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Slab"/>
      <p:regular r:id="rId17"/>
      <p:bold r:id="rId18"/>
    </p:embeddedFon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font" Target="fonts/RobotoSlab-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d82baa28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d82baa28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d82baa28a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d82baa28a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d8600cc1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d8600cc1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5d82baa28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d82baa28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d82baa28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d82baa28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d82baa28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d82baa28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d82baa28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d82baa28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daadcced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daadcced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daadcced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daadcced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d82baa28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d82baa28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reativecommons.org/licenses/by/4.0/"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learn.canvas.net/courses/2734/modules/items/239016" TargetMode="Externa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hyperlink" Target="https://unsplash.com/photos/6SHd7Q-l1UQ" TargetMode="External"/><Relationship Id="rId5" Type="http://schemas.openxmlformats.org/officeDocument/2006/relationships/hyperlink" Target="https://unsplash.com/search/photos/cake?utm_source=unsplash&amp;utm_medium=referral&amp;utm_content=creditCopyText" TargetMode="External"/><Relationship Id="rId6" Type="http://schemas.openxmlformats.org/officeDocument/2006/relationships/hyperlink" Target="https://unsplash.com/photos/RPLwFFzNvp0" TargetMode="External"/><Relationship Id="rId7" Type="http://schemas.openxmlformats.org/officeDocument/2006/relationships/hyperlink" Target="https://unsplash.com/search/photos/dolls?utm_source=unsplash&amp;utm_medium=referral&amp;utm_content=creditCopyText" TargetMode="External"/><Relationship Id="rId8"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s://learn.canvas.net/courses/2734/modules/items/23902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create.piktochart.com/output/39877979-martha-s-knitting-photos-cc-assignment-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Collections? Derivatives?</a:t>
            </a:r>
            <a:endParaRPr/>
          </a:p>
          <a:p>
            <a:pPr indent="0" lvl="0" marL="0" rtl="0" algn="ctr">
              <a:spcBef>
                <a:spcPts val="0"/>
              </a:spcBef>
              <a:spcAft>
                <a:spcPts val="0"/>
              </a:spcAft>
              <a:buNone/>
            </a:pPr>
            <a:r>
              <a:rPr lang="en"/>
              <a:t>Remixing? Adapting?</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does it all mean?</a:t>
            </a:r>
            <a:endParaRPr/>
          </a:p>
        </p:txBody>
      </p:sp>
      <p:sp>
        <p:nvSpPr>
          <p:cNvPr id="65" name="Google Shape;65;p13"/>
          <p:cNvSpPr/>
          <p:nvPr/>
        </p:nvSpPr>
        <p:spPr>
          <a:xfrm>
            <a:off x="107425" y="3899225"/>
            <a:ext cx="4619700" cy="1168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2"/>
                </a:solidFill>
                <a:latin typeface="Roboto Slab"/>
                <a:ea typeface="Roboto Slab"/>
                <a:cs typeface="Roboto Slab"/>
                <a:sym typeface="Roboto Slab"/>
              </a:rPr>
              <a:t>Martha S. Levey</a:t>
            </a:r>
            <a:endParaRPr>
              <a:solidFill>
                <a:schemeClr val="accent2"/>
              </a:solidFill>
              <a:latin typeface="Roboto Slab"/>
              <a:ea typeface="Roboto Slab"/>
              <a:cs typeface="Roboto Slab"/>
              <a:sym typeface="Roboto Slab"/>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200">
                <a:solidFill>
                  <a:schemeClr val="accent5"/>
                </a:solidFill>
                <a:latin typeface="Roboto Slab"/>
                <a:ea typeface="Roboto Slab"/>
                <a:cs typeface="Roboto Slab"/>
                <a:sym typeface="Roboto Slab"/>
              </a:rPr>
              <a:t>This work is licensed under a </a:t>
            </a:r>
            <a:r>
              <a:rPr lang="en" sz="1200" u="sng">
                <a:solidFill>
                  <a:schemeClr val="accent5"/>
                </a:solidFill>
                <a:latin typeface="Roboto Slab"/>
                <a:ea typeface="Roboto Slab"/>
                <a:cs typeface="Roboto Slab"/>
                <a:sym typeface="Roboto Slab"/>
                <a:hlinkClick r:id="rId3"/>
              </a:rPr>
              <a:t>Creative Commons Attribution 4.0 International License.</a:t>
            </a:r>
            <a:endParaRPr/>
          </a:p>
        </p:txBody>
      </p:sp>
      <p:pic>
        <p:nvPicPr>
          <p:cNvPr id="66" name="Google Shape;66;p13"/>
          <p:cNvPicPr preferRelativeResize="0"/>
          <p:nvPr/>
        </p:nvPicPr>
        <p:blipFill>
          <a:blip r:embed="rId4">
            <a:alphaModFix/>
          </a:blip>
          <a:stretch>
            <a:fillRect/>
          </a:stretch>
        </p:blipFill>
        <p:spPr>
          <a:xfrm>
            <a:off x="2713850" y="3958450"/>
            <a:ext cx="1455250" cy="509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I licensed it and why….</a:t>
            </a:r>
            <a:endParaRPr/>
          </a:p>
        </p:txBody>
      </p:sp>
      <p:sp>
        <p:nvSpPr>
          <p:cNvPr id="125" name="Google Shape;125;p22"/>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notice, I included the license on each photograph I used. I tried to use TASL to give as much information as possible.</a:t>
            </a:r>
            <a:endParaRPr/>
          </a:p>
          <a:p>
            <a:pPr indent="0" lvl="0" marL="0" rtl="0" algn="l">
              <a:spcBef>
                <a:spcPts val="1600"/>
              </a:spcBef>
              <a:spcAft>
                <a:spcPts val="1600"/>
              </a:spcAft>
              <a:buNone/>
            </a:pPr>
            <a:r>
              <a:rPr lang="en"/>
              <a:t>I licensed my collection with CC-BY because as I continue my journey into CC and OER I realize the importance (and freedom) of sharing and letting go of my control over my work.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Sources</a:t>
            </a:r>
            <a:endParaRPr/>
          </a:p>
        </p:txBody>
      </p:sp>
      <p:sp>
        <p:nvSpPr>
          <p:cNvPr id="131" name="Google Shape;131;p23"/>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u="sng">
                <a:solidFill>
                  <a:schemeClr val="hlink"/>
                </a:solidFill>
                <a:hlinkClick r:id="rId3"/>
              </a:rPr>
              <a:t>Unit 4:</a:t>
            </a:r>
            <a:r>
              <a:rPr lang="en"/>
              <a:t> Using CC Licenses and CC-Licensed Works</a:t>
            </a:r>
            <a:r>
              <a:rPr lang="en"/>
              <a:t>, Creative Commons, CC Certificate for Educators, </a:t>
            </a:r>
            <a:r>
              <a:rPr lang="en" u="sng">
                <a:hlinkClick r:id="rId4"/>
              </a:rPr>
              <a:t>CC BY 4.0</a:t>
            </a:r>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Collection or adaptation? What’s the difference?</a:t>
            </a:r>
            <a:endParaRPr sz="2400"/>
          </a:p>
        </p:txBody>
      </p:sp>
      <p:sp>
        <p:nvSpPr>
          <p:cNvPr id="72" name="Google Shape;72;p1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are considering using (and changing/sharing) someone’s work, think about what and how you want to change it. </a:t>
            </a:r>
            <a:endParaRPr/>
          </a:p>
          <a:p>
            <a:pPr indent="0" lvl="0" marL="0" rtl="0" algn="l">
              <a:spcBef>
                <a:spcPts val="1600"/>
              </a:spcBef>
              <a:spcAft>
                <a:spcPts val="0"/>
              </a:spcAft>
              <a:buNone/>
            </a:pPr>
            <a:r>
              <a:rPr lang="en"/>
              <a:t>Think about a collection like a collection of books, or a collection of dolls, or even rocks. They are together, but each one can stand alone.</a:t>
            </a:r>
            <a:endParaRPr/>
          </a:p>
          <a:p>
            <a:pPr indent="0" lvl="0" marL="0" rtl="0" algn="l">
              <a:spcBef>
                <a:spcPts val="1600"/>
              </a:spcBef>
              <a:spcAft>
                <a:spcPts val="1600"/>
              </a:spcAft>
              <a:buNone/>
            </a:pPr>
            <a:r>
              <a:rPr lang="en"/>
              <a:t>Think about an adaptation (remix, derivative)  like baking a cake. You combine lots of ingredients and when you look at the final product you can’t see the eggs, or the baking powder or the sugar. You just see a cake but all of the ingredients are there.</a:t>
            </a:r>
            <a:endParaRPr/>
          </a:p>
        </p:txBody>
      </p:sp>
      <p:pic>
        <p:nvPicPr>
          <p:cNvPr id="73" name="Google Shape;73;p14"/>
          <p:cNvPicPr preferRelativeResize="0"/>
          <p:nvPr/>
        </p:nvPicPr>
        <p:blipFill>
          <a:blip r:embed="rId3">
            <a:alphaModFix/>
          </a:blip>
          <a:stretch>
            <a:fillRect/>
          </a:stretch>
        </p:blipFill>
        <p:spPr>
          <a:xfrm>
            <a:off x="8052525" y="4147800"/>
            <a:ext cx="1091480" cy="995703"/>
          </a:xfrm>
          <a:prstGeom prst="rect">
            <a:avLst/>
          </a:prstGeom>
          <a:noFill/>
          <a:ln>
            <a:noFill/>
          </a:ln>
        </p:spPr>
      </p:pic>
      <p:sp>
        <p:nvSpPr>
          <p:cNvPr id="74" name="Google Shape;74;p14"/>
          <p:cNvSpPr txBox="1"/>
          <p:nvPr/>
        </p:nvSpPr>
        <p:spPr>
          <a:xfrm>
            <a:off x="154000" y="4501225"/>
            <a:ext cx="4666200" cy="6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Colorful cake </a:t>
            </a:r>
            <a:r>
              <a:rPr lang="en" sz="1050">
                <a:solidFill>
                  <a:srgbClr val="111111"/>
                </a:solidFill>
                <a:highlight>
                  <a:srgbClr val="F5F5F5"/>
                </a:highlight>
                <a:latin typeface="Roboto"/>
                <a:ea typeface="Roboto"/>
                <a:cs typeface="Roboto"/>
                <a:sym typeface="Roboto"/>
              </a:rPr>
              <a:t>Photo by </a:t>
            </a:r>
            <a:r>
              <a:rPr lang="en" sz="1050" u="sng">
                <a:solidFill>
                  <a:srgbClr val="999999"/>
                </a:solidFill>
                <a:highlight>
                  <a:srgbClr val="F5F5F5"/>
                </a:highlight>
                <a:latin typeface="Roboto"/>
                <a:ea typeface="Roboto"/>
                <a:cs typeface="Roboto"/>
                <a:sym typeface="Roboto"/>
                <a:hlinkClick r:id="rId4"/>
              </a:rPr>
              <a:t>Annie Spratt</a:t>
            </a:r>
            <a:r>
              <a:rPr lang="en" sz="1050">
                <a:solidFill>
                  <a:srgbClr val="111111"/>
                </a:solidFill>
                <a:highlight>
                  <a:srgbClr val="F5F5F5"/>
                </a:highlight>
                <a:latin typeface="Roboto"/>
                <a:ea typeface="Roboto"/>
                <a:cs typeface="Roboto"/>
                <a:sym typeface="Roboto"/>
              </a:rPr>
              <a:t> on </a:t>
            </a:r>
            <a:r>
              <a:rPr lang="en" sz="1050" u="sng">
                <a:solidFill>
                  <a:srgbClr val="999999"/>
                </a:solidFill>
                <a:highlight>
                  <a:srgbClr val="F5F5F5"/>
                </a:highlight>
                <a:latin typeface="Roboto"/>
                <a:ea typeface="Roboto"/>
                <a:cs typeface="Roboto"/>
                <a:sym typeface="Roboto"/>
                <a:hlinkClick r:id="rId5"/>
              </a:rPr>
              <a:t>Unsplash</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Doll photograph from </a:t>
            </a:r>
            <a:r>
              <a:rPr lang="en" sz="1050">
                <a:solidFill>
                  <a:srgbClr val="111111"/>
                </a:solidFill>
                <a:highlight>
                  <a:srgbClr val="F5F5F5"/>
                </a:highlight>
                <a:latin typeface="Roboto"/>
                <a:ea typeface="Roboto"/>
                <a:cs typeface="Roboto"/>
                <a:sym typeface="Roboto"/>
              </a:rPr>
              <a:t>Photo by </a:t>
            </a:r>
            <a:r>
              <a:rPr lang="en" sz="1050" u="sng">
                <a:solidFill>
                  <a:srgbClr val="999999"/>
                </a:solidFill>
                <a:highlight>
                  <a:srgbClr val="F5F5F5"/>
                </a:highlight>
                <a:latin typeface="Roboto"/>
                <a:ea typeface="Roboto"/>
                <a:cs typeface="Roboto"/>
                <a:sym typeface="Roboto"/>
                <a:hlinkClick r:id="rId6"/>
              </a:rPr>
              <a:t>Alina Grubnyak</a:t>
            </a:r>
            <a:r>
              <a:rPr lang="en" sz="1050">
                <a:solidFill>
                  <a:srgbClr val="111111"/>
                </a:solidFill>
                <a:highlight>
                  <a:srgbClr val="F5F5F5"/>
                </a:highlight>
                <a:latin typeface="Roboto"/>
                <a:ea typeface="Roboto"/>
                <a:cs typeface="Roboto"/>
                <a:sym typeface="Roboto"/>
              </a:rPr>
              <a:t> on </a:t>
            </a:r>
            <a:r>
              <a:rPr lang="en" sz="1050" u="sng">
                <a:solidFill>
                  <a:srgbClr val="999999"/>
                </a:solidFill>
                <a:highlight>
                  <a:srgbClr val="F5F5F5"/>
                </a:highlight>
                <a:latin typeface="Roboto"/>
                <a:ea typeface="Roboto"/>
                <a:cs typeface="Roboto"/>
                <a:sym typeface="Roboto"/>
                <a:hlinkClick r:id="rId7"/>
              </a:rPr>
              <a:t>Unsplash</a:t>
            </a:r>
            <a:endParaRPr>
              <a:latin typeface="Roboto"/>
              <a:ea typeface="Roboto"/>
              <a:cs typeface="Roboto"/>
              <a:sym typeface="Roboto"/>
            </a:endParaRPr>
          </a:p>
        </p:txBody>
      </p:sp>
      <p:pic>
        <p:nvPicPr>
          <p:cNvPr id="75" name="Google Shape;75;p14"/>
          <p:cNvPicPr preferRelativeResize="0"/>
          <p:nvPr/>
        </p:nvPicPr>
        <p:blipFill>
          <a:blip r:embed="rId8">
            <a:alphaModFix/>
          </a:blip>
          <a:stretch>
            <a:fillRect/>
          </a:stretch>
        </p:blipFill>
        <p:spPr>
          <a:xfrm>
            <a:off x="7864875" y="77025"/>
            <a:ext cx="1190926" cy="14937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a collection?</a:t>
            </a:r>
            <a:endParaRPr/>
          </a:p>
        </p:txBody>
      </p:sp>
      <p:sp>
        <p:nvSpPr>
          <p:cNvPr id="81" name="Google Shape;81;p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as educators, what could be considered a collection?</a:t>
            </a:r>
            <a:endParaRPr/>
          </a:p>
          <a:p>
            <a:pPr indent="0" lvl="0" marL="0" rtl="0" algn="l">
              <a:spcBef>
                <a:spcPts val="1600"/>
              </a:spcBef>
              <a:spcAft>
                <a:spcPts val="0"/>
              </a:spcAft>
              <a:buNone/>
            </a:pPr>
            <a:r>
              <a:rPr lang="en"/>
              <a:t>You can collect lesson plans to form a unit.</a:t>
            </a:r>
            <a:endParaRPr/>
          </a:p>
          <a:p>
            <a:pPr indent="0" lvl="0" marL="0" rtl="0" algn="l">
              <a:spcBef>
                <a:spcPts val="1600"/>
              </a:spcBef>
              <a:spcAft>
                <a:spcPts val="0"/>
              </a:spcAft>
              <a:buNone/>
            </a:pPr>
            <a:r>
              <a:rPr lang="en"/>
              <a:t>You can collect photographs to serve as writing prompts or visual teaching tools.</a:t>
            </a:r>
            <a:endParaRPr/>
          </a:p>
          <a:p>
            <a:pPr indent="0" lvl="0" marL="0" rtl="0" algn="l">
              <a:spcBef>
                <a:spcPts val="1600"/>
              </a:spcBef>
              <a:spcAft>
                <a:spcPts val="0"/>
              </a:spcAft>
              <a:buNone/>
            </a:pPr>
            <a:r>
              <a:rPr lang="en"/>
              <a:t>You can collect public domain essays and writings.</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do I license a collection?</a:t>
            </a:r>
            <a:endParaRPr/>
          </a:p>
        </p:txBody>
      </p:sp>
      <p:sp>
        <p:nvSpPr>
          <p:cNvPr id="87" name="Google Shape;87;p16"/>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create a collection, you must give attribution and licensing information for each “work” in your collection. So, if you use lesson plans from several different teachers to create a comprehensive unit, make sure you give credit/license information for each lesson plan you use.</a:t>
            </a:r>
            <a:endParaRPr/>
          </a:p>
          <a:p>
            <a:pPr indent="0" lvl="0" marL="0" rtl="0" algn="l">
              <a:spcBef>
                <a:spcPts val="1600"/>
              </a:spcBef>
              <a:spcAft>
                <a:spcPts val="0"/>
              </a:spcAft>
              <a:buNone/>
            </a:pPr>
            <a:r>
              <a:rPr lang="en"/>
              <a:t>That can be done by listing each item in your collection with the appropriate attribution and licensing information with it. For best practices, use the TASL method - </a:t>
            </a:r>
            <a:r>
              <a:rPr b="1" lang="en"/>
              <a:t>T</a:t>
            </a:r>
            <a:r>
              <a:rPr lang="en"/>
              <a:t>itle, </a:t>
            </a:r>
            <a:r>
              <a:rPr b="1" lang="en"/>
              <a:t>A</a:t>
            </a:r>
            <a:r>
              <a:rPr lang="en"/>
              <a:t>uthor, </a:t>
            </a:r>
            <a:r>
              <a:rPr b="1" lang="en"/>
              <a:t>S</a:t>
            </a:r>
            <a:r>
              <a:rPr lang="en"/>
              <a:t>ource and </a:t>
            </a:r>
            <a:r>
              <a:rPr b="1" lang="en"/>
              <a:t>L</a:t>
            </a:r>
            <a:r>
              <a:rPr lang="en"/>
              <a:t>icense information.</a:t>
            </a:r>
            <a:endParaRPr/>
          </a:p>
          <a:p>
            <a:pPr indent="0" lvl="0" marL="0" rtl="0" algn="l">
              <a:spcBef>
                <a:spcPts val="1600"/>
              </a:spcBef>
              <a:spcAft>
                <a:spcPts val="0"/>
              </a:spcAft>
              <a:buNone/>
            </a:pPr>
            <a:r>
              <a:rPr lang="en"/>
              <a:t>Then, make sure you license your collection!</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an adaptation? (Also known as a remix or derivative)</a:t>
            </a:r>
            <a:endParaRPr/>
          </a:p>
        </p:txBody>
      </p:sp>
      <p:sp>
        <p:nvSpPr>
          <p:cNvPr id="93" name="Google Shape;93;p17"/>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when we think about how this applies to us as educators, what is an adaption?</a:t>
            </a:r>
            <a:endParaRPr/>
          </a:p>
          <a:p>
            <a:pPr indent="0" lvl="0" marL="0" rtl="0" algn="l">
              <a:spcBef>
                <a:spcPts val="1600"/>
              </a:spcBef>
              <a:spcAft>
                <a:spcPts val="0"/>
              </a:spcAft>
              <a:buNone/>
            </a:pPr>
            <a:r>
              <a:rPr lang="en"/>
              <a:t>An adaptation can be combining two or more lesson plans into one lesson plan.</a:t>
            </a:r>
            <a:endParaRPr/>
          </a:p>
          <a:p>
            <a:pPr indent="0" lvl="0" marL="0" rtl="0" algn="l">
              <a:spcBef>
                <a:spcPts val="1600"/>
              </a:spcBef>
              <a:spcAft>
                <a:spcPts val="0"/>
              </a:spcAft>
              <a:buNone/>
            </a:pPr>
            <a:r>
              <a:rPr lang="en"/>
              <a:t>A remix can be taking this PPT and remixing it to fit your staff’s needs.</a:t>
            </a:r>
            <a:endParaRPr/>
          </a:p>
          <a:p>
            <a:pPr indent="0" lvl="0" marL="0" rtl="0" algn="l">
              <a:spcBef>
                <a:spcPts val="1600"/>
              </a:spcBef>
              <a:spcAft>
                <a:spcPts val="1600"/>
              </a:spcAft>
              <a:buNone/>
            </a:pPr>
            <a:r>
              <a:rPr lang="en"/>
              <a:t>A derivative work can be cropping a photograph or video to highlight a portion of the work.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do you license them?</a:t>
            </a:r>
            <a:endParaRPr/>
          </a:p>
        </p:txBody>
      </p:sp>
      <p:sp>
        <p:nvSpPr>
          <p:cNvPr id="99" name="Google Shape;99;p1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matter what, you must attribute the original work when you create an adaptation!</a:t>
            </a:r>
            <a:endParaRPr/>
          </a:p>
          <a:p>
            <a:pPr indent="0" lvl="0" marL="0" rtl="0" algn="l">
              <a:spcBef>
                <a:spcPts val="1600"/>
              </a:spcBef>
              <a:spcAft>
                <a:spcPts val="0"/>
              </a:spcAft>
              <a:buNone/>
            </a:pPr>
            <a:r>
              <a:rPr lang="en"/>
              <a:t>Other points to consider. If the original work…..</a:t>
            </a:r>
            <a:endParaRPr/>
          </a:p>
          <a:p>
            <a:pPr indent="-342900" lvl="0" marL="457200" rtl="0" algn="l">
              <a:spcBef>
                <a:spcPts val="1600"/>
              </a:spcBef>
              <a:spcAft>
                <a:spcPts val="0"/>
              </a:spcAft>
              <a:buSzPts val="1800"/>
              <a:buChar char="●"/>
            </a:pPr>
            <a:r>
              <a:rPr lang="en"/>
              <a:t>has a ND license, you can make changes but you can’t share your remix with anyone.</a:t>
            </a:r>
            <a:endParaRPr/>
          </a:p>
          <a:p>
            <a:pPr indent="-342900" lvl="0" marL="457200" rtl="0" algn="l">
              <a:spcBef>
                <a:spcPts val="0"/>
              </a:spcBef>
              <a:spcAft>
                <a:spcPts val="0"/>
              </a:spcAft>
              <a:buSzPts val="1800"/>
              <a:buChar char="●"/>
            </a:pPr>
            <a:r>
              <a:rPr lang="en"/>
              <a:t>has a SA license, you must use the same, or compatible, license on your work.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a compatible license?</a:t>
            </a:r>
            <a:endParaRPr/>
          </a:p>
        </p:txBody>
      </p:sp>
      <p:sp>
        <p:nvSpPr>
          <p:cNvPr id="105" name="Google Shape;105;p1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Compatible license is the term used to address which types of licenses apply when works are being remixed.</a:t>
            </a:r>
            <a:endParaRPr/>
          </a:p>
          <a:p>
            <a:pPr indent="0" lvl="0" marL="0" rtl="0" algn="l">
              <a:spcBef>
                <a:spcPts val="1600"/>
              </a:spcBef>
              <a:spcAft>
                <a:spcPts val="0"/>
              </a:spcAft>
              <a:buNone/>
            </a:pPr>
            <a:r>
              <a:rPr lang="en"/>
              <a:t>It’s simple if you are just remixing one work because there is only one license you need to consider - the original.</a:t>
            </a:r>
            <a:endParaRPr/>
          </a:p>
          <a:p>
            <a:pPr indent="0" lvl="0" marL="0" rtl="0" algn="l">
              <a:spcBef>
                <a:spcPts val="1600"/>
              </a:spcBef>
              <a:spcAft>
                <a:spcPts val="1600"/>
              </a:spcAft>
              <a:buNone/>
            </a:pPr>
            <a:r>
              <a:rPr lang="en"/>
              <a:t>But if you’re remixing two or more works (two different lesson plans to make one new one), it can get tricky. Remember that the original license continues to govern the original work elements in your adaptation.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Compatibility Chart</a:t>
            </a:r>
            <a:endParaRPr/>
          </a:p>
        </p:txBody>
      </p:sp>
      <p:sp>
        <p:nvSpPr>
          <p:cNvPr id="111" name="Google Shape;111;p20"/>
          <p:cNvSpPr txBox="1"/>
          <p:nvPr>
            <p:ph idx="1" type="body"/>
          </p:nvPr>
        </p:nvSpPr>
        <p:spPr>
          <a:xfrm>
            <a:off x="387900" y="1489825"/>
            <a:ext cx="2391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chart can help! Best practice is to look at the licenses of the works you are adapting and choose the most restrictive one.</a:t>
            </a:r>
            <a:endParaRPr/>
          </a:p>
        </p:txBody>
      </p:sp>
      <p:pic>
        <p:nvPicPr>
          <p:cNvPr id="112" name="Google Shape;112;p20"/>
          <p:cNvPicPr preferRelativeResize="0"/>
          <p:nvPr/>
        </p:nvPicPr>
        <p:blipFill>
          <a:blip r:embed="rId3">
            <a:alphaModFix/>
          </a:blip>
          <a:stretch>
            <a:fillRect/>
          </a:stretch>
        </p:blipFill>
        <p:spPr>
          <a:xfrm>
            <a:off x="3012513" y="1082575"/>
            <a:ext cx="5743575" cy="3486150"/>
          </a:xfrm>
          <a:prstGeom prst="rect">
            <a:avLst/>
          </a:prstGeom>
          <a:noFill/>
          <a:ln>
            <a:noFill/>
          </a:ln>
        </p:spPr>
      </p:pic>
      <p:sp>
        <p:nvSpPr>
          <p:cNvPr id="113" name="Google Shape;113;p20"/>
          <p:cNvSpPr txBox="1"/>
          <p:nvPr/>
        </p:nvSpPr>
        <p:spPr>
          <a:xfrm>
            <a:off x="4203600" y="4686875"/>
            <a:ext cx="4552500" cy="3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oboto"/>
                <a:ea typeface="Roboto"/>
                <a:cs typeface="Roboto"/>
                <a:sym typeface="Roboto"/>
              </a:rPr>
              <a:t>CC License Compatibility Chart /</a:t>
            </a:r>
            <a:r>
              <a:rPr lang="en">
                <a:latin typeface="Roboto"/>
                <a:ea typeface="Roboto"/>
                <a:cs typeface="Roboto"/>
                <a:sym typeface="Roboto"/>
              </a:rPr>
              <a:t> </a:t>
            </a:r>
            <a:r>
              <a:rPr lang="en" u="sng">
                <a:solidFill>
                  <a:schemeClr val="hlink"/>
                </a:solidFill>
                <a:latin typeface="Roboto"/>
                <a:ea typeface="Roboto"/>
                <a:cs typeface="Roboto"/>
                <a:sym typeface="Roboto"/>
                <a:hlinkClick r:id="rId4"/>
              </a:rPr>
              <a:t>CC-BY 4.0</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Here is a collection I created!</a:t>
            </a:r>
            <a:endParaRPr/>
          </a:p>
        </p:txBody>
      </p:sp>
      <p:sp>
        <p:nvSpPr>
          <p:cNvPr id="119" name="Google Shape;119;p2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 enjoy knitting when I’m not reading, cooking, papercrafting or running! (I have lots of hobbies, I know.) So I have gathered a collection of photographs that makes me happy and that reflect my fiber arts hobby. Click </a:t>
            </a:r>
            <a:r>
              <a:rPr b="1" lang="en" u="sng">
                <a:solidFill>
                  <a:schemeClr val="hlink"/>
                </a:solidFill>
                <a:hlinkClick r:id="rId3"/>
              </a:rPr>
              <a:t>here </a:t>
            </a:r>
            <a:r>
              <a:rPr lang="en"/>
              <a:t>to see my collection!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