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Slab"/>
      <p:regular r:id="rId19"/>
      <p:bold r:id="rId20"/>
    </p:embeddedFont>
    <p:embeddedFont>
      <p:font typeface="Robo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Slab-bold.fntdata"/><Relationship Id="rId11" Type="http://schemas.openxmlformats.org/officeDocument/2006/relationships/slide" Target="slides/slide6.xml"/><Relationship Id="rId22" Type="http://schemas.openxmlformats.org/officeDocument/2006/relationships/font" Target="fonts/Roboto-bold.fntdata"/><Relationship Id="rId10" Type="http://schemas.openxmlformats.org/officeDocument/2006/relationships/slide" Target="slides/slide5.xml"/><Relationship Id="rId21" Type="http://schemas.openxmlformats.org/officeDocument/2006/relationships/font" Target="fonts/Roboto-regular.fntdata"/><Relationship Id="rId13" Type="http://schemas.openxmlformats.org/officeDocument/2006/relationships/slide" Target="slides/slide8.xml"/><Relationship Id="rId24" Type="http://schemas.openxmlformats.org/officeDocument/2006/relationships/font" Target="fonts/Roboto-boldItalic.fntdata"/><Relationship Id="rId12" Type="http://schemas.openxmlformats.org/officeDocument/2006/relationships/slide" Target="slides/slide7.xml"/><Relationship Id="rId23" Type="http://schemas.openxmlformats.org/officeDocument/2006/relationships/font" Target="fonts/Robo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Slab-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5d58435413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5d58435413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5d58435413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5d58435413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5d628c14a4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5d628c14a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5d58435413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5d58435413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5d58435413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5d58435413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5d58435413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5d58435413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5d58435413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5d58435413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5d58435413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5d58435413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5d58435413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5d58435413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5d5bbd63b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5d5bbd63b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5d628c14a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5d628c14a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5d628c14a4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5d628c14a4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creativecommons.org/licenses/by/4.0/"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9.png"/><Relationship Id="rId4" Type="http://schemas.openxmlformats.org/officeDocument/2006/relationships/hyperlink" Target="https://creativecommons.org/about/download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creativecommons.org/licenses/by/4.0/" TargetMode="External"/><Relationship Id="rId4" Type="http://schemas.openxmlformats.org/officeDocument/2006/relationships/hyperlink" Target="https://www.apnews.com/fab401d4af034c9687e10e16e99e058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unsplash.com/@alexagornago?utm_source=unsplash&amp;utm_medium=referral&amp;utm_content=creditCopyText" TargetMode="External"/><Relationship Id="rId4" Type="http://schemas.openxmlformats.org/officeDocument/2006/relationships/hyperlink" Target="https://unsplash.com/search/photos/cake?utm_source=unsplash&amp;utm_medium=referral&amp;utm_content=creditCopyText" TargetMode="External"/><Relationship Id="rId5" Type="http://schemas.openxmlformats.org/officeDocument/2006/relationships/image" Target="../media/image1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hyperlink" Target="https://creativecommons.org/about/download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2.png"/><Relationship Id="rId4" Type="http://schemas.openxmlformats.org/officeDocument/2006/relationships/image" Target="../media/image11.png"/><Relationship Id="rId5" Type="http://schemas.openxmlformats.org/officeDocument/2006/relationships/image" Target="../media/image6.png"/><Relationship Id="rId6" Type="http://schemas.openxmlformats.org/officeDocument/2006/relationships/hyperlink" Target="https://creativecommons.org/about/download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4.png"/><Relationship Id="rId6" Type="http://schemas.openxmlformats.org/officeDocument/2006/relationships/hyperlink" Target="https://creativecommons.org/about/download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apnews.com/fab401d4af034c9687e10e16e99e0582"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All about Creative Commons!</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Martha S. Levey</a:t>
            </a:r>
            <a:endParaRPr/>
          </a:p>
          <a:p>
            <a:pPr indent="0" lvl="0" marL="0" rtl="0" algn="ctr">
              <a:spcBef>
                <a:spcPts val="0"/>
              </a:spcBef>
              <a:spcAft>
                <a:spcPts val="0"/>
              </a:spcAft>
              <a:buNone/>
            </a:pPr>
            <a:r>
              <a:t/>
            </a:r>
            <a:endParaRPr/>
          </a:p>
        </p:txBody>
      </p:sp>
      <p:sp>
        <p:nvSpPr>
          <p:cNvPr id="65" name="Google Shape;65;p13"/>
          <p:cNvSpPr txBox="1"/>
          <p:nvPr/>
        </p:nvSpPr>
        <p:spPr>
          <a:xfrm>
            <a:off x="4203425" y="4149725"/>
            <a:ext cx="1907100" cy="57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Roboto"/>
              <a:ea typeface="Roboto"/>
              <a:cs typeface="Roboto"/>
              <a:sym typeface="Roboto"/>
            </a:endParaRPr>
          </a:p>
        </p:txBody>
      </p:sp>
      <p:sp>
        <p:nvSpPr>
          <p:cNvPr id="66" name="Google Shape;66;p13"/>
          <p:cNvSpPr txBox="1"/>
          <p:nvPr/>
        </p:nvSpPr>
        <p:spPr>
          <a:xfrm>
            <a:off x="2358925" y="4198750"/>
            <a:ext cx="4539300" cy="45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chemeClr val="accent5"/>
                </a:solidFill>
                <a:latin typeface="Roboto Slab"/>
                <a:ea typeface="Roboto Slab"/>
                <a:cs typeface="Roboto Slab"/>
                <a:sym typeface="Roboto Slab"/>
              </a:rPr>
              <a:t>This work is licensed under a </a:t>
            </a:r>
            <a:r>
              <a:rPr lang="en" sz="1200" u="sng">
                <a:solidFill>
                  <a:schemeClr val="accent5"/>
                </a:solidFill>
                <a:latin typeface="Roboto Slab"/>
                <a:ea typeface="Roboto Slab"/>
                <a:cs typeface="Roboto Slab"/>
                <a:sym typeface="Roboto Slab"/>
                <a:hlinkClick r:id="rId3"/>
              </a:rPr>
              <a:t>Creative Commons Attribution 4.0 International License.</a:t>
            </a:r>
            <a:endParaRPr>
              <a:latin typeface="Roboto"/>
              <a:ea typeface="Roboto"/>
              <a:cs typeface="Roboto"/>
              <a:sym typeface="Roboto"/>
            </a:endParaRPr>
          </a:p>
        </p:txBody>
      </p:sp>
      <p:pic>
        <p:nvPicPr>
          <p:cNvPr id="67" name="Google Shape;67;p13"/>
          <p:cNvPicPr preferRelativeResize="0"/>
          <p:nvPr/>
        </p:nvPicPr>
        <p:blipFill>
          <a:blip r:embed="rId4">
            <a:alphaModFix/>
          </a:blip>
          <a:stretch>
            <a:fillRect/>
          </a:stretch>
        </p:blipFill>
        <p:spPr>
          <a:xfrm>
            <a:off x="4105008" y="3693117"/>
            <a:ext cx="1305034" cy="456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How does this license impact copyright?</a:t>
            </a:r>
            <a:endParaRPr/>
          </a:p>
        </p:txBody>
      </p:sp>
      <p:sp>
        <p:nvSpPr>
          <p:cNvPr id="141" name="Google Shape;141;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CC licenses “work” only when your work is within the scope of copyright law.</a:t>
            </a:r>
            <a:endParaRPr/>
          </a:p>
          <a:p>
            <a:pPr indent="0" lvl="0" marL="0" rtl="0" algn="l">
              <a:spcBef>
                <a:spcPts val="1600"/>
              </a:spcBef>
              <a:spcAft>
                <a:spcPts val="0"/>
              </a:spcAft>
              <a:buNone/>
            </a:pPr>
            <a:r>
              <a:rPr lang="en"/>
              <a:t>Think of CC licenses like an extra layer of copyright permission - you can allow someone to reuse, adapt and share your original created work. A CC license on a piece of work only covers the copyright held by the licensor - the person who applied it.</a:t>
            </a:r>
            <a:endParaRPr/>
          </a:p>
          <a:p>
            <a:pPr indent="0" lvl="0" marL="0" rtl="0" algn="l">
              <a:spcBef>
                <a:spcPts val="1600"/>
              </a:spcBef>
              <a:spcAft>
                <a:spcPts val="0"/>
              </a:spcAft>
              <a:buNone/>
            </a:pPr>
            <a:r>
              <a:rPr lang="en"/>
              <a:t>Certain rights like patents, trademarks, and privacy/publicity rights are not covered by CC licenses because they are different from copyright. Fair use, fair dealing and public domain are also not covered by copyright or CC licenses.</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Do CC licenses impact public domain?</a:t>
            </a:r>
            <a:endParaRPr/>
          </a:p>
        </p:txBody>
      </p:sp>
      <p:sp>
        <p:nvSpPr>
          <p:cNvPr id="147" name="Google Shape;147;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Creative Commons also has an option if you want to give up all rights to your work and put it in the public domain. You’re still covered by the three-layer design. If you apply this you need to understand you will not assert your copyright against people who reuse your work.</a:t>
            </a:r>
            <a:endParaRPr/>
          </a:p>
          <a:p>
            <a:pPr indent="0" lvl="0" marL="0" rtl="0" algn="l">
              <a:spcBef>
                <a:spcPts val="1600"/>
              </a:spcBef>
              <a:spcAft>
                <a:spcPts val="1600"/>
              </a:spcAft>
              <a:buNone/>
            </a:pPr>
            <a:r>
              <a:t/>
            </a:r>
            <a:endParaRPr/>
          </a:p>
        </p:txBody>
      </p:sp>
      <p:pic>
        <p:nvPicPr>
          <p:cNvPr id="148" name="Google Shape;148;p23"/>
          <p:cNvPicPr preferRelativeResize="0"/>
          <p:nvPr/>
        </p:nvPicPr>
        <p:blipFill>
          <a:blip r:embed="rId3">
            <a:alphaModFix/>
          </a:blip>
          <a:stretch>
            <a:fillRect/>
          </a:stretch>
        </p:blipFill>
        <p:spPr>
          <a:xfrm>
            <a:off x="477138" y="3216175"/>
            <a:ext cx="3838575" cy="1352550"/>
          </a:xfrm>
          <a:prstGeom prst="rect">
            <a:avLst/>
          </a:prstGeom>
          <a:noFill/>
          <a:ln>
            <a:noFill/>
          </a:ln>
        </p:spPr>
      </p:pic>
      <p:sp>
        <p:nvSpPr>
          <p:cNvPr id="149" name="Google Shape;149;p23"/>
          <p:cNvSpPr txBox="1"/>
          <p:nvPr/>
        </p:nvSpPr>
        <p:spPr>
          <a:xfrm>
            <a:off x="3827400" y="4740625"/>
            <a:ext cx="5237400" cy="2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accent5"/>
                </a:solidFill>
                <a:latin typeface="Roboto"/>
                <a:ea typeface="Roboto"/>
                <a:cs typeface="Roboto"/>
                <a:sym typeface="Roboto"/>
                <a:hlinkClick r:id="rId4"/>
              </a:rPr>
              <a:t>Image from Creative Commons, What we do, Downloads</a:t>
            </a:r>
            <a:endParaRPr>
              <a:latin typeface="Roboto"/>
              <a:ea typeface="Roboto"/>
              <a:cs typeface="Roboto"/>
              <a:sym typeface="Robo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Ready to apply a license?</a:t>
            </a:r>
            <a:endParaRPr/>
          </a:p>
        </p:txBody>
      </p:sp>
      <p:sp>
        <p:nvSpPr>
          <p:cNvPr id="155" name="Google Shape;155;p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 a glance, CC licenses can be a little overwhelming. You also have to consider how you feel personally about putting a lesson plan out there for others to use and possibly change. Are you okay with that? </a:t>
            </a:r>
            <a:endParaRPr/>
          </a:p>
          <a:p>
            <a:pPr indent="0" lvl="0" marL="0" rtl="0" algn="l">
              <a:spcBef>
                <a:spcPts val="1600"/>
              </a:spcBef>
              <a:spcAft>
                <a:spcPts val="1600"/>
              </a:spcAft>
              <a:buNone/>
            </a:pPr>
            <a:r>
              <a:rPr lang="en"/>
              <a:t>This is an exciting time for open educational resources and GoOpenNC provides a wonderful platform to share and collaborate with teachers all over the state. Feel free to start slowly - maybe you feel more comfortable reusing and remixing (adapting) a lesson plan already on the site. Maybe you’re ready to jump in and share your lesson plans (after applying a CC license). Know that I’ll be happy to help you in anyway! Let’s get ready for GoOpenNC!</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Sources</a:t>
            </a:r>
            <a:endParaRPr/>
          </a:p>
        </p:txBody>
      </p:sp>
      <p:sp>
        <p:nvSpPr>
          <p:cNvPr id="161" name="Google Shape;161;p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3</a:t>
            </a:r>
            <a:r>
              <a:rPr lang="en"/>
              <a:t>.0 Anatomy of a CC License, Creative Commons, CC Certificate for Educators, </a:t>
            </a:r>
            <a:r>
              <a:rPr lang="en" u="sng">
                <a:hlinkClick r:id="rId3"/>
              </a:rPr>
              <a:t>CC BY 4.0</a:t>
            </a:r>
            <a:endParaRPr/>
          </a:p>
          <a:p>
            <a:pPr indent="0" lvl="0" marL="0" rtl="0" algn="l">
              <a:spcBef>
                <a:spcPts val="0"/>
              </a:spcBef>
              <a:spcAft>
                <a:spcPts val="0"/>
              </a:spcAft>
              <a:buNone/>
            </a:pPr>
            <a:r>
              <a:t/>
            </a:r>
            <a:endParaRPr/>
          </a:p>
          <a:p>
            <a:pPr indent="0" lvl="0" marL="0" rtl="0" algn="l">
              <a:spcBef>
                <a:spcPts val="1600"/>
              </a:spcBef>
              <a:spcAft>
                <a:spcPts val="1600"/>
              </a:spcAft>
              <a:buNone/>
            </a:pPr>
            <a:r>
              <a:rPr lang="en"/>
              <a:t>“Texas school district ordered to pay $9.2M in copyright suit,” APNews, May, 25, 2019. </a:t>
            </a:r>
            <a:r>
              <a:rPr lang="en" sz="1100" u="sng">
                <a:solidFill>
                  <a:schemeClr val="hlink"/>
                </a:solidFill>
                <a:latin typeface="Arial"/>
                <a:ea typeface="Arial"/>
                <a:cs typeface="Arial"/>
                <a:sym typeface="Arial"/>
                <a:hlinkClick r:id="rId4"/>
              </a:rPr>
              <a:t>https://www.apnews.com/fab401d4af034c9687e10e16e99e0582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You’ve created an awesome lesson plan!</a:t>
            </a:r>
            <a:endParaRPr/>
          </a:p>
        </p:txBody>
      </p:sp>
      <p:sp>
        <p:nvSpPr>
          <p:cNvPr id="73" name="Google Shape;73;p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We’ve all taught wonderful lesson plans that we have borrowed (or bought) from other educators. But I’m sure there are a few </a:t>
            </a:r>
            <a:r>
              <a:rPr b="1" lang="en"/>
              <a:t>original </a:t>
            </a:r>
            <a:r>
              <a:rPr lang="en"/>
              <a:t>lesson plans that you have created, written and taught that you want to share on GoOpenNC for educators to use.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Enter - Creative Commons licensing!</a:t>
            </a:r>
            <a:endParaRPr/>
          </a:p>
        </p:txBody>
      </p:sp>
      <p:sp>
        <p:nvSpPr>
          <p:cNvPr id="79" name="Google Shape;79;p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Before you upload your lesson plan to GoOpenNC, think about how you want other educators to use your work. Do you want credit for your lesson if they use it? Do you want them to be able to change it? Do you want them to sell it?</a:t>
            </a:r>
            <a:endParaRPr/>
          </a:p>
          <a:p>
            <a:pPr indent="0" lvl="0" marL="0" rtl="0" algn="l">
              <a:spcBef>
                <a:spcPts val="1600"/>
              </a:spcBef>
              <a:spcAft>
                <a:spcPts val="0"/>
              </a:spcAft>
              <a:buNone/>
            </a:pPr>
            <a:r>
              <a:rPr lang="en"/>
              <a:t>You have options on how your </a:t>
            </a:r>
            <a:r>
              <a:rPr b="1" lang="en"/>
              <a:t>original </a:t>
            </a:r>
            <a:r>
              <a:rPr lang="en"/>
              <a:t>lesson plan is used by others. CC licenses work on top of copyright licenses. They allow you to say how your lesson plan is used by other educators.</a:t>
            </a:r>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Three layers of CC</a:t>
            </a:r>
            <a:endParaRPr/>
          </a:p>
        </p:txBody>
      </p:sp>
      <p:sp>
        <p:nvSpPr>
          <p:cNvPr id="85" name="Google Shape;85;p16"/>
          <p:cNvSpPr txBox="1"/>
          <p:nvPr>
            <p:ph idx="1" type="body"/>
          </p:nvPr>
        </p:nvSpPr>
        <p:spPr>
          <a:xfrm>
            <a:off x="387900" y="1489825"/>
            <a:ext cx="7250400" cy="164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Creative Commons licenses have three layers - think of a three-layer cake!</a:t>
            </a:r>
            <a:endParaRPr/>
          </a:p>
          <a:p>
            <a:pPr indent="0" lvl="0" marL="0" rtl="0" algn="l">
              <a:spcBef>
                <a:spcPts val="1600"/>
              </a:spcBef>
              <a:spcAft>
                <a:spcPts val="0"/>
              </a:spcAft>
              <a:buNone/>
            </a:pPr>
            <a:r>
              <a:rPr lang="en"/>
              <a:t>The bottom layer is the legal code layer - this is where all of the</a:t>
            </a:r>
            <a:endParaRPr/>
          </a:p>
          <a:p>
            <a:pPr indent="0" lvl="0" marL="0" rtl="0" algn="l">
              <a:spcBef>
                <a:spcPts val="1600"/>
              </a:spcBef>
              <a:spcAft>
                <a:spcPts val="1600"/>
              </a:spcAft>
              <a:buNone/>
            </a:pPr>
            <a:r>
              <a:t/>
            </a:r>
            <a:endParaRPr/>
          </a:p>
        </p:txBody>
      </p:sp>
      <p:sp>
        <p:nvSpPr>
          <p:cNvPr id="86" name="Google Shape;86;p16"/>
          <p:cNvSpPr txBox="1"/>
          <p:nvPr/>
        </p:nvSpPr>
        <p:spPr>
          <a:xfrm>
            <a:off x="6430675" y="4791825"/>
            <a:ext cx="2756400" cy="33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111111"/>
                </a:solidFill>
                <a:highlight>
                  <a:srgbClr val="F5F5F5"/>
                </a:highlight>
                <a:latin typeface="Roboto"/>
                <a:ea typeface="Roboto"/>
                <a:cs typeface="Roboto"/>
                <a:sym typeface="Roboto"/>
              </a:rPr>
              <a:t>Photo by </a:t>
            </a:r>
            <a:r>
              <a:rPr lang="en" sz="1050" u="sng">
                <a:solidFill>
                  <a:srgbClr val="999999"/>
                </a:solidFill>
                <a:highlight>
                  <a:srgbClr val="F5F5F5"/>
                </a:highlight>
                <a:latin typeface="Roboto"/>
                <a:ea typeface="Roboto"/>
                <a:cs typeface="Roboto"/>
                <a:sym typeface="Roboto"/>
                <a:hlinkClick r:id="rId3"/>
              </a:rPr>
              <a:t>Alexandra Gornago</a:t>
            </a:r>
            <a:r>
              <a:rPr lang="en" sz="1050">
                <a:solidFill>
                  <a:srgbClr val="111111"/>
                </a:solidFill>
                <a:highlight>
                  <a:srgbClr val="F5F5F5"/>
                </a:highlight>
                <a:latin typeface="Roboto"/>
                <a:ea typeface="Roboto"/>
                <a:cs typeface="Roboto"/>
                <a:sym typeface="Roboto"/>
              </a:rPr>
              <a:t> on </a:t>
            </a:r>
            <a:r>
              <a:rPr lang="en" sz="1050" u="sng">
                <a:solidFill>
                  <a:srgbClr val="999999"/>
                </a:solidFill>
                <a:highlight>
                  <a:srgbClr val="F5F5F5"/>
                </a:highlight>
                <a:latin typeface="Roboto"/>
                <a:ea typeface="Roboto"/>
                <a:cs typeface="Roboto"/>
                <a:sym typeface="Roboto"/>
                <a:hlinkClick r:id="rId4"/>
              </a:rPr>
              <a:t>Unsplash</a:t>
            </a:r>
            <a:endParaRPr>
              <a:latin typeface="Roboto"/>
              <a:ea typeface="Roboto"/>
              <a:cs typeface="Roboto"/>
              <a:sym typeface="Roboto"/>
            </a:endParaRPr>
          </a:p>
        </p:txBody>
      </p:sp>
      <p:pic>
        <p:nvPicPr>
          <p:cNvPr id="87" name="Google Shape;87;p16"/>
          <p:cNvPicPr preferRelativeResize="0"/>
          <p:nvPr/>
        </p:nvPicPr>
        <p:blipFill>
          <a:blip r:embed="rId5">
            <a:alphaModFix/>
          </a:blip>
          <a:stretch>
            <a:fillRect/>
          </a:stretch>
        </p:blipFill>
        <p:spPr>
          <a:xfrm>
            <a:off x="7340745" y="111086"/>
            <a:ext cx="1644652" cy="2460671"/>
          </a:xfrm>
          <a:prstGeom prst="rect">
            <a:avLst/>
          </a:prstGeom>
          <a:noFill/>
          <a:ln>
            <a:noFill/>
          </a:ln>
        </p:spPr>
      </p:pic>
      <p:sp>
        <p:nvSpPr>
          <p:cNvPr id="88" name="Google Shape;88;p16"/>
          <p:cNvSpPr txBox="1"/>
          <p:nvPr/>
        </p:nvSpPr>
        <p:spPr>
          <a:xfrm>
            <a:off x="387900" y="2612925"/>
            <a:ext cx="8585100" cy="2178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Roboto"/>
                <a:ea typeface="Roboto"/>
                <a:cs typeface="Roboto"/>
                <a:sym typeface="Roboto"/>
              </a:rPr>
              <a:t>lawyer-speak comes in and what is used in court.</a:t>
            </a:r>
            <a:endParaRPr sz="1800">
              <a:solidFill>
                <a:schemeClr val="dk1"/>
              </a:solidFill>
              <a:latin typeface="Roboto"/>
              <a:ea typeface="Roboto"/>
              <a:cs typeface="Roboto"/>
              <a:sym typeface="Roboto"/>
            </a:endParaRPr>
          </a:p>
          <a:p>
            <a:pPr indent="0" lvl="0" marL="0" rtl="0" algn="l">
              <a:lnSpc>
                <a:spcPct val="115000"/>
              </a:lnSpc>
              <a:spcBef>
                <a:spcPts val="1600"/>
              </a:spcBef>
              <a:spcAft>
                <a:spcPts val="0"/>
              </a:spcAft>
              <a:buNone/>
            </a:pPr>
            <a:r>
              <a:rPr lang="en" sz="1800">
                <a:solidFill>
                  <a:schemeClr val="dk1"/>
                </a:solidFill>
                <a:latin typeface="Roboto"/>
                <a:ea typeface="Roboto"/>
                <a:cs typeface="Roboto"/>
                <a:sym typeface="Roboto"/>
              </a:rPr>
              <a:t>The second layer is the common deeds layer - this layer uses images to show which licences are being used - and explains visually the legal code.</a:t>
            </a:r>
            <a:endParaRPr sz="1800">
              <a:solidFill>
                <a:schemeClr val="dk1"/>
              </a:solidFill>
              <a:latin typeface="Roboto"/>
              <a:ea typeface="Roboto"/>
              <a:cs typeface="Roboto"/>
              <a:sym typeface="Roboto"/>
            </a:endParaRPr>
          </a:p>
          <a:p>
            <a:pPr indent="0" lvl="0" marL="0" rtl="0" algn="l">
              <a:lnSpc>
                <a:spcPct val="115000"/>
              </a:lnSpc>
              <a:spcBef>
                <a:spcPts val="1600"/>
              </a:spcBef>
              <a:spcAft>
                <a:spcPts val="0"/>
              </a:spcAft>
              <a:buNone/>
            </a:pPr>
            <a:r>
              <a:rPr lang="en" sz="1800">
                <a:solidFill>
                  <a:schemeClr val="dk1"/>
                </a:solidFill>
                <a:latin typeface="Roboto"/>
                <a:ea typeface="Roboto"/>
                <a:cs typeface="Roboto"/>
                <a:sym typeface="Roboto"/>
              </a:rPr>
              <a:t>The third layer is the machine-readable layer. It’s what computers use to “read” the CC  license. Think barcodes.</a:t>
            </a:r>
            <a:endParaRPr sz="1800">
              <a:solidFill>
                <a:schemeClr val="dk1"/>
              </a:solidFill>
              <a:latin typeface="Roboto"/>
              <a:ea typeface="Roboto"/>
              <a:cs typeface="Roboto"/>
              <a:sym typeface="Roboto"/>
            </a:endParaRPr>
          </a:p>
          <a:p>
            <a:pPr indent="0" lvl="0" marL="0" rtl="0" algn="l">
              <a:spcBef>
                <a:spcPts val="1600"/>
              </a:spcBef>
              <a:spcAft>
                <a:spcPts val="0"/>
              </a:spcAft>
              <a:buNone/>
            </a:pPr>
            <a:r>
              <a:t/>
            </a:r>
            <a:endParaRPr>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four license elements</a:t>
            </a:r>
            <a:endParaRPr/>
          </a:p>
        </p:txBody>
      </p:sp>
      <p:sp>
        <p:nvSpPr>
          <p:cNvPr id="94" name="Google Shape;94;p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There are a few things to think about as you decide what kind of license you want to place on your work. Do you want to allow commercial use and do you want to give permission for your work to be changed (allowing </a:t>
            </a:r>
            <a:r>
              <a:rPr lang="en"/>
              <a:t>derivatives</a:t>
            </a:r>
            <a:r>
              <a:rPr lang="en"/>
              <a:t>)?</a:t>
            </a:r>
            <a:endParaRPr/>
          </a:p>
        </p:txBody>
      </p:sp>
      <p:pic>
        <p:nvPicPr>
          <p:cNvPr id="95" name="Google Shape;95;p17"/>
          <p:cNvPicPr preferRelativeResize="0"/>
          <p:nvPr/>
        </p:nvPicPr>
        <p:blipFill>
          <a:blip r:embed="rId3">
            <a:alphaModFix/>
          </a:blip>
          <a:stretch>
            <a:fillRect/>
          </a:stretch>
        </p:blipFill>
        <p:spPr>
          <a:xfrm>
            <a:off x="387900" y="2724475"/>
            <a:ext cx="609600" cy="609600"/>
          </a:xfrm>
          <a:prstGeom prst="rect">
            <a:avLst/>
          </a:prstGeom>
          <a:noFill/>
          <a:ln>
            <a:noFill/>
          </a:ln>
        </p:spPr>
      </p:pic>
      <p:pic>
        <p:nvPicPr>
          <p:cNvPr id="96" name="Google Shape;96;p17"/>
          <p:cNvPicPr preferRelativeResize="0"/>
          <p:nvPr/>
        </p:nvPicPr>
        <p:blipFill>
          <a:blip r:embed="rId4">
            <a:alphaModFix/>
          </a:blip>
          <a:stretch>
            <a:fillRect/>
          </a:stretch>
        </p:blipFill>
        <p:spPr>
          <a:xfrm>
            <a:off x="387900" y="3898525"/>
            <a:ext cx="609600" cy="609600"/>
          </a:xfrm>
          <a:prstGeom prst="rect">
            <a:avLst/>
          </a:prstGeom>
          <a:noFill/>
          <a:ln>
            <a:noFill/>
          </a:ln>
        </p:spPr>
      </p:pic>
      <p:pic>
        <p:nvPicPr>
          <p:cNvPr id="97" name="Google Shape;97;p17"/>
          <p:cNvPicPr preferRelativeResize="0"/>
          <p:nvPr/>
        </p:nvPicPr>
        <p:blipFill>
          <a:blip r:embed="rId5">
            <a:alphaModFix/>
          </a:blip>
          <a:stretch>
            <a:fillRect/>
          </a:stretch>
        </p:blipFill>
        <p:spPr>
          <a:xfrm>
            <a:off x="4808000" y="3882925"/>
            <a:ext cx="609600" cy="609600"/>
          </a:xfrm>
          <a:prstGeom prst="rect">
            <a:avLst/>
          </a:prstGeom>
          <a:noFill/>
          <a:ln>
            <a:noFill/>
          </a:ln>
        </p:spPr>
      </p:pic>
      <p:pic>
        <p:nvPicPr>
          <p:cNvPr id="98" name="Google Shape;98;p17"/>
          <p:cNvPicPr preferRelativeResize="0"/>
          <p:nvPr/>
        </p:nvPicPr>
        <p:blipFill>
          <a:blip r:embed="rId6">
            <a:alphaModFix/>
          </a:blip>
          <a:stretch>
            <a:fillRect/>
          </a:stretch>
        </p:blipFill>
        <p:spPr>
          <a:xfrm>
            <a:off x="4807988" y="2724463"/>
            <a:ext cx="609600" cy="609600"/>
          </a:xfrm>
          <a:prstGeom prst="rect">
            <a:avLst/>
          </a:prstGeom>
          <a:noFill/>
          <a:ln>
            <a:noFill/>
          </a:ln>
        </p:spPr>
      </p:pic>
      <p:sp>
        <p:nvSpPr>
          <p:cNvPr id="99" name="Google Shape;99;p17"/>
          <p:cNvSpPr txBox="1"/>
          <p:nvPr/>
        </p:nvSpPr>
        <p:spPr>
          <a:xfrm>
            <a:off x="3634325" y="4773900"/>
            <a:ext cx="5121900" cy="308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latin typeface="Roboto"/>
                <a:ea typeface="Roboto"/>
                <a:cs typeface="Roboto"/>
                <a:sym typeface="Roboto"/>
                <a:hlinkClick r:id="rId7"/>
              </a:rPr>
              <a:t>Images from Creative Commons, What we do, Downloads</a:t>
            </a:r>
            <a:endParaRPr>
              <a:latin typeface="Roboto"/>
              <a:ea typeface="Roboto"/>
              <a:cs typeface="Roboto"/>
              <a:sym typeface="Roboto"/>
            </a:endParaRPr>
          </a:p>
        </p:txBody>
      </p:sp>
      <p:sp>
        <p:nvSpPr>
          <p:cNvPr id="100" name="Google Shape;100;p17"/>
          <p:cNvSpPr txBox="1"/>
          <p:nvPr/>
        </p:nvSpPr>
        <p:spPr>
          <a:xfrm>
            <a:off x="1170375" y="2724475"/>
            <a:ext cx="3464700" cy="198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latin typeface="Roboto"/>
                <a:ea typeface="Roboto"/>
                <a:cs typeface="Roboto"/>
                <a:sym typeface="Roboto"/>
              </a:rPr>
              <a:t>This symbol is the Attribution, or BY, symbol. This condition is included in all licenses.</a:t>
            </a:r>
            <a:endParaRPr>
              <a:solidFill>
                <a:schemeClr val="dk1"/>
              </a:solidFill>
              <a:latin typeface="Roboto"/>
              <a:ea typeface="Roboto"/>
              <a:cs typeface="Roboto"/>
              <a:sym typeface="Roboto"/>
            </a:endParaRPr>
          </a:p>
          <a:p>
            <a:pPr indent="0" lvl="0" marL="0" rtl="0" algn="l">
              <a:spcBef>
                <a:spcPts val="0"/>
              </a:spcBef>
              <a:spcAft>
                <a:spcPts val="0"/>
              </a:spcAft>
              <a:buNone/>
            </a:pPr>
            <a:r>
              <a:t/>
            </a:r>
            <a:endParaRPr>
              <a:solidFill>
                <a:schemeClr val="dk1"/>
              </a:solidFill>
              <a:latin typeface="Roboto"/>
              <a:ea typeface="Roboto"/>
              <a:cs typeface="Roboto"/>
              <a:sym typeface="Roboto"/>
            </a:endParaRPr>
          </a:p>
          <a:p>
            <a:pPr indent="0" lvl="0" marL="0" rtl="0" algn="l">
              <a:spcBef>
                <a:spcPts val="0"/>
              </a:spcBef>
              <a:spcAft>
                <a:spcPts val="0"/>
              </a:spcAft>
              <a:buNone/>
            </a:pPr>
            <a:r>
              <a:t/>
            </a:r>
            <a:endParaRPr>
              <a:solidFill>
                <a:schemeClr val="dk1"/>
              </a:solidFill>
              <a:latin typeface="Roboto"/>
              <a:ea typeface="Roboto"/>
              <a:cs typeface="Roboto"/>
              <a:sym typeface="Roboto"/>
            </a:endParaRPr>
          </a:p>
          <a:p>
            <a:pPr indent="0" lvl="0" marL="0" rtl="0" algn="l">
              <a:spcBef>
                <a:spcPts val="0"/>
              </a:spcBef>
              <a:spcAft>
                <a:spcPts val="0"/>
              </a:spcAft>
              <a:buNone/>
            </a:pPr>
            <a:r>
              <a:rPr lang="en">
                <a:solidFill>
                  <a:schemeClr val="dk1"/>
                </a:solidFill>
                <a:latin typeface="Roboto"/>
                <a:ea typeface="Roboto"/>
                <a:cs typeface="Roboto"/>
                <a:sym typeface="Roboto"/>
              </a:rPr>
              <a:t>This symbol means NonCommercial, or NC. This means the work can not be used for commercial use.</a:t>
            </a:r>
            <a:endParaRPr>
              <a:solidFill>
                <a:schemeClr val="dk1"/>
              </a:solidFill>
              <a:latin typeface="Roboto"/>
              <a:ea typeface="Roboto"/>
              <a:cs typeface="Roboto"/>
              <a:sym typeface="Roboto"/>
            </a:endParaRPr>
          </a:p>
        </p:txBody>
      </p:sp>
      <p:sp>
        <p:nvSpPr>
          <p:cNvPr id="101" name="Google Shape;101;p17"/>
          <p:cNvSpPr txBox="1"/>
          <p:nvPr/>
        </p:nvSpPr>
        <p:spPr>
          <a:xfrm>
            <a:off x="5497700" y="2724475"/>
            <a:ext cx="3526500" cy="204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latin typeface="Roboto"/>
                <a:ea typeface="Roboto"/>
                <a:cs typeface="Roboto"/>
                <a:sym typeface="Roboto"/>
              </a:rPr>
              <a:t>This symbol means ShareAlike, or SA. This means adaptations of your work must have the same license you put on your original work.</a:t>
            </a:r>
            <a:endParaRPr>
              <a:solidFill>
                <a:schemeClr val="dk1"/>
              </a:solidFill>
              <a:latin typeface="Roboto"/>
              <a:ea typeface="Roboto"/>
              <a:cs typeface="Roboto"/>
              <a:sym typeface="Roboto"/>
            </a:endParaRPr>
          </a:p>
          <a:p>
            <a:pPr indent="0" lvl="0" marL="0" rtl="0" algn="l">
              <a:spcBef>
                <a:spcPts val="0"/>
              </a:spcBef>
              <a:spcAft>
                <a:spcPts val="0"/>
              </a:spcAft>
              <a:buNone/>
            </a:pPr>
            <a:r>
              <a:t/>
            </a:r>
            <a:endParaRPr>
              <a:solidFill>
                <a:schemeClr val="dk1"/>
              </a:solidFill>
              <a:latin typeface="Roboto"/>
              <a:ea typeface="Roboto"/>
              <a:cs typeface="Roboto"/>
              <a:sym typeface="Roboto"/>
            </a:endParaRPr>
          </a:p>
          <a:p>
            <a:pPr indent="0" lvl="0" marL="0" rtl="0" algn="l">
              <a:spcBef>
                <a:spcPts val="0"/>
              </a:spcBef>
              <a:spcAft>
                <a:spcPts val="0"/>
              </a:spcAft>
              <a:buNone/>
            </a:pPr>
            <a:r>
              <a:rPr lang="en">
                <a:solidFill>
                  <a:schemeClr val="dk1"/>
                </a:solidFill>
                <a:latin typeface="Roboto"/>
                <a:ea typeface="Roboto"/>
                <a:cs typeface="Roboto"/>
                <a:sym typeface="Roboto"/>
              </a:rPr>
              <a:t>This symbol means NoDerivatives. This means future users can not share adaptations of your work.</a:t>
            </a:r>
            <a:endParaRPr>
              <a:solidFill>
                <a:schemeClr val="dk1"/>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Choose 1 of the 6 CC licenses for your work!</a:t>
            </a:r>
            <a:endParaRPr/>
          </a:p>
        </p:txBody>
      </p:sp>
      <p:sp>
        <p:nvSpPr>
          <p:cNvPr id="107" name="Google Shape;107;p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combined, the elements make up the  six Creative Commons licenses that you can apply to your </a:t>
            </a:r>
            <a:r>
              <a:rPr b="1" lang="en"/>
              <a:t>original</a:t>
            </a:r>
            <a:r>
              <a:rPr lang="en"/>
              <a:t> work.</a:t>
            </a:r>
            <a:endParaRPr/>
          </a:p>
          <a:p>
            <a:pPr indent="0" lvl="0" marL="0" rtl="0" algn="l">
              <a:spcBef>
                <a:spcPts val="1600"/>
              </a:spcBef>
              <a:spcAft>
                <a:spcPts val="1600"/>
              </a:spcAft>
              <a:buNone/>
            </a:pPr>
            <a:r>
              <a:rPr lang="en"/>
              <a:t>Remember, using a CC license ensures you will get credit for your work! You maintain copyright while allowing others to copy and share your work.</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License examples</a:t>
            </a:r>
            <a:endParaRPr/>
          </a:p>
        </p:txBody>
      </p:sp>
      <p:sp>
        <p:nvSpPr>
          <p:cNvPr id="113" name="Google Shape;113;p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14" name="Google Shape;114;p19"/>
          <p:cNvPicPr preferRelativeResize="0"/>
          <p:nvPr/>
        </p:nvPicPr>
        <p:blipFill>
          <a:blip r:embed="rId3">
            <a:alphaModFix/>
          </a:blip>
          <a:stretch>
            <a:fillRect/>
          </a:stretch>
        </p:blipFill>
        <p:spPr>
          <a:xfrm>
            <a:off x="458768" y="1548643"/>
            <a:ext cx="1708225" cy="597650"/>
          </a:xfrm>
          <a:prstGeom prst="rect">
            <a:avLst/>
          </a:prstGeom>
          <a:noFill/>
          <a:ln>
            <a:noFill/>
          </a:ln>
        </p:spPr>
      </p:pic>
      <p:pic>
        <p:nvPicPr>
          <p:cNvPr id="115" name="Google Shape;115;p19"/>
          <p:cNvPicPr preferRelativeResize="0"/>
          <p:nvPr/>
        </p:nvPicPr>
        <p:blipFill>
          <a:blip r:embed="rId4">
            <a:alphaModFix/>
          </a:blip>
          <a:stretch>
            <a:fillRect/>
          </a:stretch>
        </p:blipFill>
        <p:spPr>
          <a:xfrm>
            <a:off x="458799" y="3617625"/>
            <a:ext cx="1708172" cy="597650"/>
          </a:xfrm>
          <a:prstGeom prst="rect">
            <a:avLst/>
          </a:prstGeom>
          <a:noFill/>
          <a:ln>
            <a:noFill/>
          </a:ln>
        </p:spPr>
      </p:pic>
      <p:pic>
        <p:nvPicPr>
          <p:cNvPr id="116" name="Google Shape;116;p19"/>
          <p:cNvPicPr preferRelativeResize="0"/>
          <p:nvPr/>
        </p:nvPicPr>
        <p:blipFill>
          <a:blip r:embed="rId5">
            <a:alphaModFix/>
          </a:blip>
          <a:stretch>
            <a:fillRect/>
          </a:stretch>
        </p:blipFill>
        <p:spPr>
          <a:xfrm>
            <a:off x="457184" y="2581675"/>
            <a:ext cx="1708215" cy="597650"/>
          </a:xfrm>
          <a:prstGeom prst="rect">
            <a:avLst/>
          </a:prstGeom>
          <a:noFill/>
          <a:ln>
            <a:noFill/>
          </a:ln>
        </p:spPr>
      </p:pic>
      <p:sp>
        <p:nvSpPr>
          <p:cNvPr id="117" name="Google Shape;117;p19"/>
          <p:cNvSpPr txBox="1"/>
          <p:nvPr/>
        </p:nvSpPr>
        <p:spPr>
          <a:xfrm>
            <a:off x="2256150" y="1489825"/>
            <a:ext cx="6432900" cy="274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latin typeface="Roboto"/>
                <a:ea typeface="Roboto"/>
                <a:cs typeface="Roboto"/>
                <a:sym typeface="Roboto"/>
              </a:rPr>
              <a:t>Use the Attribution license (CC-BY) when you only want credit for your work. Others can modify your work and/or use it for commercial purposes with this license.</a:t>
            </a:r>
            <a:endParaRPr>
              <a:solidFill>
                <a:schemeClr val="dk1"/>
              </a:solidFill>
              <a:latin typeface="Roboto"/>
              <a:ea typeface="Roboto"/>
              <a:cs typeface="Roboto"/>
              <a:sym typeface="Roboto"/>
            </a:endParaRPr>
          </a:p>
          <a:p>
            <a:pPr indent="0" lvl="0" marL="0" rtl="0" algn="l">
              <a:spcBef>
                <a:spcPts val="0"/>
              </a:spcBef>
              <a:spcAft>
                <a:spcPts val="0"/>
              </a:spcAft>
              <a:buNone/>
            </a:pPr>
            <a:r>
              <a:t/>
            </a:r>
            <a:endParaRPr>
              <a:solidFill>
                <a:schemeClr val="dk1"/>
              </a:solidFill>
              <a:latin typeface="Roboto"/>
              <a:ea typeface="Roboto"/>
              <a:cs typeface="Roboto"/>
              <a:sym typeface="Roboto"/>
            </a:endParaRPr>
          </a:p>
          <a:p>
            <a:pPr indent="0" lvl="0" marL="0" rtl="0" algn="l">
              <a:spcBef>
                <a:spcPts val="0"/>
              </a:spcBef>
              <a:spcAft>
                <a:spcPts val="0"/>
              </a:spcAft>
              <a:buNone/>
            </a:pPr>
            <a:r>
              <a:t/>
            </a:r>
            <a:endParaRPr>
              <a:solidFill>
                <a:schemeClr val="dk1"/>
              </a:solidFill>
              <a:latin typeface="Roboto"/>
              <a:ea typeface="Roboto"/>
              <a:cs typeface="Roboto"/>
              <a:sym typeface="Roboto"/>
            </a:endParaRPr>
          </a:p>
          <a:p>
            <a:pPr indent="0" lvl="0" marL="0" rtl="0" algn="l">
              <a:spcBef>
                <a:spcPts val="0"/>
              </a:spcBef>
              <a:spcAft>
                <a:spcPts val="0"/>
              </a:spcAft>
              <a:buNone/>
            </a:pPr>
            <a:r>
              <a:rPr lang="en">
                <a:solidFill>
                  <a:schemeClr val="dk1"/>
                </a:solidFill>
                <a:latin typeface="Roboto"/>
                <a:ea typeface="Roboto"/>
                <a:cs typeface="Roboto"/>
                <a:sym typeface="Roboto"/>
              </a:rPr>
              <a:t>Use the Attribution-ShareAlike license (CC-BY-SA) when you want people to use/modify your work with the understanding they use the same license you used. Notice that you still get credit!</a:t>
            </a:r>
            <a:endParaRPr>
              <a:solidFill>
                <a:schemeClr val="dk1"/>
              </a:solidFill>
              <a:latin typeface="Roboto"/>
              <a:ea typeface="Roboto"/>
              <a:cs typeface="Roboto"/>
              <a:sym typeface="Roboto"/>
            </a:endParaRPr>
          </a:p>
          <a:p>
            <a:pPr indent="0" lvl="0" marL="0" rtl="0" algn="l">
              <a:spcBef>
                <a:spcPts val="0"/>
              </a:spcBef>
              <a:spcAft>
                <a:spcPts val="0"/>
              </a:spcAft>
              <a:buNone/>
            </a:pPr>
            <a:r>
              <a:t/>
            </a:r>
            <a:endParaRPr>
              <a:solidFill>
                <a:schemeClr val="dk1"/>
              </a:solidFill>
              <a:latin typeface="Roboto"/>
              <a:ea typeface="Roboto"/>
              <a:cs typeface="Roboto"/>
              <a:sym typeface="Roboto"/>
            </a:endParaRPr>
          </a:p>
          <a:p>
            <a:pPr indent="0" lvl="0" marL="0" rtl="0" algn="l">
              <a:spcBef>
                <a:spcPts val="0"/>
              </a:spcBef>
              <a:spcAft>
                <a:spcPts val="0"/>
              </a:spcAft>
              <a:buNone/>
            </a:pPr>
            <a:r>
              <a:t/>
            </a:r>
            <a:endParaRPr>
              <a:solidFill>
                <a:schemeClr val="dk1"/>
              </a:solidFill>
              <a:latin typeface="Roboto"/>
              <a:ea typeface="Roboto"/>
              <a:cs typeface="Roboto"/>
              <a:sym typeface="Roboto"/>
            </a:endParaRPr>
          </a:p>
          <a:p>
            <a:pPr indent="0" lvl="0" marL="0" rtl="0" algn="l">
              <a:spcBef>
                <a:spcPts val="0"/>
              </a:spcBef>
              <a:spcAft>
                <a:spcPts val="0"/>
              </a:spcAft>
              <a:buNone/>
            </a:pPr>
            <a:r>
              <a:rPr lang="en">
                <a:solidFill>
                  <a:schemeClr val="dk1"/>
                </a:solidFill>
                <a:latin typeface="Roboto"/>
                <a:ea typeface="Roboto"/>
                <a:cs typeface="Roboto"/>
                <a:sym typeface="Roboto"/>
              </a:rPr>
              <a:t>Use the Attribution-NonCommercial (CC-BY-NC) license when you don’t want anyone to use your work for commercial purposes. You still get credit.</a:t>
            </a:r>
            <a:endParaRPr>
              <a:solidFill>
                <a:schemeClr val="dk1"/>
              </a:solidFill>
              <a:latin typeface="Roboto"/>
              <a:ea typeface="Roboto"/>
              <a:cs typeface="Roboto"/>
              <a:sym typeface="Roboto"/>
            </a:endParaRPr>
          </a:p>
        </p:txBody>
      </p:sp>
      <p:sp>
        <p:nvSpPr>
          <p:cNvPr id="118" name="Google Shape;118;p19"/>
          <p:cNvSpPr txBox="1"/>
          <p:nvPr/>
        </p:nvSpPr>
        <p:spPr>
          <a:xfrm>
            <a:off x="3612525" y="4640950"/>
            <a:ext cx="5143800" cy="42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accent5"/>
                </a:solidFill>
                <a:latin typeface="Roboto"/>
                <a:ea typeface="Roboto"/>
                <a:cs typeface="Roboto"/>
                <a:sym typeface="Roboto"/>
                <a:hlinkClick r:id="rId6"/>
              </a:rPr>
              <a:t>Images from Creative Commons, What we do, Downloads</a:t>
            </a:r>
            <a:endParaRPr>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More </a:t>
            </a:r>
            <a:r>
              <a:rPr lang="en"/>
              <a:t>license examples!</a:t>
            </a:r>
            <a:endParaRPr/>
          </a:p>
        </p:txBody>
      </p:sp>
      <p:sp>
        <p:nvSpPr>
          <p:cNvPr id="124" name="Google Shape;124;p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25" name="Google Shape;125;p20"/>
          <p:cNvPicPr preferRelativeResize="0"/>
          <p:nvPr/>
        </p:nvPicPr>
        <p:blipFill>
          <a:blip r:embed="rId3">
            <a:alphaModFix/>
          </a:blip>
          <a:stretch>
            <a:fillRect/>
          </a:stretch>
        </p:blipFill>
        <p:spPr>
          <a:xfrm>
            <a:off x="457200" y="3650475"/>
            <a:ext cx="1708172" cy="597650"/>
          </a:xfrm>
          <a:prstGeom prst="rect">
            <a:avLst/>
          </a:prstGeom>
          <a:noFill/>
          <a:ln>
            <a:noFill/>
          </a:ln>
        </p:spPr>
      </p:pic>
      <p:pic>
        <p:nvPicPr>
          <p:cNvPr id="126" name="Google Shape;126;p20"/>
          <p:cNvPicPr preferRelativeResize="0"/>
          <p:nvPr/>
        </p:nvPicPr>
        <p:blipFill>
          <a:blip r:embed="rId4">
            <a:alphaModFix/>
          </a:blip>
          <a:stretch>
            <a:fillRect/>
          </a:stretch>
        </p:blipFill>
        <p:spPr>
          <a:xfrm>
            <a:off x="457200" y="1560225"/>
            <a:ext cx="1708175" cy="597650"/>
          </a:xfrm>
          <a:prstGeom prst="rect">
            <a:avLst/>
          </a:prstGeom>
          <a:noFill/>
          <a:ln>
            <a:noFill/>
          </a:ln>
        </p:spPr>
      </p:pic>
      <p:pic>
        <p:nvPicPr>
          <p:cNvPr id="127" name="Google Shape;127;p20"/>
          <p:cNvPicPr preferRelativeResize="0"/>
          <p:nvPr/>
        </p:nvPicPr>
        <p:blipFill>
          <a:blip r:embed="rId5">
            <a:alphaModFix/>
          </a:blip>
          <a:stretch>
            <a:fillRect/>
          </a:stretch>
        </p:blipFill>
        <p:spPr>
          <a:xfrm>
            <a:off x="491028" y="2615450"/>
            <a:ext cx="1708172" cy="597650"/>
          </a:xfrm>
          <a:prstGeom prst="rect">
            <a:avLst/>
          </a:prstGeom>
          <a:noFill/>
          <a:ln>
            <a:noFill/>
          </a:ln>
        </p:spPr>
      </p:pic>
      <p:sp>
        <p:nvSpPr>
          <p:cNvPr id="128" name="Google Shape;128;p20"/>
          <p:cNvSpPr txBox="1"/>
          <p:nvPr/>
        </p:nvSpPr>
        <p:spPr>
          <a:xfrm>
            <a:off x="2256150" y="1489825"/>
            <a:ext cx="6432600" cy="307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latin typeface="Roboto"/>
                <a:ea typeface="Roboto"/>
                <a:cs typeface="Roboto"/>
                <a:sym typeface="Roboto"/>
              </a:rPr>
              <a:t>Use the Attribution-NonCommercial-ShareAlike license (CC-BY-NC-SA) when you want others to use it for noncommercial use only and any changes they make that are shared with others have the same or compatible license.</a:t>
            </a:r>
            <a:endParaRPr>
              <a:solidFill>
                <a:schemeClr val="dk1"/>
              </a:solidFill>
              <a:latin typeface="Roboto"/>
              <a:ea typeface="Roboto"/>
              <a:cs typeface="Roboto"/>
              <a:sym typeface="Roboto"/>
            </a:endParaRPr>
          </a:p>
          <a:p>
            <a:pPr indent="0" lvl="0" marL="0" rtl="0" algn="l">
              <a:spcBef>
                <a:spcPts val="0"/>
              </a:spcBef>
              <a:spcAft>
                <a:spcPts val="0"/>
              </a:spcAft>
              <a:buNone/>
            </a:pPr>
            <a:r>
              <a:t/>
            </a:r>
            <a:endParaRPr>
              <a:solidFill>
                <a:schemeClr val="dk1"/>
              </a:solidFill>
              <a:latin typeface="Roboto"/>
              <a:ea typeface="Roboto"/>
              <a:cs typeface="Roboto"/>
              <a:sym typeface="Roboto"/>
            </a:endParaRPr>
          </a:p>
          <a:p>
            <a:pPr indent="0" lvl="0" marL="0" rtl="0" algn="l">
              <a:spcBef>
                <a:spcPts val="0"/>
              </a:spcBef>
              <a:spcAft>
                <a:spcPts val="0"/>
              </a:spcAft>
              <a:buNone/>
            </a:pPr>
            <a:r>
              <a:t/>
            </a:r>
            <a:endParaRPr>
              <a:solidFill>
                <a:schemeClr val="dk1"/>
              </a:solidFill>
              <a:latin typeface="Roboto"/>
              <a:ea typeface="Roboto"/>
              <a:cs typeface="Roboto"/>
              <a:sym typeface="Roboto"/>
            </a:endParaRPr>
          </a:p>
          <a:p>
            <a:pPr indent="0" lvl="0" marL="0" rtl="0" algn="l">
              <a:spcBef>
                <a:spcPts val="0"/>
              </a:spcBef>
              <a:spcAft>
                <a:spcPts val="0"/>
              </a:spcAft>
              <a:buNone/>
            </a:pPr>
            <a:r>
              <a:rPr lang="en">
                <a:solidFill>
                  <a:schemeClr val="dk1"/>
                </a:solidFill>
                <a:latin typeface="Roboto"/>
                <a:ea typeface="Roboto"/>
                <a:cs typeface="Roboto"/>
                <a:sym typeface="Roboto"/>
              </a:rPr>
              <a:t>Use the Attribution-NoDerivatives license (CC-BY-ND) when you don’t care how your work is used (even commercially), but it can not be changed or modified.</a:t>
            </a:r>
            <a:endParaRPr>
              <a:solidFill>
                <a:schemeClr val="dk1"/>
              </a:solidFill>
              <a:latin typeface="Roboto"/>
              <a:ea typeface="Roboto"/>
              <a:cs typeface="Roboto"/>
              <a:sym typeface="Roboto"/>
            </a:endParaRPr>
          </a:p>
          <a:p>
            <a:pPr indent="0" lvl="0" marL="0" rtl="0" algn="l">
              <a:spcBef>
                <a:spcPts val="0"/>
              </a:spcBef>
              <a:spcAft>
                <a:spcPts val="0"/>
              </a:spcAft>
              <a:buNone/>
            </a:pPr>
            <a:r>
              <a:t/>
            </a:r>
            <a:endParaRPr>
              <a:solidFill>
                <a:schemeClr val="dk1"/>
              </a:solidFill>
              <a:latin typeface="Roboto"/>
              <a:ea typeface="Roboto"/>
              <a:cs typeface="Roboto"/>
              <a:sym typeface="Roboto"/>
            </a:endParaRPr>
          </a:p>
          <a:p>
            <a:pPr indent="0" lvl="0" marL="0" rtl="0" algn="l">
              <a:spcBef>
                <a:spcPts val="0"/>
              </a:spcBef>
              <a:spcAft>
                <a:spcPts val="0"/>
              </a:spcAft>
              <a:buNone/>
            </a:pPr>
            <a:r>
              <a:t/>
            </a:r>
            <a:endParaRPr>
              <a:solidFill>
                <a:schemeClr val="dk1"/>
              </a:solidFill>
              <a:latin typeface="Roboto"/>
              <a:ea typeface="Roboto"/>
              <a:cs typeface="Roboto"/>
              <a:sym typeface="Roboto"/>
            </a:endParaRPr>
          </a:p>
          <a:p>
            <a:pPr indent="0" lvl="0" marL="0" rtl="0" algn="l">
              <a:spcBef>
                <a:spcPts val="0"/>
              </a:spcBef>
              <a:spcAft>
                <a:spcPts val="0"/>
              </a:spcAft>
              <a:buNone/>
            </a:pPr>
            <a:r>
              <a:t/>
            </a:r>
            <a:endParaRPr>
              <a:solidFill>
                <a:schemeClr val="dk1"/>
              </a:solidFill>
              <a:latin typeface="Roboto"/>
              <a:ea typeface="Roboto"/>
              <a:cs typeface="Roboto"/>
              <a:sym typeface="Roboto"/>
            </a:endParaRPr>
          </a:p>
          <a:p>
            <a:pPr indent="0" lvl="0" marL="0" rtl="0" algn="l">
              <a:spcBef>
                <a:spcPts val="0"/>
              </a:spcBef>
              <a:spcAft>
                <a:spcPts val="0"/>
              </a:spcAft>
              <a:buNone/>
            </a:pPr>
            <a:r>
              <a:rPr lang="en">
                <a:solidFill>
                  <a:schemeClr val="dk1"/>
                </a:solidFill>
                <a:latin typeface="Roboto"/>
                <a:ea typeface="Roboto"/>
                <a:cs typeface="Roboto"/>
                <a:sym typeface="Roboto"/>
              </a:rPr>
              <a:t>Use the Attribution-NonCommercial-NoDerivatives license (CC-BY-NC-ND) when you don’t want anyone to change your work and they must use it for noncommercial purposes. This is the most restrictive CC license you can put on your work.</a:t>
            </a:r>
            <a:endParaRPr>
              <a:solidFill>
                <a:schemeClr val="dk1"/>
              </a:solidFill>
              <a:latin typeface="Roboto"/>
              <a:ea typeface="Roboto"/>
              <a:cs typeface="Roboto"/>
              <a:sym typeface="Roboto"/>
            </a:endParaRPr>
          </a:p>
        </p:txBody>
      </p:sp>
      <p:sp>
        <p:nvSpPr>
          <p:cNvPr id="129" name="Google Shape;129;p20"/>
          <p:cNvSpPr txBox="1"/>
          <p:nvPr/>
        </p:nvSpPr>
        <p:spPr>
          <a:xfrm>
            <a:off x="3934850" y="4761800"/>
            <a:ext cx="5076300" cy="29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accent5"/>
                </a:solidFill>
                <a:latin typeface="Roboto"/>
                <a:ea typeface="Roboto"/>
                <a:cs typeface="Roboto"/>
                <a:sym typeface="Roboto"/>
                <a:hlinkClick r:id="rId6"/>
              </a:rPr>
              <a:t>Images from Creative Commons, What we do, Downloads</a:t>
            </a:r>
            <a:endParaRPr>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Friendly reminder!</a:t>
            </a:r>
            <a:endParaRPr/>
          </a:p>
        </p:txBody>
      </p:sp>
      <p:sp>
        <p:nvSpPr>
          <p:cNvPr id="135" name="Google Shape;135;p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that you know how to license your work and you are familiar with the Creative Commons licenses, you will probably start seeing them on lesson plans you find out there - especially if you’re looking on the internet. Remember to abide by any CC licenses you encounter.</a:t>
            </a:r>
            <a:endParaRPr/>
          </a:p>
          <a:p>
            <a:pPr indent="0" lvl="0" marL="0" rtl="0" algn="l">
              <a:spcBef>
                <a:spcPts val="1600"/>
              </a:spcBef>
              <a:spcAft>
                <a:spcPts val="1600"/>
              </a:spcAft>
              <a:buNone/>
            </a:pPr>
            <a:r>
              <a:rPr lang="en"/>
              <a:t>(Most of what you buy from TPT is under a strict copyright. Be careful! A school district in Texas was ordered to pay $9.2 million in a copyright suit for misusing a study guide. Read more about that </a:t>
            </a:r>
            <a:r>
              <a:rPr lang="en" u="sng">
                <a:solidFill>
                  <a:schemeClr val="hlink"/>
                </a:solidFill>
                <a:hlinkClick r:id="rId3"/>
              </a:rPr>
              <a:t>here</a:t>
            </a:r>
            <a:r>
              <a:rPr lang="en"/>
              <a: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