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  <p:embeddedFont>
      <p:font typeface="Karl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EBE1C4C-0F7F-42CE-98D8-9D5C43A3C40A}">
  <a:tblStyle styleId="{0EBE1C4C-0F7F-42CE-98D8-9D5C43A3C4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22" Type="http://schemas.openxmlformats.org/officeDocument/2006/relationships/font" Target="fonts/Karla-regular.fntdata"/><Relationship Id="rId21" Type="http://schemas.openxmlformats.org/officeDocument/2006/relationships/font" Target="fonts/Lato-boldItalic.fntdata"/><Relationship Id="rId24" Type="http://schemas.openxmlformats.org/officeDocument/2006/relationships/font" Target="fonts/Karla-italic.fntdata"/><Relationship Id="rId23" Type="http://schemas.openxmlformats.org/officeDocument/2006/relationships/font" Target="fonts/Karla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Karl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19" Type="http://schemas.openxmlformats.org/officeDocument/2006/relationships/font" Target="fonts/Lato-bold.fntdata"/><Relationship Id="rId1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c7b97f165_0_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c7b97f16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648300" y="3404550"/>
            <a:ext cx="35307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3" name="Google Shape;63;p11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1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8" name="Google Shape;68;p12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pty">
  <p:cSld name="BLANK_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5" name="Google Shape;15;p3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648300" y="1583350"/>
            <a:ext cx="3522300" cy="29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6724950" y="3494300"/>
            <a:ext cx="19062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1_2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0" name="Google Shape;20;p4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big image">
  <p:cSld name="TITLE_1_2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2092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6" name="Google Shape;26;p5"/>
          <p:cNvSpPr/>
          <p:nvPr/>
        </p:nvSpPr>
        <p:spPr>
          <a:xfrm>
            <a:off x="-193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1" name="Google Shape;31;p6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" name="Google Shape;32;p6"/>
          <p:cNvSpPr txBox="1"/>
          <p:nvPr/>
        </p:nvSpPr>
        <p:spPr>
          <a:xfrm>
            <a:off x="799645" y="16120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7200">
              <a:solidFill>
                <a:srgbClr val="B7B7B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Google Shape;37;p7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838350" y="1807900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3" name="Google Shape;43;p8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841001" y="24924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3673842" y="24924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0" name="Google Shape;50;p9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" name="Google Shape;51;p9"/>
          <p:cNvSpPr txBox="1"/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841000" y="2515375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2931575" y="2515375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4" name="Google Shape;54;p9"/>
          <p:cNvSpPr txBox="1"/>
          <p:nvPr>
            <p:ph idx="3" type="body"/>
          </p:nvPr>
        </p:nvSpPr>
        <p:spPr>
          <a:xfrm>
            <a:off x="5022150" y="2515375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" name="Google Shape;59;p10"/>
          <p:cNvSpPr txBox="1"/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8BC34A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1884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b="1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2495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●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○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■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●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○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■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n.wikipedia.org/wiki/Fair_use" TargetMode="External"/><Relationship Id="rId4" Type="http://schemas.openxmlformats.org/officeDocument/2006/relationships/hyperlink" Target="https://en.wikipedia.org/wiki/Fair_dealing" TargetMode="External"/><Relationship Id="rId5" Type="http://schemas.openxmlformats.org/officeDocument/2006/relationships/hyperlink" Target="https://en.wikipedia.org/wiki/Limitations_and_exceptions_to_copyright" TargetMode="External"/><Relationship Id="rId6" Type="http://schemas.openxmlformats.org/officeDocument/2006/relationships/hyperlink" Target="https://en.wikipedia.org/wiki/Exclusive_right" TargetMode="External"/><Relationship Id="rId7" Type="http://schemas.openxmlformats.org/officeDocument/2006/relationships/hyperlink" Target="https://en.wikipedia.org/wiki/Copyrigh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lidescarniva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ctrTitle"/>
          </p:nvPr>
        </p:nvSpPr>
        <p:spPr>
          <a:xfrm>
            <a:off x="648300" y="2624850"/>
            <a:ext cx="35307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F51B5"/>
                </a:solidFill>
              </a:rPr>
              <a:t>Anatomy of a Creative Commons License</a:t>
            </a:r>
            <a:endParaRPr>
              <a:solidFill>
                <a:srgbClr val="3F51B5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248250" y="1577525"/>
            <a:ext cx="37704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Karla"/>
                <a:ea typeface="Karla"/>
                <a:cs typeface="Karla"/>
                <a:sym typeface="Karla"/>
              </a:rPr>
              <a:t>Leslie Pope</a:t>
            </a:r>
            <a:endParaRPr sz="3000"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Karla"/>
              <a:ea typeface="Karla"/>
              <a:cs typeface="Karla"/>
              <a:sym typeface="Karla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850" y="4445275"/>
            <a:ext cx="1198575" cy="4942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/>
        </p:nvSpPr>
        <p:spPr>
          <a:xfrm>
            <a:off x="1454600" y="4302975"/>
            <a:ext cx="35307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Karla"/>
                <a:ea typeface="Karla"/>
                <a:cs typeface="Karla"/>
                <a:sym typeface="Karla"/>
              </a:rPr>
              <a:t>Content in this Google Slide is offered under a </a:t>
            </a:r>
            <a:r>
              <a:rPr lang="en" u="sng">
                <a:solidFill>
                  <a:schemeClr val="hlink"/>
                </a:solidFill>
                <a:latin typeface="Karla"/>
                <a:ea typeface="Karla"/>
                <a:cs typeface="Karla"/>
                <a:sym typeface="Karla"/>
                <a:hlinkClick r:id="rId4"/>
              </a:rPr>
              <a:t>CC Attribution</a:t>
            </a:r>
            <a:r>
              <a:rPr lang="en">
                <a:latin typeface="Karla"/>
                <a:ea typeface="Karla"/>
                <a:cs typeface="Karla"/>
                <a:sym typeface="Karla"/>
              </a:rPr>
              <a:t> unless otherwise noted.</a:t>
            </a:r>
            <a:endParaRPr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C27B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841000" y="743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Three Layers of of the Creative Commons License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887550" y="1153200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Legal Code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Contains the “lawyer-readable” terms &amp; conditions that are legally enforceable in court.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2876250" y="1153200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Commons Deed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1. </a:t>
            </a:r>
            <a:r>
              <a:rPr lang="en">
                <a:solidFill>
                  <a:srgbClr val="000000"/>
                </a:solidFill>
              </a:rPr>
              <a:t>Most well-known layer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2. Human readable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3. For example, CC By means you are free to remix, transform, and build upon the material for any purpose. YOu must give appropriate credit.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7" name="Google Shape;87;p15"/>
          <p:cNvSpPr txBox="1"/>
          <p:nvPr>
            <p:ph idx="3" type="body"/>
          </p:nvPr>
        </p:nvSpPr>
        <p:spPr>
          <a:xfrm>
            <a:off x="5057075" y="1153200"/>
            <a:ext cx="19887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Machine Readable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1. </a:t>
            </a:r>
            <a:r>
              <a:rPr lang="en">
                <a:solidFill>
                  <a:srgbClr val="000000"/>
                </a:solidFill>
              </a:rPr>
              <a:t>Summary of key freedoms granted &amp; written in a format that technology can understand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2. Makes finding CC licensed work easier when using a search engine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6458475" y="4393825"/>
            <a:ext cx="1988700" cy="262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 Code</a:t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6458475" y="4131025"/>
            <a:ext cx="1988700" cy="2628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Readable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6458475" y="3868225"/>
            <a:ext cx="1988700" cy="262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Readable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B3B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4294967295" type="ctrTitle"/>
          </p:nvPr>
        </p:nvSpPr>
        <p:spPr>
          <a:xfrm>
            <a:off x="243600" y="114075"/>
            <a:ext cx="4531500" cy="46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00FF"/>
                </a:solidFill>
              </a:rPr>
              <a:t>Four License Elements</a:t>
            </a:r>
            <a:endParaRPr sz="2400">
              <a:solidFill>
                <a:srgbClr val="9900FF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575" y="2251888"/>
            <a:ext cx="708300" cy="708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16"/>
          <p:cNvGraphicFramePr/>
          <p:nvPr/>
        </p:nvGraphicFramePr>
        <p:xfrm>
          <a:off x="243600" y="66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{0EBE1C4C-0F7F-42CE-98D8-9D5C43A3C40A}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50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Symbol/Icons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Initials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Meaning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 of licenses with it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3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Attribution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BY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GIve credit to the original creator.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All licenses have this condition. 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83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NonCommercial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NC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Work is available to be used for noncommercial purposes.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Three licenses have this restriction.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83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ShareAlike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SA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Adaptations based on this work must be licensed under the same license.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 licenses have this condition.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83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NoDerivatives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ND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Reusers cannot share adaptations of the work.</a:t>
                      </a:r>
                      <a:endParaRPr sz="12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 licenses have this restriction.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100" name="Google Shape;10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575" y="4041550"/>
            <a:ext cx="708300" cy="70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1575" y="3177439"/>
            <a:ext cx="708300" cy="70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575" y="1326325"/>
            <a:ext cx="708300" cy="7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5722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221600" y="190375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9688"/>
                </a:solidFill>
              </a:rPr>
              <a:t>Six Creative Common Licenses</a:t>
            </a:r>
            <a:endParaRPr sz="2400">
              <a:solidFill>
                <a:srgbClr val="009688"/>
              </a:solidFill>
            </a:endParaRPr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1518950" y="743775"/>
            <a:ext cx="59292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Attribution</a:t>
            </a: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 CC by (remix, tweak, and build upon your work as long as credit is given to you)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518950" y="1451675"/>
            <a:ext cx="5583600" cy="7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Attribution ShareAlike CC BY-SA (remix, tweak, give credit to you but license work under identical terms)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518950" y="2168450"/>
            <a:ext cx="71025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Attribution-NoDerivs CC BY-ND (reuse for any purpose, give credit to you, but don't share in adapted form)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518950" y="2787188"/>
            <a:ext cx="78252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Attribution-NonCommerical CC BY-NC (allows people to use the work for noncommercial reasons, don't have to license your work on same terms but must give credit to you)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518950" y="3567450"/>
            <a:ext cx="7626300" cy="6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Attribution-NonCommercial-ShareAlike CC BY-NC-SA (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</a:rPr>
              <a:t>allows people to use the work for noncommercial reasons, </a:t>
            </a: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license your work on identical terms and give credit to you)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518950" y="4294975"/>
            <a:ext cx="7626300" cy="6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Attribution-NonCommercial Noderivs CC BY-NC-ND (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</a:rPr>
              <a:t>allows people to use the work for noncommercial reasons, </a:t>
            </a:r>
            <a:r>
              <a:rPr lang="en" sz="1600">
                <a:highlight>
                  <a:srgbClr val="FFFF00"/>
                </a:highlight>
              </a:rPr>
              <a:t>most restrictive</a:t>
            </a:r>
            <a:r>
              <a:rPr lang="en" sz="1600">
                <a:highlight>
                  <a:srgbClr val="FFFFFF"/>
                </a:highlight>
              </a:rPr>
              <a:t>-download and give you credit but cannot change them)</a:t>
            </a:r>
            <a:endParaRPr sz="1600">
              <a:highlight>
                <a:srgbClr val="FFFFFF"/>
              </a:highlight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01717"/>
            <a:ext cx="1366550" cy="48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965352"/>
            <a:ext cx="1366550" cy="48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12202"/>
            <a:ext cx="1366550" cy="48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4418500"/>
            <a:ext cx="1366550" cy="48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2400" y="3651800"/>
            <a:ext cx="1366550" cy="481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822825"/>
            <a:ext cx="1366550" cy="481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44336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idx="4294967295" type="ctrTitle"/>
          </p:nvPr>
        </p:nvSpPr>
        <p:spPr>
          <a:xfrm>
            <a:off x="1064725" y="611825"/>
            <a:ext cx="6173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00"/>
                </a:solidFill>
              </a:rPr>
              <a:t>How CC Licenses Affect Exceptions &amp; Limitations to Copyright</a:t>
            </a:r>
            <a:endParaRPr sz="3000">
              <a:solidFill>
                <a:srgbClr val="FF0000"/>
              </a:solidFill>
            </a:endParaRPr>
          </a:p>
        </p:txBody>
      </p:sp>
      <p:sp>
        <p:nvSpPr>
          <p:cNvPr id="126" name="Google Shape;126;p18"/>
          <p:cNvSpPr txBox="1"/>
          <p:nvPr>
            <p:ph idx="4294967295" type="subTitle"/>
          </p:nvPr>
        </p:nvSpPr>
        <p:spPr>
          <a:xfrm>
            <a:off x="283725" y="1771625"/>
            <a:ext cx="6954300" cy="28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CC Licenses do not reduce, limit, or restrict any rights under exceptions and limitations to copyright.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CC Licenses are free of charge to the public and you do not have to register with CC for a license to work. </a:t>
            </a:r>
            <a:endParaRPr sz="2400">
              <a:solidFill>
                <a:srgbClr val="000000"/>
              </a:solidFill>
            </a:endParaRPr>
          </a:p>
        </p:txBody>
      </p:sp>
      <p:grpSp>
        <p:nvGrpSpPr>
          <p:cNvPr id="127" name="Google Shape;127;p18"/>
          <p:cNvGrpSpPr/>
          <p:nvPr/>
        </p:nvGrpSpPr>
        <p:grpSpPr>
          <a:xfrm>
            <a:off x="283730" y="495422"/>
            <a:ext cx="664653" cy="1053757"/>
            <a:chOff x="6718575" y="2318625"/>
            <a:chExt cx="256950" cy="407375"/>
          </a:xfrm>
        </p:grpSpPr>
        <p:sp>
          <p:nvSpPr>
            <p:cNvPr id="128" name="Google Shape;128;p18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8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8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8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283725" y="1857000"/>
            <a:ext cx="7200" cy="4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44336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idx="4294967295" type="ctrTitle"/>
          </p:nvPr>
        </p:nvSpPr>
        <p:spPr>
          <a:xfrm>
            <a:off x="1071825" y="442400"/>
            <a:ext cx="6173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00"/>
                </a:solidFill>
              </a:rPr>
              <a:t>How CC Licenses Affect Exceptions &amp; Limitations to Copyright</a:t>
            </a:r>
            <a:endParaRPr sz="3000">
              <a:solidFill>
                <a:srgbClr val="FF0000"/>
              </a:solidFill>
            </a:endParaRPr>
          </a:p>
        </p:txBody>
      </p:sp>
      <p:sp>
        <p:nvSpPr>
          <p:cNvPr id="143" name="Google Shape;143;p19"/>
          <p:cNvSpPr txBox="1"/>
          <p:nvPr>
            <p:ph idx="4294967295" type="subTitle"/>
          </p:nvPr>
        </p:nvSpPr>
        <p:spPr>
          <a:xfrm>
            <a:off x="290925" y="1369475"/>
            <a:ext cx="6954300" cy="3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❖"/>
            </a:pPr>
            <a:r>
              <a:rPr lang="en" sz="1800">
                <a:solidFill>
                  <a:srgbClr val="404040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CC licenses do not reduce, limit, or restrict any rights under exceptions and limitations to copyright, such as </a:t>
            </a:r>
            <a:r>
              <a:rPr lang="en" sz="1800">
                <a:solidFill>
                  <a:srgbClr val="1E73BE"/>
                </a:solidFill>
                <a:highlight>
                  <a:srgbClr val="FFFFFF"/>
                </a:highlight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/>
              </a:rPr>
              <a:t>fair use</a:t>
            </a:r>
            <a:r>
              <a:rPr lang="en" sz="1800">
                <a:solidFill>
                  <a:srgbClr val="404040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 or </a:t>
            </a:r>
            <a:r>
              <a:rPr lang="en" sz="1800">
                <a:solidFill>
                  <a:srgbClr val="1E73BE"/>
                </a:solidFill>
                <a:highlight>
                  <a:srgbClr val="FFFFFF"/>
                </a:highlight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/>
              </a:rPr>
              <a:t>fair dealing</a:t>
            </a:r>
            <a:r>
              <a:rPr lang="en" sz="1800">
                <a:solidFill>
                  <a:srgbClr val="404040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. If your use of CC-licensed material would otherwise be allowed because of an applicable exception or limitation, you do not need to rely on the CC license or comply with its terms and conditions.</a:t>
            </a:r>
            <a:endParaRPr sz="1800">
              <a:solidFill>
                <a:srgbClr val="404040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Lato"/>
              <a:buChar char="❖"/>
            </a:pPr>
            <a:r>
              <a:rPr lang="en" sz="1800">
                <a:solidFill>
                  <a:srgbClr val="404040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Fair use is 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limited use of copyrighted material without having to first acquire permission from the copyright holder. 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❖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Fair dealing is a </a:t>
            </a:r>
            <a:r>
              <a:rPr lang="en" sz="1800" u="sng">
                <a:solidFill>
                  <a:srgbClr val="0B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limitation and exception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to the </a:t>
            </a:r>
            <a:r>
              <a:rPr lang="en" sz="1800" u="sng">
                <a:solidFill>
                  <a:srgbClr val="0B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/>
              </a:rPr>
              <a:t>exclusive right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granted by </a:t>
            </a:r>
            <a:r>
              <a:rPr lang="en" sz="1800" u="sng">
                <a:solidFill>
                  <a:srgbClr val="0B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/>
              </a:rPr>
              <a:t>copyright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law to the author of a creative work. 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❖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Senack, E. (2018, July 18). Ethan Senack. Retrieved from              </a:t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https://creativecommonsusa.org/index.php/ufaqs/what-is-the-difference-between-</a:t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fair-use-and-cc/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4" name="Google Shape;144;p19"/>
          <p:cNvGrpSpPr/>
          <p:nvPr/>
        </p:nvGrpSpPr>
        <p:grpSpPr>
          <a:xfrm>
            <a:off x="290930" y="378997"/>
            <a:ext cx="664653" cy="1053757"/>
            <a:chOff x="6718575" y="2318625"/>
            <a:chExt cx="256950" cy="407375"/>
          </a:xfrm>
        </p:grpSpPr>
        <p:sp>
          <p:nvSpPr>
            <p:cNvPr id="145" name="Google Shape;145;p19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9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9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9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9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9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9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28575">
              <a:solidFill>
                <a:srgbClr val="F443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3" name="Google Shape;153;p1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4" name="Google Shape;154;p19"/>
          <p:cNvSpPr txBox="1"/>
          <p:nvPr/>
        </p:nvSpPr>
        <p:spPr>
          <a:xfrm>
            <a:off x="283725" y="1857000"/>
            <a:ext cx="7200" cy="4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1E63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305701" y="96187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Creative Commons has an option for creators who want to take a “no rights reserved” approach and disclaim copyright.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60" name="Google Shape;160;p20"/>
          <p:cNvSpPr txBox="1"/>
          <p:nvPr>
            <p:ph type="title"/>
          </p:nvPr>
        </p:nvSpPr>
        <p:spPr>
          <a:xfrm>
            <a:off x="305700" y="62735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E91E63"/>
                </a:solidFill>
              </a:rPr>
              <a:t>How the CC Affect Works in the Public Domain</a:t>
            </a:r>
            <a:endParaRPr sz="2400">
              <a:solidFill>
                <a:srgbClr val="E91E63"/>
              </a:solidFill>
            </a:endParaRPr>
          </a:p>
        </p:txBody>
      </p:sp>
      <p:sp>
        <p:nvSpPr>
          <p:cNvPr id="161" name="Google Shape;161;p20"/>
          <p:cNvSpPr txBox="1"/>
          <p:nvPr>
            <p:ph idx="2" type="body"/>
          </p:nvPr>
        </p:nvSpPr>
        <p:spPr>
          <a:xfrm>
            <a:off x="3621450" y="1183000"/>
            <a:ext cx="3558600" cy="38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Clr>
                <a:srgbClr val="009688"/>
              </a:buClr>
              <a:buSzPts val="1600"/>
              <a:buChar char="★"/>
            </a:pPr>
            <a:r>
              <a:rPr b="1" lang="en">
                <a:solidFill>
                  <a:srgbClr val="009688"/>
                </a:solidFill>
              </a:rPr>
              <a:t>Some countries do not allow creators to dedicate their work to the public domain through a waiver, so…..</a:t>
            </a:r>
            <a:endParaRPr b="1">
              <a:solidFill>
                <a:srgbClr val="009688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600"/>
              <a:buChar char="★"/>
            </a:pPr>
            <a:r>
              <a:rPr b="1" lang="en">
                <a:solidFill>
                  <a:srgbClr val="009688"/>
                </a:solidFill>
              </a:rPr>
              <a:t>CC has a fall-back that allows anyone in the world to do anything with the work unconditionally.</a:t>
            </a:r>
            <a:endParaRPr b="1">
              <a:solidFill>
                <a:srgbClr val="009688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600"/>
              <a:buChar char="★"/>
            </a:pPr>
            <a:r>
              <a:rPr b="1" lang="en">
                <a:solidFill>
                  <a:srgbClr val="009688"/>
                </a:solidFill>
              </a:rPr>
              <a:t>If the waiver and fall back are not enforceable, CC promises not to assert copyright against reusers!</a:t>
            </a:r>
            <a:endParaRPr b="1">
              <a:solidFill>
                <a:srgbClr val="009688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600"/>
              <a:buChar char="★"/>
            </a:pPr>
            <a:r>
              <a:rPr b="1" lang="en">
                <a:solidFill>
                  <a:srgbClr val="009688"/>
                </a:solidFill>
              </a:rPr>
              <a:t>Also has non competition laws</a:t>
            </a:r>
            <a:endParaRPr b="1">
              <a:solidFill>
                <a:srgbClr val="009688"/>
              </a:solidFill>
            </a:endParaRPr>
          </a:p>
        </p:txBody>
      </p:sp>
      <p:sp>
        <p:nvSpPr>
          <p:cNvPr id="162" name="Google Shape;162;p2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3" name="Google Shape;16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00" y="3675625"/>
            <a:ext cx="2857500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0"/>
          <p:cNvSpPr txBox="1"/>
          <p:nvPr/>
        </p:nvSpPr>
        <p:spPr>
          <a:xfrm>
            <a:off x="130500" y="2520225"/>
            <a:ext cx="30222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  <a:latin typeface="Karla"/>
                <a:ea typeface="Karla"/>
                <a:cs typeface="Karla"/>
                <a:sym typeface="Karla"/>
              </a:rPr>
              <a:t>It’s called CC0 (CC Zero), the public domain tool.</a:t>
            </a:r>
            <a:endParaRPr sz="2400">
              <a:solidFill>
                <a:srgbClr val="0000FF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44336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>
            <p:ph type="title"/>
          </p:nvPr>
        </p:nvSpPr>
        <p:spPr>
          <a:xfrm>
            <a:off x="838350" y="1807900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44336"/>
                </a:solidFill>
              </a:rPr>
              <a:t>CREDITS</a:t>
            </a:r>
            <a:endParaRPr>
              <a:solidFill>
                <a:srgbClr val="F44336"/>
              </a:solidFill>
            </a:endParaRPr>
          </a:p>
        </p:txBody>
      </p:sp>
      <p:sp>
        <p:nvSpPr>
          <p:cNvPr id="170" name="Google Shape;170;p21"/>
          <p:cNvSpPr txBox="1"/>
          <p:nvPr>
            <p:ph idx="1" type="body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Special thanks to all the people who made and released these awesome resources for free: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▸"/>
            </a:pPr>
            <a:r>
              <a:rPr lang="en" sz="1400">
                <a:solidFill>
                  <a:srgbClr val="000000"/>
                </a:solidFill>
              </a:rPr>
              <a:t>Presentation template by </a:t>
            </a:r>
            <a:r>
              <a:rPr lang="en" sz="1400" u="sng">
                <a:solidFill>
                  <a:srgbClr val="000000"/>
                </a:solidFill>
                <a:hlinkClick r:id="rId3"/>
              </a:rPr>
              <a:t>SlidesCarnival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▸"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When we share, everyone wins. (n.d.). Retrieved from https://creativecommons.org/</a:t>
            </a:r>
            <a:endParaRPr sz="1400"/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grpSp>
        <p:nvGrpSpPr>
          <p:cNvPr id="171" name="Google Shape;171;p21"/>
          <p:cNvGrpSpPr/>
          <p:nvPr/>
        </p:nvGrpSpPr>
        <p:grpSpPr>
          <a:xfrm>
            <a:off x="927929" y="1325568"/>
            <a:ext cx="449033" cy="449033"/>
            <a:chOff x="2594050" y="1631825"/>
            <a:chExt cx="439625" cy="439625"/>
          </a:xfrm>
        </p:grpSpPr>
        <p:sp>
          <p:nvSpPr>
            <p:cNvPr id="172" name="Google Shape;172;p21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1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1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1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2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dw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