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Josefin Sans"/>
      <p:regular r:id="rId20"/>
      <p:bold r:id="rId21"/>
      <p:italic r:id="rId22"/>
      <p:boldItalic r:id="rId23"/>
    </p:embeddedFont>
    <p:embeddedFont>
      <p:font typeface="Luckiest Guy"/>
      <p:regular r:id="rId24"/>
    </p:embeddedFont>
    <p:embeddedFont>
      <p:font typeface="Merriweather"/>
      <p:regular r:id="rId25"/>
      <p:bold r:id="rId26"/>
      <p:italic r:id="rId27"/>
      <p:boldItalic r:id="rId28"/>
    </p:embeddedFont>
    <p:embeddedFont>
      <p:font typeface="Homemade Apple"/>
      <p:regular r:id="rId29"/>
    </p:embeddedFont>
    <p:embeddedFont>
      <p:font typeface="Comforta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B432650-D8A6-4126-BDA9-E819F702C18F}">
  <a:tblStyle styleId="{DB432650-D8A6-4126-BDA9-E819F702C1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ans-regular.fntdata"/><Relationship Id="rId22" Type="http://schemas.openxmlformats.org/officeDocument/2006/relationships/font" Target="fonts/JosefinSans-italic.fntdata"/><Relationship Id="rId21" Type="http://schemas.openxmlformats.org/officeDocument/2006/relationships/font" Target="fonts/JosefinSans-bold.fntdata"/><Relationship Id="rId24" Type="http://schemas.openxmlformats.org/officeDocument/2006/relationships/font" Target="fonts/LuckiestGuy-regular.fntdata"/><Relationship Id="rId23" Type="http://schemas.openxmlformats.org/officeDocument/2006/relationships/font" Target="fonts/Josefi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omemadeAppl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8a60fcb2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8a60fcb2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e2a038f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4e2a038f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898b554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f898b554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450c335a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450c335a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must sign up and create a Padlet of your own to link on this page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8a60fcb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8a60fcb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need to create the flipgrid and update the link.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cb27d2d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cb27d2d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8b2acca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f8b2acca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f8a94f02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f8a94f02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cb27d2d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cb27d2d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Multi-Media Text 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eSchool Today - add link to Biomes?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3a0728a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3a0728a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8b2acca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f8b2acca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898b554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f898b554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898b554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f898b554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gif"/><Relationship Id="rId4" Type="http://schemas.openxmlformats.org/officeDocument/2006/relationships/hyperlink" Target="https://docs.google.com/document/d/1yw5nxBViMu3R9-TwO8MpmTv4yZKHs5a2Vm5RQB8kBp8/edit?usp=sharing" TargetMode="External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gif"/><Relationship Id="rId4" Type="http://schemas.openxmlformats.org/officeDocument/2006/relationships/hyperlink" Target="https://drive.google.com/file/d/1YKKRjS6jebf9c_CAn518mRVu6i4kRn2_/view?usp=sharing" TargetMode="External"/><Relationship Id="rId11" Type="http://schemas.openxmlformats.org/officeDocument/2006/relationships/hyperlink" Target="https://www.screencastify.com/" TargetMode="External"/><Relationship Id="rId10" Type="http://schemas.openxmlformats.org/officeDocument/2006/relationships/hyperlink" Target="http://drawings.google.com" TargetMode="External"/><Relationship Id="rId12" Type="http://schemas.openxmlformats.org/officeDocument/2006/relationships/hyperlink" Target="https://spark.adobe.com/sp/" TargetMode="External"/><Relationship Id="rId9" Type="http://schemas.openxmlformats.org/officeDocument/2006/relationships/hyperlink" Target="https://www.thinglink.com/" TargetMode="External"/><Relationship Id="rId5" Type="http://schemas.openxmlformats.org/officeDocument/2006/relationships/hyperlink" Target="https://www.google.com/" TargetMode="External"/><Relationship Id="rId6" Type="http://schemas.openxmlformats.org/officeDocument/2006/relationships/hyperlink" Target="https://docs.google.com/document/d/1PpTV51bYsjMJ-tUxiZIbo8tFUkkPCfKcKwhNIyQ895M/edit?usp=sharing" TargetMode="External"/><Relationship Id="rId7" Type="http://schemas.openxmlformats.org/officeDocument/2006/relationships/hyperlink" Target="https://docs.google.com/document/d/1EECEq8sIBQ_UUO8V06mi3jWpazRmUfURL6XcyeNdxhg/copy" TargetMode="External"/><Relationship Id="rId8" Type="http://schemas.openxmlformats.org/officeDocument/2006/relationships/hyperlink" Target="https://docs.google.com/presentation/u/0/?tgif=c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hyperlink" Target="https://padlet.com" TargetMode="External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gif"/><Relationship Id="rId4" Type="http://schemas.openxmlformats.org/officeDocument/2006/relationships/hyperlink" Target="https://flipgrid.com" TargetMode="External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hyperlink" Target="https://edpuzzle.com/assignments/5c7b20441b0be6408f769254/watch" TargetMode="External"/><Relationship Id="rId5" Type="http://schemas.openxmlformats.org/officeDocument/2006/relationships/hyperlink" Target="https://www.readworks.org/" TargetMode="External"/><Relationship Id="rId6" Type="http://schemas.openxmlformats.org/officeDocument/2006/relationships/image" Target="../media/image20.jpg"/><Relationship Id="rId7" Type="http://schemas.openxmlformats.org/officeDocument/2006/relationships/image" Target="../media/image15.jpg"/><Relationship Id="rId8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adlet.com/" TargetMode="External"/><Relationship Id="rId4" Type="http://schemas.openxmlformats.org/officeDocument/2006/relationships/hyperlink" Target="https://flipgrid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4fYLEhqYGIU" TargetMode="External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Relationship Id="rId4" Type="http://schemas.openxmlformats.org/officeDocument/2006/relationships/hyperlink" Target="https://docs.google.com/document/d/1hIDGqC4WrgL7_UDgWSpCZ9mZ2vD0v1qBCToON_ZKfIw/edit?usp=sharing" TargetMode="External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6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5" Type="http://schemas.openxmlformats.org/officeDocument/2006/relationships/image" Target="../media/image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66850" y="1477850"/>
            <a:ext cx="8177400" cy="24522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38100">
            <a:solidFill>
              <a:srgbClr val="8E7CC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499650" y="1537775"/>
            <a:ext cx="8144700" cy="23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Ecosystems</a:t>
            </a:r>
            <a:endParaRPr sz="4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196650" y="4729475"/>
            <a:ext cx="78657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#Hyperdoc Template created by Kelly Hilton, adapted by Jennifer Durham</a:t>
            </a:r>
            <a:endParaRPr b="1" sz="1200">
              <a:solidFill>
                <a:srgbClr val="FFFFFF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091325" y="4216813"/>
            <a:ext cx="5889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Unit by Framingham Public Schools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212100" y="208500"/>
            <a:ext cx="2794800" cy="10464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1420800" y="421425"/>
            <a:ext cx="15861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uckiest Guy"/>
                <a:ea typeface="Luckiest Guy"/>
                <a:cs typeface="Luckiest Guy"/>
                <a:sym typeface="Luckiest Guy"/>
              </a:rPr>
              <a:t>Apply</a:t>
            </a:r>
            <a:endParaRPr sz="30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descr="giphy.gif"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5" y="316667"/>
            <a:ext cx="1247675" cy="830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6-29 at 9.05.23 PM.png" id="148" name="Google Shape;148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4375" y="208500"/>
            <a:ext cx="2524024" cy="3225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2"/>
          <p:cNvCxnSpPr/>
          <p:nvPr/>
        </p:nvCxnSpPr>
        <p:spPr>
          <a:xfrm flipH="1" rot="10800000">
            <a:off x="5629600" y="822625"/>
            <a:ext cx="1257600" cy="1020000"/>
          </a:xfrm>
          <a:prstGeom prst="straightConnector1">
            <a:avLst/>
          </a:prstGeom>
          <a:noFill/>
          <a:ln cap="flat" cmpd="sng" w="76200">
            <a:solidFill>
              <a:srgbClr val="FFD9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50" name="Google Shape;150;p22"/>
          <p:cNvSpPr txBox="1"/>
          <p:nvPr/>
        </p:nvSpPr>
        <p:spPr>
          <a:xfrm>
            <a:off x="768700" y="2133625"/>
            <a:ext cx="5234100" cy="2598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Josefin Sans"/>
                <a:ea typeface="Josefin Sans"/>
                <a:cs typeface="Josefin Sans"/>
                <a:sym typeface="Josefin Sans"/>
              </a:rPr>
              <a:t>Now that you have learned all about the parts of an ecosystem, I would like you to create your own ecosystem model with a group of your peers. </a:t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Josefin Sans"/>
                <a:ea typeface="Josefin Sans"/>
                <a:cs typeface="Josefin Sans"/>
                <a:sym typeface="Josefin Sans"/>
              </a:rPr>
              <a:t>Click the image to read the directions.</a:t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Josefin Sans"/>
                <a:ea typeface="Josefin Sans"/>
                <a:cs typeface="Josefin Sans"/>
                <a:sym typeface="Josefin Sans"/>
              </a:rPr>
              <a:t>The next slide contains some links that will help you plan and create!</a:t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6209000" y="106475"/>
            <a:ext cx="678300" cy="614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8E7CC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 rot="10800000">
            <a:off x="8342665" y="2957455"/>
            <a:ext cx="678300" cy="614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8E7CC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22"/>
          <p:cNvCxnSpPr/>
          <p:nvPr/>
        </p:nvCxnSpPr>
        <p:spPr>
          <a:xfrm flipH="1" rot="10800000">
            <a:off x="6364375" y="4827000"/>
            <a:ext cx="2351400" cy="33900"/>
          </a:xfrm>
          <a:prstGeom prst="straightConnector1">
            <a:avLst/>
          </a:prstGeom>
          <a:noFill/>
          <a:ln cap="flat" cmpd="sng" w="76200">
            <a:solidFill>
              <a:srgbClr val="FFD966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212100" y="208500"/>
            <a:ext cx="2794800" cy="10464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1420800" y="421425"/>
            <a:ext cx="15861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uckiest Guy"/>
                <a:ea typeface="Luckiest Guy"/>
                <a:cs typeface="Luckiest Guy"/>
                <a:sym typeface="Luckiest Guy"/>
              </a:rPr>
              <a:t>Apply</a:t>
            </a:r>
            <a:endParaRPr sz="30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descr="giphy.gif"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5" y="316667"/>
            <a:ext cx="1247675" cy="830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p23"/>
          <p:cNvGraphicFramePr/>
          <p:nvPr/>
        </p:nvGraphicFramePr>
        <p:xfrm>
          <a:off x="274325" y="335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{DB432650-D8A6-4126-BDA9-E819F702C18F}</a:tableStyleId>
              </a:tblPr>
              <a:tblGrid>
                <a:gridCol w="2098025"/>
                <a:gridCol w="2098025"/>
                <a:gridCol w="2098025"/>
                <a:gridCol w="2098025"/>
              </a:tblGrid>
              <a:tr h="1374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Unit vocabulary can be found </a:t>
                      </a:r>
                      <a:r>
                        <a:rPr lang="en" sz="2000" u="sng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4"/>
                        </a:rPr>
                        <a:t>HERE</a:t>
                      </a:r>
                      <a:endParaRPr sz="20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Look for a video on your ecosystem </a:t>
                      </a:r>
                      <a:r>
                        <a:rPr lang="en" sz="2000" u="sng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5"/>
                        </a:rPr>
                        <a:t>HERE</a:t>
                      </a:r>
                      <a:endParaRPr sz="20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r>
                        <a:rPr lang="en" sz="2000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Assign jobs to group members that reflect their strengths.</a:t>
                      </a:r>
                      <a:endParaRPr sz="20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Make a </a:t>
                      </a:r>
                      <a:r>
                        <a:rPr lang="en" sz="2400" u="sng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6"/>
                        </a:rPr>
                        <a:t>PLAN</a:t>
                      </a:r>
                      <a:endParaRPr sz="24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and use </a:t>
                      </a:r>
                      <a:r>
                        <a:rPr lang="en" sz="2400" u="sng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7"/>
                        </a:rPr>
                        <a:t>THIS</a:t>
                      </a:r>
                      <a:endParaRPr sz="24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sp>
        <p:nvSpPr>
          <p:cNvPr id="162" name="Google Shape;162;p23"/>
          <p:cNvSpPr/>
          <p:nvPr/>
        </p:nvSpPr>
        <p:spPr>
          <a:xfrm>
            <a:off x="3462625" y="130513"/>
            <a:ext cx="5753400" cy="3223500"/>
          </a:xfrm>
          <a:prstGeom prst="cloudCallout">
            <a:avLst>
              <a:gd fmla="val -69429" name="adj1"/>
              <a:gd fmla="val 3449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8E7CC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0" y="1890325"/>
            <a:ext cx="26385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uckiest Guy"/>
                <a:ea typeface="Luckiest Guy"/>
                <a:cs typeface="Luckiest Guy"/>
                <a:sym typeface="Luckiest Guy"/>
              </a:rPr>
              <a:t>How should we create our model?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graphicFrame>
        <p:nvGraphicFramePr>
          <p:cNvPr id="164" name="Google Shape;164;p23"/>
          <p:cNvGraphicFramePr/>
          <p:nvPr/>
        </p:nvGraphicFramePr>
        <p:xfrm>
          <a:off x="4300975" y="53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{DB432650-D8A6-4126-BDA9-E819F702C18F}</a:tableStyleId>
              </a:tblPr>
              <a:tblGrid>
                <a:gridCol w="2158600"/>
                <a:gridCol w="2158600"/>
              </a:tblGrid>
              <a:tr h="1000000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CC3"/>
                        </a:buClr>
                        <a:buSzPts val="1800"/>
                        <a:buFont typeface="Josefin Sans"/>
                        <a:buChar char="●"/>
                      </a:pPr>
                      <a:r>
                        <a:rPr lang="en" sz="1800" u="sng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8"/>
                        </a:rPr>
                        <a:t>Google Slides </a:t>
                      </a:r>
                      <a:endParaRPr sz="18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CC3"/>
                        </a:buClr>
                        <a:buSzPts val="1800"/>
                        <a:buFont typeface="Josefin Sans"/>
                        <a:buChar char="●"/>
                      </a:pPr>
                      <a:r>
                        <a:rPr lang="en" sz="1800" u="sng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9"/>
                        </a:rPr>
                        <a:t>ThingLink</a:t>
                      </a:r>
                      <a:endParaRPr sz="18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925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CC3"/>
                        </a:buClr>
                        <a:buSzPts val="1800"/>
                        <a:buFont typeface="Josefin Sans"/>
                        <a:buChar char="●"/>
                      </a:pPr>
                      <a:r>
                        <a:rPr lang="en" sz="1800" u="sng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10"/>
                        </a:rPr>
                        <a:t>Google Drawings</a:t>
                      </a:r>
                      <a:endParaRPr sz="18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CC3"/>
                        </a:buClr>
                        <a:buSzPts val="1800"/>
                        <a:buFont typeface="Josefin Sans"/>
                        <a:buChar char="●"/>
                      </a:pPr>
                      <a:r>
                        <a:rPr lang="en" sz="1800" u="sng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11"/>
                        </a:rPr>
                        <a:t>Screencastify</a:t>
                      </a:r>
                      <a:endParaRPr sz="18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425">
                <a:tc gridSpan="2"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CC3"/>
                        </a:buClr>
                        <a:buSzPts val="1600"/>
                        <a:buFont typeface="Josefin Sans"/>
                        <a:buChar char="●"/>
                      </a:pPr>
                      <a:r>
                        <a:rPr lang="en" sz="1600" u="sng">
                          <a:solidFill>
                            <a:schemeClr val="hlink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12"/>
                        </a:rPr>
                        <a:t>Adobe Spark</a:t>
                      </a:r>
                      <a:endParaRPr sz="16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364500" y="360900"/>
            <a:ext cx="2788200" cy="8475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880500" y="477500"/>
            <a:ext cx="20031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uckiest Guy"/>
                <a:ea typeface="Luckiest Guy"/>
                <a:cs typeface="Luckiest Guy"/>
                <a:sym typeface="Luckiest Guy"/>
              </a:rPr>
              <a:t>SHARE</a:t>
            </a:r>
            <a:endParaRPr sz="30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99" y="419774"/>
            <a:ext cx="655849" cy="72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364500" y="1446975"/>
            <a:ext cx="4620600" cy="34818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Josefin Sans"/>
                <a:ea typeface="Josefin Sans"/>
                <a:cs typeface="Josefin Sans"/>
                <a:sym typeface="Josefin Sans"/>
              </a:rPr>
              <a:t>After your project is complete, get a </a:t>
            </a:r>
            <a:r>
              <a:rPr b="1" lang="en" sz="2000">
                <a:latin typeface="Josefin Sans"/>
                <a:ea typeface="Josefin Sans"/>
                <a:cs typeface="Josefin Sans"/>
                <a:sym typeface="Josefin Sans"/>
              </a:rPr>
              <a:t>url link </a:t>
            </a:r>
            <a:r>
              <a:rPr lang="en" sz="2000">
                <a:latin typeface="Josefin Sans"/>
                <a:ea typeface="Josefin Sans"/>
                <a:cs typeface="Josefin Sans"/>
                <a:sym typeface="Josefin Sans"/>
              </a:rPr>
              <a:t>to share it with your peers. </a:t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Josefin Sans"/>
                <a:ea typeface="Josefin Sans"/>
                <a:cs typeface="Josefin Sans"/>
                <a:sym typeface="Josefin Sans"/>
              </a:rPr>
              <a:t>If you used a Google App or a video from your Google Drive: go into the sharing settings and click on the “</a:t>
            </a:r>
            <a:r>
              <a:rPr b="1" lang="en" sz="2000">
                <a:latin typeface="Josefin Sans"/>
                <a:ea typeface="Josefin Sans"/>
                <a:cs typeface="Josefin Sans"/>
                <a:sym typeface="Josefin Sans"/>
              </a:rPr>
              <a:t>get shareable link</a:t>
            </a:r>
            <a:r>
              <a:rPr lang="en" sz="2000">
                <a:latin typeface="Josefin Sans"/>
                <a:ea typeface="Josefin Sans"/>
                <a:cs typeface="Josefin Sans"/>
                <a:sym typeface="Josefin Sans"/>
              </a:rPr>
              <a:t>” button. </a:t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" sz="2000">
                <a:latin typeface="Josefin Sans"/>
                <a:ea typeface="Josefin Sans"/>
                <a:cs typeface="Josefin Sans"/>
                <a:sym typeface="Josefin Sans"/>
              </a:rPr>
              <a:t>Click </a:t>
            </a:r>
            <a:r>
              <a:rPr b="1" lang="en" sz="2000" u="sng"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  <a:hlinkClick r:id="rId4"/>
              </a:rPr>
              <a:t>here</a:t>
            </a:r>
            <a:r>
              <a:rPr b="1" lang="en" sz="2000"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" sz="2000">
                <a:latin typeface="Josefin Sans"/>
                <a:ea typeface="Josefin Sans"/>
                <a:cs typeface="Josefin Sans"/>
                <a:sym typeface="Josefin Sans"/>
              </a:rPr>
              <a:t>to visit Padlet and post your link to share your project with your peers.</a:t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4725" y="276750"/>
            <a:ext cx="2948199" cy="1972824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174" name="Google Shape;174;p24"/>
          <p:cNvSpPr/>
          <p:nvPr/>
        </p:nvSpPr>
        <p:spPr>
          <a:xfrm>
            <a:off x="5030450" y="1208400"/>
            <a:ext cx="3911400" cy="3720300"/>
          </a:xfrm>
          <a:prstGeom prst="sun">
            <a:avLst>
              <a:gd fmla="val 25000" name="adj"/>
            </a:avLst>
          </a:prstGeom>
          <a:solidFill>
            <a:srgbClr val="FFD96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Check out some of your peers’ work! 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Leave feedback in a comment on their post.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/>
          <p:nvPr/>
        </p:nvSpPr>
        <p:spPr>
          <a:xfrm>
            <a:off x="212100" y="360900"/>
            <a:ext cx="2860800" cy="8475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960325" y="501250"/>
            <a:ext cx="20031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uckiest Guy"/>
                <a:ea typeface="Luckiest Guy"/>
                <a:cs typeface="Luckiest Guy"/>
                <a:sym typeface="Luckiest Guy"/>
              </a:rPr>
              <a:t>Reflect</a:t>
            </a:r>
            <a:endParaRPr sz="30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descr="giphy.gif" id="181" name="Google Shape;181;p25"/>
          <p:cNvPicPr preferRelativeResize="0"/>
          <p:nvPr/>
        </p:nvPicPr>
        <p:blipFill rotWithShape="1">
          <a:blip r:embed="rId3">
            <a:alphaModFix/>
          </a:blip>
          <a:srcRect b="0" l="24485" r="24491" t="0"/>
          <a:stretch/>
        </p:blipFill>
        <p:spPr>
          <a:xfrm>
            <a:off x="292975" y="396975"/>
            <a:ext cx="605764" cy="77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214950" y="1534200"/>
            <a:ext cx="8714100" cy="3236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818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818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3" name="Google Shape;183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1375" y="2362264"/>
            <a:ext cx="2976001" cy="15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292978" y="1432300"/>
            <a:ext cx="5527872" cy="3153924"/>
          </a:xfrm>
          <a:prstGeom prst="irregularSeal2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1593950" y="2588338"/>
            <a:ext cx="25548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Josefin Sans"/>
                <a:ea typeface="Josefin Sans"/>
                <a:cs typeface="Josefin Sans"/>
                <a:sym typeface="Josefin Sans"/>
              </a:rPr>
              <a:t>Click the Flipgrid icon to record your response! </a:t>
            </a:r>
            <a:endParaRPr sz="22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3770850" y="58500"/>
            <a:ext cx="5158200" cy="13737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Josefin Sans"/>
                <a:ea typeface="Josefin Sans"/>
                <a:cs typeface="Josefin Sans"/>
                <a:sym typeface="Josefin Sans"/>
              </a:rPr>
              <a:t>Now it’s time to reflect on the learning we have done! You will create a Flipgrid video answering the reflection questions posted. Then, watch at least one of your classmates videos and see if you can make any connections. 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/>
          <p:nvPr/>
        </p:nvSpPr>
        <p:spPr>
          <a:xfrm>
            <a:off x="336700" y="273325"/>
            <a:ext cx="3054900" cy="8475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951550" y="408675"/>
            <a:ext cx="21954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uckiest Guy"/>
                <a:ea typeface="Luckiest Guy"/>
                <a:cs typeface="Luckiest Guy"/>
                <a:sym typeface="Luckiest Guy"/>
              </a:rPr>
              <a:t>Extend</a:t>
            </a:r>
            <a:endParaRPr sz="30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75" y="332475"/>
            <a:ext cx="729200" cy="72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26"/>
          <p:cNvGrpSpPr/>
          <p:nvPr/>
        </p:nvGrpSpPr>
        <p:grpSpPr>
          <a:xfrm>
            <a:off x="150500" y="2614293"/>
            <a:ext cx="8773525" cy="2435175"/>
            <a:chOff x="150500" y="2614225"/>
            <a:chExt cx="8773525" cy="1935905"/>
          </a:xfrm>
        </p:grpSpPr>
        <p:sp>
          <p:nvSpPr>
            <p:cNvPr id="195" name="Google Shape;195;p26"/>
            <p:cNvSpPr/>
            <p:nvPr/>
          </p:nvSpPr>
          <p:spPr>
            <a:xfrm>
              <a:off x="2600025" y="2614225"/>
              <a:ext cx="1932900" cy="19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6"/>
            <p:cNvSpPr txBox="1"/>
            <p:nvPr/>
          </p:nvSpPr>
          <p:spPr>
            <a:xfrm>
              <a:off x="2600025" y="2614225"/>
              <a:ext cx="1831200" cy="19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8E7CC3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Start by watching this video and answering some questions: </a:t>
              </a:r>
              <a:endParaRPr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rgbClr val="8E7CC3"/>
                  </a:solidFill>
                  <a:latin typeface="Josefin Sans"/>
                  <a:ea typeface="Josefin Sans"/>
                  <a:cs typeface="Josefin Sans"/>
                  <a:sym typeface="Josefin Sans"/>
                  <a:hlinkClick r:id="rId4"/>
                </a:rPr>
                <a:t>https://edpuzzle.com/media/582bbe73871de9a344908367</a:t>
              </a:r>
              <a:endParaRPr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8E7CC3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Read </a:t>
              </a:r>
              <a:r>
                <a:rPr b="1" lang="en" u="sng">
                  <a:solidFill>
                    <a:srgbClr val="8E7CC3"/>
                  </a:solidFill>
                  <a:latin typeface="Josefin Sans"/>
                  <a:ea typeface="Josefin Sans"/>
                  <a:cs typeface="Josefin Sans"/>
                  <a:sym typeface="Josefin Sans"/>
                  <a:hlinkClick r:id="rId5"/>
                </a:rPr>
                <a:t>this</a:t>
              </a:r>
              <a:r>
                <a:rPr lang="en">
                  <a:solidFill>
                    <a:srgbClr val="8E7CC3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, article on invasive species too! </a:t>
              </a:r>
              <a:endParaRPr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grpSp>
          <p:nvGrpSpPr>
            <p:cNvPr id="197" name="Google Shape;197;p26"/>
            <p:cNvGrpSpPr/>
            <p:nvPr/>
          </p:nvGrpSpPr>
          <p:grpSpPr>
            <a:xfrm>
              <a:off x="150500" y="2614230"/>
              <a:ext cx="2499275" cy="1935900"/>
              <a:chOff x="353975" y="2614230"/>
              <a:chExt cx="2499275" cy="1935900"/>
            </a:xfrm>
          </p:grpSpPr>
          <p:sp>
            <p:nvSpPr>
              <p:cNvPr id="198" name="Google Shape;198;p26"/>
              <p:cNvSpPr/>
              <p:nvPr/>
            </p:nvSpPr>
            <p:spPr>
              <a:xfrm rot="10800000">
                <a:off x="353975" y="2614230"/>
                <a:ext cx="2458200" cy="1935900"/>
              </a:xfrm>
              <a:prstGeom prst="flowChartDelay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6"/>
              <p:cNvSpPr txBox="1"/>
              <p:nvPr/>
            </p:nvSpPr>
            <p:spPr>
              <a:xfrm>
                <a:off x="875050" y="2699725"/>
                <a:ext cx="1978200" cy="176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8E7CC3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Now that you have explored and learned about different ecosystems- spend some time learning about </a:t>
                </a:r>
                <a:r>
                  <a:rPr b="1" lang="en" sz="1300">
                    <a:solidFill>
                      <a:srgbClr val="8E7CC3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invasive species</a:t>
                </a:r>
                <a:r>
                  <a:rPr lang="en" sz="1300">
                    <a:solidFill>
                      <a:srgbClr val="8E7CC3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 and how they can affect an ecosystem. </a:t>
                </a:r>
                <a:endParaRPr sz="1300">
                  <a:solidFill>
                    <a:srgbClr val="8E7CC3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sp>
          <p:nvSpPr>
            <p:cNvPr id="200" name="Google Shape;200;p26"/>
            <p:cNvSpPr/>
            <p:nvPr/>
          </p:nvSpPr>
          <p:spPr>
            <a:xfrm>
              <a:off x="4532925" y="2614225"/>
              <a:ext cx="1932900" cy="1935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6465825" y="2614230"/>
              <a:ext cx="2458200" cy="1935900"/>
            </a:xfrm>
            <a:prstGeom prst="flowChartDelay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8E7CC3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Create a food web including the invasive species and explain how the </a:t>
              </a:r>
              <a:r>
                <a:rPr b="1" lang="en">
                  <a:solidFill>
                    <a:srgbClr val="8E7CC3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invasive species</a:t>
              </a:r>
              <a:r>
                <a:rPr lang="en">
                  <a:solidFill>
                    <a:srgbClr val="8E7CC3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affects the food web. </a:t>
              </a:r>
              <a:endParaRPr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8E7CC3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You can use any web tool, or your notebook to create your new web. </a:t>
              </a:r>
              <a:endParaRPr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sp>
        <p:nvSpPr>
          <p:cNvPr id="202" name="Google Shape;202;p26"/>
          <p:cNvSpPr txBox="1"/>
          <p:nvPr/>
        </p:nvSpPr>
        <p:spPr>
          <a:xfrm>
            <a:off x="4442625" y="2557700"/>
            <a:ext cx="2023500" cy="16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rPr>
              <a:t>Search for an </a:t>
            </a:r>
            <a:r>
              <a:rPr b="1" lang="en"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rPr>
              <a:t>invasive species</a:t>
            </a:r>
            <a:r>
              <a:rPr lang="en"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rPr>
              <a:t> that could be a part of the ecosystem you studied and learn more about it. </a:t>
            </a:r>
            <a:endParaRPr>
              <a:solidFill>
                <a:srgbClr val="8E7CC3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rPr>
              <a:t>(You might take some notes in your notebook or on a Doc - don’t forget to cite your sources!)</a:t>
            </a:r>
            <a:endParaRPr>
              <a:solidFill>
                <a:srgbClr val="8E7CC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 rot="-730202">
            <a:off x="357328" y="1495871"/>
            <a:ext cx="4385867" cy="663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Luckiest Guy"/>
                <a:ea typeface="Luckiest Guy"/>
                <a:cs typeface="Luckiest Guy"/>
                <a:sym typeface="Luckiest Guy"/>
              </a:rPr>
              <a:t>Invasive Species</a:t>
            </a:r>
            <a:endParaRPr sz="35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descr="Invasive species in Australia - Wikipedia" id="204" name="Google Shape;20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6175" y="163725"/>
            <a:ext cx="1847275" cy="2309432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ACCP, Aquatic Invasive Species, Lodi Fish &amp;amp; Wildlife Office" id="205" name="Google Shape;20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3796" y="163725"/>
            <a:ext cx="2097588" cy="1573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orest invasive species - Wikipedia" id="206" name="Google Shape;20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32550" y="1041026"/>
            <a:ext cx="1748398" cy="1311299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466850" y="1477850"/>
            <a:ext cx="8177400" cy="28536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38100">
            <a:solidFill>
              <a:srgbClr val="8E7CC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694425" y="1259400"/>
            <a:ext cx="8003700" cy="31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Before using this Hyperdoc with your students, you will need to create a few links for your classroom. 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Slide 12 - </a:t>
            </a:r>
            <a:r>
              <a:rPr lang="en" sz="2400" u="sng">
                <a:latin typeface="Josefin Sans"/>
                <a:ea typeface="Josefin Sans"/>
                <a:cs typeface="Josefin Sans"/>
                <a:sym typeface="Josefin Sans"/>
                <a:hlinkClick r:id="rId3"/>
              </a:rPr>
              <a:t>Padlet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Slide 13- </a:t>
            </a:r>
            <a:r>
              <a:rPr lang="en" sz="2400" u="sng">
                <a:latin typeface="Josefin Sans"/>
                <a:ea typeface="Josefin Sans"/>
                <a:cs typeface="Josefin Sans"/>
                <a:sym typeface="Josefin Sans"/>
                <a:hlinkClick r:id="rId4"/>
              </a:rPr>
              <a:t>Flipgrid</a:t>
            </a: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Don’t forget to delete this slide before sharing with students!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-203475" y="316775"/>
            <a:ext cx="47592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uckiest Guy"/>
                <a:ea typeface="Luckiest Guy"/>
                <a:cs typeface="Luckiest Guy"/>
                <a:sym typeface="Luckiest Guy"/>
              </a:rPr>
              <a:t>Teachers!</a:t>
            </a:r>
            <a:endParaRPr sz="4800"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466850" y="1477850"/>
            <a:ext cx="8177400" cy="24522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38100">
            <a:solidFill>
              <a:srgbClr val="8E7CC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00175" y="1311450"/>
            <a:ext cx="82443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Char char="●"/>
            </a:pP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I can define an ecosystem and describe its components.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Char char="●"/>
            </a:pP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I can create a model to describe that an animal’s food was once energy from the sun.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Char char="●"/>
            </a:pP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I can create a model of an ecosystem using scientific vocabulary to describe the movement of matter and energy.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41950" y="339150"/>
            <a:ext cx="80601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Objectives</a:t>
            </a:r>
            <a:endParaRPr sz="4800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113850" y="208500"/>
            <a:ext cx="2835000" cy="8475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887575" y="326250"/>
            <a:ext cx="20031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uckiest Guy"/>
                <a:ea typeface="Luckiest Guy"/>
                <a:cs typeface="Luckiest Guy"/>
                <a:sym typeface="Luckiest Guy"/>
              </a:rPr>
              <a:t>ENGAGE</a:t>
            </a:r>
            <a:endParaRPr sz="30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74" y="260036"/>
            <a:ext cx="843200" cy="7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 rot="-373955">
            <a:off x="232009" y="1433513"/>
            <a:ext cx="2781456" cy="3097494"/>
          </a:xfrm>
          <a:prstGeom prst="irregularSeal1">
            <a:avLst/>
          </a:prstGeom>
          <a:solidFill>
            <a:srgbClr val="FFD966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What does the Lion King have to do with ecosystems?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Science and Education" id="80" name="Google Shape;80;p16" title="Food Chain - Circle of Lif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0125" y="785850"/>
            <a:ext cx="5087275" cy="381545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lg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103500" y="208500"/>
            <a:ext cx="2741100" cy="8475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778250" y="326250"/>
            <a:ext cx="20031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uckiest Guy"/>
                <a:ea typeface="Luckiest Guy"/>
                <a:cs typeface="Luckiest Guy"/>
                <a:sym typeface="Luckiest Guy"/>
              </a:rPr>
              <a:t>EXPLORE</a:t>
            </a:r>
            <a:endParaRPr sz="30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descr="giphy.gif" id="87" name="Google Shape;87;p17"/>
          <p:cNvPicPr preferRelativeResize="0"/>
          <p:nvPr/>
        </p:nvPicPr>
        <p:blipFill rotWithShape="1">
          <a:blip r:embed="rId3">
            <a:alphaModFix/>
          </a:blip>
          <a:srcRect b="0" l="19400" r="19400" t="0"/>
          <a:stretch/>
        </p:blipFill>
        <p:spPr>
          <a:xfrm>
            <a:off x="223050" y="326250"/>
            <a:ext cx="624900" cy="62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 rot="-373941">
            <a:off x="130030" y="470146"/>
            <a:ext cx="4356385" cy="4571488"/>
          </a:xfrm>
          <a:prstGeom prst="irregularSeal1">
            <a:avLst/>
          </a:prstGeom>
          <a:solidFill>
            <a:srgbClr val="FFD966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Click on the image to learn more about ecosystems. Make a copy and edit the title to say YourNameEcosystemsNotes 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(ie: JohnEcosystemsNotes). 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 This will be your notes. 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Screen Shot 2017-06-29 at 7.41.14 PM.png" id="89" name="Google Shape;89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319" y="152400"/>
            <a:ext cx="3742794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7"/>
          <p:cNvCxnSpPr/>
          <p:nvPr/>
        </p:nvCxnSpPr>
        <p:spPr>
          <a:xfrm flipH="1" rot="10800000">
            <a:off x="3029575" y="785825"/>
            <a:ext cx="1081800" cy="5481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8"/>
          <p:cNvGrpSpPr/>
          <p:nvPr/>
        </p:nvGrpSpPr>
        <p:grpSpPr>
          <a:xfrm>
            <a:off x="244948" y="146650"/>
            <a:ext cx="3324002" cy="847500"/>
            <a:chOff x="244948" y="146650"/>
            <a:chExt cx="3324002" cy="847500"/>
          </a:xfrm>
        </p:grpSpPr>
        <p:sp>
          <p:nvSpPr>
            <p:cNvPr id="96" name="Google Shape;96;p18"/>
            <p:cNvSpPr/>
            <p:nvPr/>
          </p:nvSpPr>
          <p:spPr>
            <a:xfrm>
              <a:off x="244950" y="146650"/>
              <a:ext cx="3324000" cy="847500"/>
            </a:xfrm>
            <a:prstGeom prst="homePlate">
              <a:avLst>
                <a:gd fmla="val 50000" name="adj"/>
              </a:avLst>
            </a:prstGeom>
            <a:solidFill>
              <a:srgbClr val="FFFFFF"/>
            </a:solidFill>
            <a:ln cap="flat" cmpd="sng" w="381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97" name="Google Shape;97;p18"/>
            <p:cNvSpPr txBox="1"/>
            <p:nvPr/>
          </p:nvSpPr>
          <p:spPr>
            <a:xfrm>
              <a:off x="1001800" y="270350"/>
              <a:ext cx="20031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Luckiest Guy"/>
                  <a:ea typeface="Luckiest Guy"/>
                  <a:cs typeface="Luckiest Guy"/>
                  <a:sym typeface="Luckiest Guy"/>
                </a:rPr>
                <a:t>EXPLAIN</a:t>
              </a:r>
              <a:endParaRPr sz="3000">
                <a:latin typeface="Luckiest Guy"/>
                <a:ea typeface="Luckiest Guy"/>
                <a:cs typeface="Luckiest Guy"/>
                <a:sym typeface="Luckiest Guy"/>
              </a:endParaRPr>
            </a:p>
          </p:txBody>
        </p:sp>
        <p:pic>
          <p:nvPicPr>
            <p:cNvPr id="98" name="Google Shape;98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948" y="208500"/>
              <a:ext cx="966325" cy="723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33boysworking.JPG" id="99" name="Google Shape;99;p18"/>
          <p:cNvPicPr preferRelativeResize="0"/>
          <p:nvPr/>
        </p:nvPicPr>
        <p:blipFill rotWithShape="1">
          <a:blip r:embed="rId4">
            <a:alphaModFix/>
          </a:blip>
          <a:srcRect b="23957" l="23998" r="29619" t="33624"/>
          <a:stretch/>
        </p:blipFill>
        <p:spPr>
          <a:xfrm>
            <a:off x="6734200" y="553900"/>
            <a:ext cx="1789200" cy="2181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18"/>
          <p:cNvSpPr/>
          <p:nvPr/>
        </p:nvSpPr>
        <p:spPr>
          <a:xfrm>
            <a:off x="388400" y="1188775"/>
            <a:ext cx="6898800" cy="274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Using the resources from the notes you took, work on the following slides with a partner. </a:t>
            </a:r>
            <a:endParaRPr b="1" sz="24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While you do this, your teacher will be coming around and working with you in small groups to explore food webs and the parts of an ecosystem.  </a:t>
            </a:r>
            <a:endParaRPr sz="24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eerkat Foodweb 2.jpeg" id="101" name="Google Shape;101;p18"/>
          <p:cNvPicPr preferRelativeResize="0"/>
          <p:nvPr/>
        </p:nvPicPr>
        <p:blipFill rotWithShape="1">
          <a:blip r:embed="rId5">
            <a:alphaModFix/>
          </a:blip>
          <a:srcRect b="8181" l="30921" r="19996" t="5612"/>
          <a:stretch/>
        </p:blipFill>
        <p:spPr>
          <a:xfrm rot="-5400000">
            <a:off x="6871625" y="2897475"/>
            <a:ext cx="1236600" cy="289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3660475" y="96950"/>
            <a:ext cx="5367000" cy="897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latin typeface="Josefin Sans"/>
                <a:ea typeface="Josefin Sans"/>
                <a:cs typeface="Josefin Sans"/>
                <a:sym typeface="Josefin Sans"/>
              </a:rPr>
              <a:t>Vocabulary</a:t>
            </a:r>
            <a:r>
              <a:rPr b="1" lang="en" sz="1800">
                <a:latin typeface="Josefin Sans"/>
                <a:ea typeface="Josefin Sans"/>
                <a:cs typeface="Josefin Sans"/>
                <a:sym typeface="Josefin Sans"/>
              </a:rPr>
              <a:t>:</a:t>
            </a: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 Using the links from the Notes, type a definition for each word below. Then, find a video or image that is an example of that word and insert it in the last column.  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107" name="Google Shape;107;p19"/>
          <p:cNvGrpSpPr/>
          <p:nvPr/>
        </p:nvGrpSpPr>
        <p:grpSpPr>
          <a:xfrm>
            <a:off x="244948" y="146650"/>
            <a:ext cx="3324002" cy="847500"/>
            <a:chOff x="244948" y="146650"/>
            <a:chExt cx="3324002" cy="847500"/>
          </a:xfrm>
        </p:grpSpPr>
        <p:sp>
          <p:nvSpPr>
            <p:cNvPr id="108" name="Google Shape;108;p19"/>
            <p:cNvSpPr/>
            <p:nvPr/>
          </p:nvSpPr>
          <p:spPr>
            <a:xfrm>
              <a:off x="244950" y="146650"/>
              <a:ext cx="3324000" cy="847500"/>
            </a:xfrm>
            <a:prstGeom prst="homePlate">
              <a:avLst>
                <a:gd fmla="val 50000" name="adj"/>
              </a:avLst>
            </a:prstGeom>
            <a:solidFill>
              <a:srgbClr val="FFFFFF"/>
            </a:solidFill>
            <a:ln cap="flat" cmpd="sng" w="381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09" name="Google Shape;109;p19"/>
            <p:cNvSpPr txBox="1"/>
            <p:nvPr/>
          </p:nvSpPr>
          <p:spPr>
            <a:xfrm>
              <a:off x="1001800" y="270350"/>
              <a:ext cx="20031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Luckiest Guy"/>
                  <a:ea typeface="Luckiest Guy"/>
                  <a:cs typeface="Luckiest Guy"/>
                  <a:sym typeface="Luckiest Guy"/>
                </a:rPr>
                <a:t>EXPLAIN</a:t>
              </a:r>
              <a:endParaRPr sz="3000">
                <a:latin typeface="Luckiest Guy"/>
                <a:ea typeface="Luckiest Guy"/>
                <a:cs typeface="Luckiest Guy"/>
                <a:sym typeface="Luckiest Guy"/>
              </a:endParaRPr>
            </a:p>
          </p:txBody>
        </p:sp>
        <p:pic>
          <p:nvPicPr>
            <p:cNvPr id="110" name="Google Shape;11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948" y="208500"/>
              <a:ext cx="966325" cy="7238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11" name="Google Shape;111;p19"/>
          <p:cNvGraphicFramePr/>
          <p:nvPr/>
        </p:nvGraphicFramePr>
        <p:xfrm>
          <a:off x="322300" y="108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{DB432650-D8A6-4126-BDA9-E819F702C18F}</a:tableStyleId>
              </a:tblPr>
              <a:tblGrid>
                <a:gridCol w="1791250"/>
                <a:gridCol w="3486875"/>
                <a:gridCol w="3351225"/>
              </a:tblGrid>
              <a:tr h="98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Definition</a:t>
                      </a:r>
                      <a:endParaRPr b="1" sz="1800">
                        <a:solidFill>
                          <a:srgbClr val="FFFFFF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Example (image or video)</a:t>
                      </a:r>
                      <a:endParaRPr b="1" sz="1800">
                        <a:solidFill>
                          <a:srgbClr val="FFFFFF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</a:tr>
              <a:tr h="984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FFFFFF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Herbivore</a:t>
                      </a:r>
                      <a:endParaRPr sz="2200">
                        <a:solidFill>
                          <a:srgbClr val="FFFFFF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</a:tr>
              <a:tr h="984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FFFFFF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Carnivore</a:t>
                      </a:r>
                      <a:endParaRPr sz="2200">
                        <a:solidFill>
                          <a:srgbClr val="FFFFFF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</a:tr>
              <a:tr h="984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FFFFFF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Omnivore </a:t>
                      </a:r>
                      <a:endParaRPr sz="2200">
                        <a:solidFill>
                          <a:srgbClr val="FFFFFF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244950" y="146650"/>
            <a:ext cx="3324000" cy="8475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1001800" y="270350"/>
            <a:ext cx="20031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uckiest Guy"/>
                <a:ea typeface="Luckiest Guy"/>
                <a:cs typeface="Luckiest Guy"/>
                <a:sym typeface="Luckiest Guy"/>
              </a:rPr>
              <a:t>EXPLAIN</a:t>
            </a:r>
            <a:endParaRPr sz="30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5211325" y="167200"/>
            <a:ext cx="3687600" cy="23163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Drag and drop the words below to label the food chain. Then, insert a picture of the sun and place it where it belongs in the food chain.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48" y="208500"/>
            <a:ext cx="966325" cy="7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244950" y="1173575"/>
            <a:ext cx="1209600" cy="459600"/>
          </a:xfrm>
          <a:prstGeom prst="rect">
            <a:avLst/>
          </a:prstGeom>
          <a:noFill/>
          <a:ln cap="flat" cmpd="sng" w="28575">
            <a:solidFill>
              <a:srgbClr val="8E7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rPr>
              <a:t>Consumer</a:t>
            </a:r>
            <a:endParaRPr sz="1800">
              <a:solidFill>
                <a:srgbClr val="8E7CC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659050" y="1173575"/>
            <a:ext cx="1209600" cy="459600"/>
          </a:xfrm>
          <a:prstGeom prst="rect">
            <a:avLst/>
          </a:prstGeom>
          <a:noFill/>
          <a:ln cap="flat" cmpd="sng" w="28575">
            <a:solidFill>
              <a:srgbClr val="8E7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rPr>
              <a:t>Consumer</a:t>
            </a:r>
            <a:endParaRPr sz="1800">
              <a:solidFill>
                <a:srgbClr val="8E7CC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44938" y="1812600"/>
            <a:ext cx="1209600" cy="459600"/>
          </a:xfrm>
          <a:prstGeom prst="rect">
            <a:avLst/>
          </a:prstGeom>
          <a:noFill/>
          <a:ln cap="flat" cmpd="sng" w="28575">
            <a:solidFill>
              <a:srgbClr val="8E7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rPr>
              <a:t>Consumer</a:t>
            </a:r>
            <a:endParaRPr sz="1800">
              <a:solidFill>
                <a:srgbClr val="8E7CC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659050" y="1812600"/>
            <a:ext cx="1209600" cy="459600"/>
          </a:xfrm>
          <a:prstGeom prst="rect">
            <a:avLst/>
          </a:prstGeom>
          <a:noFill/>
          <a:ln cap="flat" cmpd="sng" w="28575">
            <a:solidFill>
              <a:srgbClr val="8E7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rPr>
              <a:t>Decomposer</a:t>
            </a:r>
            <a:endParaRPr>
              <a:solidFill>
                <a:srgbClr val="8E7CC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3073150" y="1173575"/>
            <a:ext cx="1209600" cy="459600"/>
          </a:xfrm>
          <a:prstGeom prst="rect">
            <a:avLst/>
          </a:prstGeom>
          <a:noFill/>
          <a:ln cap="flat" cmpd="sng" w="28575">
            <a:solidFill>
              <a:srgbClr val="8E7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E7CC3"/>
                </a:solidFill>
                <a:latin typeface="Josefin Sans"/>
                <a:ea typeface="Josefin Sans"/>
                <a:cs typeface="Josefin Sans"/>
                <a:sym typeface="Josefin Sans"/>
              </a:rPr>
              <a:t>Producer</a:t>
            </a:r>
            <a:endParaRPr sz="1800">
              <a:solidFill>
                <a:srgbClr val="8E7CC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125" name="Google Shape;125;p20"/>
          <p:cNvGrpSpPr/>
          <p:nvPr/>
        </p:nvGrpSpPr>
        <p:grpSpPr>
          <a:xfrm>
            <a:off x="661038" y="2830850"/>
            <a:ext cx="8237875" cy="2127050"/>
            <a:chOff x="628775" y="2830850"/>
            <a:chExt cx="8237875" cy="2127050"/>
          </a:xfrm>
        </p:grpSpPr>
        <p:pic>
          <p:nvPicPr>
            <p:cNvPr descr="Simple food chain | Illustration used in Gr 4-6 Natural Scie… | Flickr" id="126" name="Google Shape;126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8775" y="2830850"/>
              <a:ext cx="6743276" cy="2127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20"/>
            <p:cNvSpPr/>
            <p:nvPr/>
          </p:nvSpPr>
          <p:spPr>
            <a:xfrm>
              <a:off x="7372050" y="2830850"/>
              <a:ext cx="1494600" cy="2127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57314_earthworm_lg.gif" id="128" name="Google Shape;128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72050" y="3813875"/>
              <a:ext cx="1304607" cy="5261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9" name="Google Shape;129;p20"/>
            <p:cNvCxnSpPr/>
            <p:nvPr/>
          </p:nvCxnSpPr>
          <p:spPr>
            <a:xfrm>
              <a:off x="6929575" y="4702625"/>
              <a:ext cx="983400" cy="114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30" name="Google Shape;130;p20"/>
            <p:cNvSpPr txBox="1"/>
            <p:nvPr/>
          </p:nvSpPr>
          <p:spPr>
            <a:xfrm>
              <a:off x="7962450" y="4482725"/>
              <a:ext cx="904200" cy="21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Josefin Sans"/>
                  <a:ea typeface="Josefin Sans"/>
                  <a:cs typeface="Josefin Sans"/>
                  <a:sym typeface="Josefin Sans"/>
                </a:rPr>
                <a:t>Worm</a:t>
              </a:r>
              <a:endParaRPr sz="1600"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200" y="160638"/>
            <a:ext cx="3114575" cy="482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21"/>
          <p:cNvGrpSpPr/>
          <p:nvPr/>
        </p:nvGrpSpPr>
        <p:grpSpPr>
          <a:xfrm>
            <a:off x="244948" y="146650"/>
            <a:ext cx="3324002" cy="847500"/>
            <a:chOff x="244948" y="146650"/>
            <a:chExt cx="3324002" cy="847500"/>
          </a:xfrm>
        </p:grpSpPr>
        <p:sp>
          <p:nvSpPr>
            <p:cNvPr id="137" name="Google Shape;137;p21"/>
            <p:cNvSpPr/>
            <p:nvPr/>
          </p:nvSpPr>
          <p:spPr>
            <a:xfrm>
              <a:off x="244950" y="146650"/>
              <a:ext cx="3324000" cy="847500"/>
            </a:xfrm>
            <a:prstGeom prst="homePlate">
              <a:avLst>
                <a:gd fmla="val 50000" name="adj"/>
              </a:avLst>
            </a:prstGeom>
            <a:solidFill>
              <a:srgbClr val="FFFFFF"/>
            </a:solidFill>
            <a:ln cap="flat" cmpd="sng" w="381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38" name="Google Shape;138;p21"/>
            <p:cNvSpPr txBox="1"/>
            <p:nvPr/>
          </p:nvSpPr>
          <p:spPr>
            <a:xfrm>
              <a:off x="1001800" y="270350"/>
              <a:ext cx="20031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Luckiest Guy"/>
                  <a:ea typeface="Luckiest Guy"/>
                  <a:cs typeface="Luckiest Guy"/>
                  <a:sym typeface="Luckiest Guy"/>
                </a:rPr>
                <a:t>EXPLAIN</a:t>
              </a:r>
              <a:endParaRPr sz="3000">
                <a:latin typeface="Luckiest Guy"/>
                <a:ea typeface="Luckiest Guy"/>
                <a:cs typeface="Luckiest Guy"/>
                <a:sym typeface="Luckiest Guy"/>
              </a:endParaRPr>
            </a:p>
          </p:txBody>
        </p:sp>
        <p:pic>
          <p:nvPicPr>
            <p:cNvPr id="139" name="Google Shape;139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948" y="208500"/>
              <a:ext cx="966325" cy="7238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40" name="Google Shape;140;p21"/>
          <p:cNvGraphicFramePr/>
          <p:nvPr/>
        </p:nvGraphicFramePr>
        <p:xfrm>
          <a:off x="244950" y="114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{DB432650-D8A6-4126-BDA9-E819F702C18F}</a:tableStyleId>
              </a:tblPr>
              <a:tblGrid>
                <a:gridCol w="5339875"/>
              </a:tblGrid>
              <a:tr h="834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Write down </a:t>
                      </a:r>
                      <a:r>
                        <a:rPr b="1" lang="en" sz="20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five</a:t>
                      </a:r>
                      <a:r>
                        <a:rPr lang="en" sz="20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of the energy transfer steps that you see in this food web.</a:t>
                      </a:r>
                      <a:endParaRPr sz="2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solidFill>
                      <a:srgbClr val="8E7CC3"/>
                    </a:solidFill>
                  </a:tcPr>
                </a:tc>
              </a:tr>
              <a:tr h="60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1. </a:t>
                      </a:r>
                      <a:endParaRPr sz="16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  <a:tr h="60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2.</a:t>
                      </a:r>
                      <a:endParaRPr sz="16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  <a:tr h="58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3.</a:t>
                      </a:r>
                      <a:endParaRPr sz="16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  <a:tr h="54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4.</a:t>
                      </a:r>
                      <a:endParaRPr sz="16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  <a:tr h="67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8E7CC3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5.</a:t>
                      </a:r>
                      <a:endParaRPr sz="1600">
                        <a:solidFill>
                          <a:srgbClr val="8E7CC3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