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82" r:id="rId3"/>
    <p:sldId id="258" r:id="rId4"/>
    <p:sldId id="259" r:id="rId5"/>
    <p:sldId id="260" r:id="rId6"/>
    <p:sldId id="287" r:id="rId7"/>
    <p:sldId id="270" r:id="rId8"/>
    <p:sldId id="274" r:id="rId9"/>
    <p:sldId id="273" r:id="rId10"/>
    <p:sldId id="286" r:id="rId11"/>
    <p:sldId id="276" r:id="rId12"/>
    <p:sldId id="272" r:id="rId13"/>
    <p:sldId id="265" r:id="rId14"/>
    <p:sldId id="266" r:id="rId15"/>
    <p:sldId id="267" r:id="rId16"/>
    <p:sldId id="291" r:id="rId17"/>
    <p:sldId id="292" r:id="rId18"/>
    <p:sldId id="268" r:id="rId19"/>
    <p:sldId id="269" r:id="rId20"/>
    <p:sldId id="294" r:id="rId21"/>
    <p:sldId id="278" r:id="rId22"/>
    <p:sldId id="277" r:id="rId23"/>
    <p:sldId id="279" r:id="rId24"/>
    <p:sldId id="280" r:id="rId25"/>
    <p:sldId id="283" r:id="rId26"/>
  </p:sldIdLst>
  <p:sldSz cx="9144000" cy="5143500" type="screen16x9"/>
  <p:notesSz cx="6858000" cy="9144000"/>
  <p:embeddedFontLst>
    <p:embeddedFont>
      <p:font typeface="Open Sans" panose="020B0604020202020204" charset="0"/>
      <p:regular r:id="rId28"/>
      <p:bold r:id="rId29"/>
      <p:italic r:id="rId30"/>
      <p:boldItalic r:id="rId31"/>
    </p:embeddedFont>
    <p:embeddedFont>
      <p:font typeface="PT Sans Narrow"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937D66-3B96-42FA-9404-E561E1DB27D0}">
  <a:tblStyle styleId="{D5937D66-3B96-42FA-9404-E561E1DB27D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101" autoAdjust="0"/>
  </p:normalViewPr>
  <p:slideViewPr>
    <p:cSldViewPr snapToGrid="0">
      <p:cViewPr varScale="1">
        <p:scale>
          <a:sx n="45" d="100"/>
          <a:sy n="45" d="100"/>
        </p:scale>
        <p:origin x="758" y="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99952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0456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d95807086_0_4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Google Shape;122;g3d9580708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dirty="0">
                <a:solidFill>
                  <a:srgbClr val="2D3B45"/>
                </a:solidFill>
                <a:highlight>
                  <a:srgbClr val="FFFFFF"/>
                </a:highlight>
              </a:rPr>
              <a:t>In this routine, students are presented with a sequence of numbers that follow an unknown rule.  Students determine the rule based on the number pattern.  Answer: count by 5’s or add 5</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d95807086_0_4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Google Shape;128;g3d9580708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200" dirty="0">
              <a:solidFill>
                <a:srgbClr val="2D3B45"/>
              </a:solidFill>
              <a:highlight>
                <a:schemeClr val="lt1"/>
              </a:highlight>
            </a:endParaRPr>
          </a:p>
          <a:p>
            <a:pPr marL="457200" lvl="0" indent="-304800" rtl="0">
              <a:spcBef>
                <a:spcPts val="0"/>
              </a:spcBef>
              <a:spcAft>
                <a:spcPts val="0"/>
              </a:spcAft>
              <a:buClr>
                <a:srgbClr val="2D3B45"/>
              </a:buClr>
              <a:buSzPts val="1200"/>
              <a:buChar char="●"/>
            </a:pPr>
            <a:r>
              <a:rPr lang="en" sz="1200" dirty="0">
                <a:solidFill>
                  <a:srgbClr val="2D3B45"/>
                </a:solidFill>
                <a:highlight>
                  <a:schemeClr val="lt1"/>
                </a:highlight>
              </a:rPr>
              <a:t>One common misconception for this slide is for students to guess the rule as “count by twos” instead of “count by tens,” or “add ten.”  Remind students to think about the change that happens between each number.</a:t>
            </a:r>
            <a:endParaRPr sz="1200" dirty="0">
              <a:solidFill>
                <a:srgbClr val="2D3B45"/>
              </a:solidFill>
              <a:highlight>
                <a:schemeClr val="lt1"/>
              </a:highlight>
            </a:endParaRPr>
          </a:p>
          <a:p>
            <a:pPr marL="0" lvl="0" indent="0"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d95807086_0_5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Google Shape;134;g3d9580708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dirty="0">
                <a:solidFill>
                  <a:srgbClr val="2D3B45"/>
                </a:solidFill>
                <a:highlight>
                  <a:schemeClr val="lt1"/>
                </a:highlight>
              </a:rPr>
              <a:t>In this routine, students are presented with a sequence of numbers that follow an unknown rule.  Students determine the rule based on the number pattern.  Answer: Each number is doubled or multiplied by 2.</a:t>
            </a:r>
            <a:endParaRPr sz="1200" dirty="0">
              <a:solidFill>
                <a:srgbClr val="2D3B45"/>
              </a:solidFill>
              <a:highlight>
                <a:schemeClr val="lt1"/>
              </a:highlight>
            </a:endParaRPr>
          </a:p>
          <a:p>
            <a:pPr marL="457200" lvl="0" indent="-304800">
              <a:spcBef>
                <a:spcPts val="0"/>
              </a:spcBef>
              <a:spcAft>
                <a:spcPts val="0"/>
              </a:spcAft>
              <a:buClr>
                <a:srgbClr val="2D3B45"/>
              </a:buClr>
              <a:buSzPts val="1200"/>
              <a:buChar char="●"/>
            </a:pPr>
            <a:r>
              <a:rPr lang="en" sz="1200" dirty="0">
                <a:solidFill>
                  <a:srgbClr val="2D3B45"/>
                </a:solidFill>
                <a:highlight>
                  <a:schemeClr val="lt1"/>
                </a:highlight>
              </a:rPr>
              <a:t>One common misconception would be for students to guess “count by twos” instead of “double the number.”</a:t>
            </a:r>
            <a:endParaRPr sz="1200" dirty="0">
              <a:solidFill>
                <a:srgbClr val="2D3B45"/>
              </a:solidFill>
              <a:highlight>
                <a:schemeClr val="lt1"/>
              </a:highlight>
            </a:endParaRPr>
          </a:p>
          <a:p>
            <a:pPr marL="0" lvl="0" indent="0"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22b5781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22b5781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Times New Roman"/>
                <a:ea typeface="Times New Roman"/>
                <a:cs typeface="Times New Roman"/>
                <a:sym typeface="Times New Roman"/>
              </a:rPr>
              <a:t>10 minutes What’s My Rule</a:t>
            </a:r>
            <a:endParaRPr dirty="0">
              <a:latin typeface="Times New Roman"/>
              <a:ea typeface="Times New Roman"/>
              <a:cs typeface="Times New Roman"/>
              <a:sym typeface="Times New Roman"/>
            </a:endParaRPr>
          </a:p>
          <a:p>
            <a:pPr marL="0" lvl="0" indent="0" algn="l" rtl="0">
              <a:spcBef>
                <a:spcPts val="0"/>
              </a:spcBef>
              <a:spcAft>
                <a:spcPts val="0"/>
              </a:spcAft>
              <a:buNone/>
            </a:pPr>
            <a:r>
              <a:rPr lang="en-US" dirty="0">
                <a:latin typeface="Times New Roman"/>
                <a:ea typeface="Times New Roman"/>
                <a:cs typeface="Times New Roman"/>
                <a:sym typeface="Times New Roman"/>
              </a:rPr>
              <a:t>Explain that the shapes on the left represent examples of the rule and the shapes on the right represent non-examples. Can you place the shapes outside the chart where they belong in the chart. Students should have a set of shapes to use for repeated opportunities to sort by different rules. </a:t>
            </a:r>
            <a:endParaRPr dirty="0">
              <a:latin typeface="Times New Roman"/>
              <a:ea typeface="Times New Roman"/>
              <a:cs typeface="Times New Roman"/>
              <a:sym typeface="Times New Roman"/>
            </a:endParaRPr>
          </a:p>
          <a:p>
            <a:pPr marL="0" lvl="0" indent="0" algn="l" rtl="0">
              <a:spcBef>
                <a:spcPts val="0"/>
              </a:spcBef>
              <a:spcAft>
                <a:spcPts val="0"/>
              </a:spcAft>
              <a:buNone/>
            </a:pPr>
            <a:endParaRPr b="1"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721937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df41f6896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df41f6896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Times New Roman"/>
                <a:ea typeface="Times New Roman"/>
                <a:cs typeface="Times New Roman"/>
                <a:sym typeface="Times New Roman"/>
              </a:rPr>
              <a:t>What do you think my rule might be?”</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dirty="0">
                <a:latin typeface="Times New Roman"/>
                <a:ea typeface="Times New Roman"/>
                <a:cs typeface="Times New Roman"/>
                <a:sym typeface="Times New Roman"/>
              </a:rPr>
              <a:t>They are all quadrilaterals</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dirty="0">
                <a:latin typeface="Times New Roman"/>
                <a:ea typeface="Times New Roman"/>
                <a:cs typeface="Times New Roman"/>
                <a:sym typeface="Times New Roman"/>
              </a:rPr>
              <a:t>The shapes on the left have right angles</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dirty="0">
                <a:latin typeface="Times New Roman"/>
                <a:ea typeface="Times New Roman"/>
                <a:cs typeface="Times New Roman"/>
                <a:sym typeface="Times New Roman"/>
              </a:rPr>
              <a:t>The rule must be “quadrilaterals with right angle”</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r>
              <a:rPr lang="en-US" b="1" dirty="0">
                <a:solidFill>
                  <a:schemeClr val="dk1"/>
                </a:solidFill>
                <a:latin typeface="Times New Roman"/>
                <a:ea typeface="Times New Roman"/>
                <a:cs typeface="Times New Roman"/>
                <a:sym typeface="Times New Roman"/>
              </a:rPr>
              <a:t>Extension Idea:  </a:t>
            </a:r>
            <a:endParaRPr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b="1" dirty="0">
                <a:solidFill>
                  <a:schemeClr val="dk1"/>
                </a:solidFill>
                <a:latin typeface="Times New Roman"/>
                <a:ea typeface="Times New Roman"/>
                <a:cs typeface="Times New Roman"/>
                <a:sym typeface="Times New Roman"/>
              </a:rPr>
              <a:t>Ask:</a:t>
            </a:r>
            <a:r>
              <a:rPr lang="en-US" dirty="0">
                <a:solidFill>
                  <a:schemeClr val="dk1"/>
                </a:solidFill>
                <a:latin typeface="Times New Roman"/>
                <a:ea typeface="Times New Roman"/>
                <a:cs typeface="Times New Roman"/>
                <a:sym typeface="Times New Roman"/>
              </a:rPr>
              <a:t>  Could there be a different way to sort </a:t>
            </a:r>
            <a:r>
              <a:rPr lang="en-US" b="1" i="1" dirty="0">
                <a:solidFill>
                  <a:schemeClr val="dk1"/>
                </a:solidFill>
                <a:latin typeface="Times New Roman"/>
                <a:ea typeface="Times New Roman"/>
                <a:cs typeface="Times New Roman"/>
                <a:sym typeface="Times New Roman"/>
              </a:rPr>
              <a:t>all </a:t>
            </a:r>
            <a:r>
              <a:rPr lang="en-US" dirty="0">
                <a:solidFill>
                  <a:schemeClr val="dk1"/>
                </a:solidFill>
                <a:latin typeface="Times New Roman"/>
                <a:ea typeface="Times New Roman"/>
                <a:cs typeface="Times New Roman"/>
                <a:sym typeface="Times New Roman"/>
              </a:rPr>
              <a:t>the shapes?  What would the rule be for the new sort?</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dirty="0">
                <a:solidFill>
                  <a:schemeClr val="dk1"/>
                </a:solidFill>
                <a:latin typeface="Times New Roman"/>
                <a:ea typeface="Times New Roman"/>
                <a:cs typeface="Times New Roman"/>
                <a:sym typeface="Times New Roman"/>
              </a:rPr>
              <a:t>Possible response:</a:t>
            </a:r>
            <a:endParaRPr dirty="0">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US" dirty="0">
                <a:solidFill>
                  <a:schemeClr val="dk1"/>
                </a:solidFill>
                <a:latin typeface="Times New Roman"/>
                <a:ea typeface="Times New Roman"/>
                <a:cs typeface="Times New Roman"/>
                <a:sym typeface="Times New Roman"/>
              </a:rPr>
              <a:t>Quadrilaterals with at least one line of symmetry.</a:t>
            </a:r>
          </a:p>
          <a:p>
            <a:pPr marL="457200" lvl="0" indent="-317500" algn="l" rtl="0">
              <a:spcBef>
                <a:spcPts val="0"/>
              </a:spcBef>
              <a:spcAft>
                <a:spcPts val="0"/>
              </a:spcAft>
              <a:buClr>
                <a:schemeClr val="dk1"/>
              </a:buClr>
              <a:buSzPts val="1400"/>
              <a:buFont typeface="Times New Roman"/>
              <a:buChar char="●"/>
            </a:pPr>
            <a:endParaRPr lang="en-US"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dirty="0">
                <a:latin typeface="Times New Roman"/>
                <a:ea typeface="Times New Roman"/>
                <a:cs typeface="Times New Roman"/>
                <a:sym typeface="Times New Roman"/>
              </a:rPr>
              <a:t>Students may not have a strong command of technical vocabulary when they begin activities such as “What’s My Rule”. However, examining and comparing attributes of shapes will help students focus on those attributes using informal language. As teachers, we can then help students learn the technical vocabulary they need to label their understandings. What vocabulary can be developed from this activity? How?</a:t>
            </a:r>
          </a:p>
          <a:p>
            <a:pPr marL="0" lvl="0" indent="0" algn="l" rtl="0">
              <a:spcBef>
                <a:spcPts val="0"/>
              </a:spcBef>
              <a:spcAft>
                <a:spcPts val="0"/>
              </a:spcAft>
              <a:buNone/>
            </a:pPr>
            <a:endParaRPr lang="en-US" dirty="0">
              <a:latin typeface="Times New Roman"/>
              <a:ea typeface="Times New Roman"/>
              <a:cs typeface="Times New Roman"/>
              <a:sym typeface="Times New Roman"/>
            </a:endParaRPr>
          </a:p>
          <a:p>
            <a:pPr marL="0" lvl="0" indent="0" algn="l" rtl="0">
              <a:spcBef>
                <a:spcPts val="0"/>
              </a:spcBef>
              <a:spcAft>
                <a:spcPts val="0"/>
              </a:spcAft>
              <a:buNone/>
            </a:pPr>
            <a:r>
              <a:rPr lang="en-US" dirty="0">
                <a:latin typeface="Times New Roman"/>
                <a:ea typeface="Times New Roman"/>
                <a:cs typeface="Times New Roman"/>
                <a:sym typeface="Times New Roman"/>
              </a:rPr>
              <a:t>Some possible responses:</a:t>
            </a:r>
          </a:p>
          <a:p>
            <a:pPr marL="457200" lvl="0" indent="-317500" algn="l" rtl="0">
              <a:spcBef>
                <a:spcPts val="0"/>
              </a:spcBef>
              <a:spcAft>
                <a:spcPts val="0"/>
              </a:spcAft>
              <a:buSzPts val="1400"/>
              <a:buFont typeface="Times New Roman"/>
              <a:buChar char="●"/>
            </a:pPr>
            <a:r>
              <a:rPr lang="en-US" dirty="0">
                <a:latin typeface="Times New Roman"/>
                <a:ea typeface="Times New Roman"/>
                <a:cs typeface="Times New Roman"/>
                <a:sym typeface="Times New Roman"/>
              </a:rPr>
              <a:t>Quadrilaterals, right angles, concave, parallel, congruent, etc.</a:t>
            </a:r>
          </a:p>
          <a:p>
            <a:pPr marL="457200" lvl="0" indent="-317500" algn="l" rtl="0">
              <a:spcBef>
                <a:spcPts val="0"/>
              </a:spcBef>
              <a:spcAft>
                <a:spcPts val="0"/>
              </a:spcAft>
              <a:buSzPts val="1400"/>
              <a:buFont typeface="Times New Roman"/>
              <a:buChar char="●"/>
            </a:pPr>
            <a:r>
              <a:rPr lang="en-US" dirty="0">
                <a:latin typeface="Times New Roman"/>
                <a:ea typeface="Times New Roman"/>
                <a:cs typeface="Times New Roman"/>
                <a:sym typeface="Times New Roman"/>
              </a:rPr>
              <a:t>Students must compare the attributes of the shapes to be placed with the shapes already in the Examples or Non-Examples to  boxes to determine where they should be placed. </a:t>
            </a:r>
          </a:p>
          <a:p>
            <a:pPr marL="0" lvl="0" indent="0" algn="l" rtl="0">
              <a:spcBef>
                <a:spcPts val="0"/>
              </a:spcBef>
              <a:spcAft>
                <a:spcPts val="0"/>
              </a:spcAft>
              <a:buNone/>
            </a:pPr>
            <a:endParaRPr lang="en-US" dirty="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b="1" u="sng" dirty="0">
                <a:solidFill>
                  <a:schemeClr val="dk1"/>
                </a:solidFill>
                <a:latin typeface="Times New Roman"/>
                <a:ea typeface="Times New Roman"/>
                <a:cs typeface="Times New Roman"/>
                <a:sym typeface="Times New Roman"/>
              </a:rPr>
              <a:t>Mathematical Practices for What’s My Rule</a:t>
            </a:r>
          </a:p>
          <a:p>
            <a:pPr marL="0" lvl="0" indent="0" algn="l" rtl="0">
              <a:lnSpc>
                <a:spcPct val="90000"/>
              </a:lnSpc>
              <a:spcBef>
                <a:spcPts val="1000"/>
              </a:spcBef>
              <a:spcAft>
                <a:spcPts val="0"/>
              </a:spcAft>
              <a:buClr>
                <a:schemeClr val="dk1"/>
              </a:buClr>
              <a:buSzPts val="1100"/>
              <a:buFont typeface="Arial"/>
              <a:buNone/>
            </a:pPr>
            <a:r>
              <a:rPr lang="en-US" dirty="0">
                <a:solidFill>
                  <a:srgbClr val="0000FF"/>
                </a:solidFill>
                <a:latin typeface="Times New Roman"/>
                <a:ea typeface="Times New Roman"/>
                <a:cs typeface="Times New Roman"/>
                <a:sym typeface="Times New Roman"/>
              </a:rPr>
              <a:t>Standard 1</a:t>
            </a:r>
            <a:r>
              <a:rPr lang="en-US" dirty="0">
                <a:solidFill>
                  <a:schemeClr val="dk1"/>
                </a:solidFill>
                <a:latin typeface="Times New Roman"/>
                <a:ea typeface="Times New Roman"/>
                <a:cs typeface="Times New Roman"/>
                <a:sym typeface="Times New Roman"/>
              </a:rPr>
              <a:t>: Sorting and classifying is a problem solving task.</a:t>
            </a:r>
          </a:p>
          <a:p>
            <a:pPr marL="0" lvl="0" indent="0" algn="l" rtl="0">
              <a:lnSpc>
                <a:spcPct val="90000"/>
              </a:lnSpc>
              <a:spcBef>
                <a:spcPts val="1000"/>
              </a:spcBef>
              <a:spcAft>
                <a:spcPts val="0"/>
              </a:spcAft>
              <a:buClr>
                <a:schemeClr val="dk1"/>
              </a:buClr>
              <a:buSzPts val="1100"/>
              <a:buFont typeface="Arial"/>
              <a:buNone/>
            </a:pPr>
            <a:r>
              <a:rPr lang="en-US" dirty="0">
                <a:solidFill>
                  <a:srgbClr val="0000FF"/>
                </a:solidFill>
                <a:latin typeface="Times New Roman"/>
                <a:ea typeface="Times New Roman"/>
                <a:cs typeface="Times New Roman"/>
                <a:sym typeface="Times New Roman"/>
              </a:rPr>
              <a:t>Standard 3</a:t>
            </a:r>
            <a:r>
              <a:rPr lang="en-US" dirty="0">
                <a:solidFill>
                  <a:schemeClr val="dk1"/>
                </a:solidFill>
                <a:latin typeface="Times New Roman"/>
                <a:ea typeface="Times New Roman"/>
                <a:cs typeface="Times New Roman"/>
                <a:sym typeface="Times New Roman"/>
              </a:rPr>
              <a:t>: Justify the sorting and classification of the shapes.  .</a:t>
            </a:r>
          </a:p>
          <a:p>
            <a:pPr marL="0" lvl="0" indent="0" algn="l" rtl="0">
              <a:lnSpc>
                <a:spcPct val="90000"/>
              </a:lnSpc>
              <a:spcBef>
                <a:spcPts val="1000"/>
              </a:spcBef>
              <a:spcAft>
                <a:spcPts val="0"/>
              </a:spcAft>
              <a:buClr>
                <a:schemeClr val="dk1"/>
              </a:buClr>
              <a:buSzPts val="1100"/>
              <a:buFont typeface="Arial"/>
              <a:buNone/>
            </a:pPr>
            <a:r>
              <a:rPr lang="en-US" dirty="0">
                <a:solidFill>
                  <a:srgbClr val="0000FF"/>
                </a:solidFill>
                <a:latin typeface="Times New Roman"/>
                <a:ea typeface="Times New Roman"/>
                <a:cs typeface="Times New Roman"/>
                <a:sym typeface="Times New Roman"/>
              </a:rPr>
              <a:t>Standard 6</a:t>
            </a:r>
            <a:r>
              <a:rPr lang="en-US" dirty="0">
                <a:solidFill>
                  <a:schemeClr val="dk1"/>
                </a:solidFill>
                <a:latin typeface="Times New Roman"/>
                <a:ea typeface="Times New Roman"/>
                <a:cs typeface="Times New Roman"/>
                <a:sym typeface="Times New Roman"/>
              </a:rPr>
              <a:t>: Attend to precision.</a:t>
            </a:r>
          </a:p>
          <a:p>
            <a:pPr marL="0" lvl="0" indent="0" algn="l" rtl="0">
              <a:lnSpc>
                <a:spcPct val="90000"/>
              </a:lnSpc>
              <a:spcBef>
                <a:spcPts val="1000"/>
              </a:spcBef>
              <a:spcAft>
                <a:spcPts val="0"/>
              </a:spcAft>
              <a:buClr>
                <a:schemeClr val="dk1"/>
              </a:buClr>
              <a:buSzPts val="1100"/>
              <a:buFont typeface="Arial"/>
              <a:buNone/>
            </a:pPr>
            <a:r>
              <a:rPr lang="en-US" dirty="0">
                <a:solidFill>
                  <a:srgbClr val="0000FF"/>
                </a:solidFill>
                <a:latin typeface="Times New Roman"/>
                <a:ea typeface="Times New Roman"/>
                <a:cs typeface="Times New Roman"/>
                <a:sym typeface="Times New Roman"/>
              </a:rPr>
              <a:t>Standard 7</a:t>
            </a:r>
            <a:r>
              <a:rPr lang="en-US" dirty="0">
                <a:solidFill>
                  <a:schemeClr val="dk1"/>
                </a:solidFill>
                <a:latin typeface="Times New Roman"/>
                <a:ea typeface="Times New Roman"/>
                <a:cs typeface="Times New Roman"/>
                <a:sym typeface="Times New Roman"/>
              </a:rPr>
              <a:t>: Look for relationships to determine categories.</a:t>
            </a:r>
          </a:p>
          <a:p>
            <a:pPr marL="0" lvl="0" indent="0" algn="l" rtl="0">
              <a:lnSpc>
                <a:spcPct val="90000"/>
              </a:lnSpc>
              <a:spcBef>
                <a:spcPts val="1000"/>
              </a:spcBef>
              <a:spcAft>
                <a:spcPts val="0"/>
              </a:spcAft>
              <a:buClr>
                <a:schemeClr val="dk1"/>
              </a:buClr>
              <a:buSzPts val="1100"/>
              <a:buFont typeface="Arial"/>
              <a:buNone/>
            </a:pPr>
            <a:endParaRPr lang="en-US"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This activity supports the Mathematics Teaching Practice:  Facilitate meaningful mathematical discourse.</a:t>
            </a:r>
          </a:p>
          <a:p>
            <a:pPr marL="0" lvl="0" indent="0" algn="l" rtl="0">
              <a:lnSpc>
                <a:spcPct val="90000"/>
              </a:lnSpc>
              <a:spcBef>
                <a:spcPts val="1000"/>
              </a:spcBef>
              <a:spcAft>
                <a:spcPts val="0"/>
              </a:spcAft>
              <a:buClr>
                <a:schemeClr val="dk1"/>
              </a:buClr>
              <a:buSzPts val="1100"/>
              <a:buFont typeface="Arial"/>
              <a:buNone/>
            </a:pPr>
            <a:endParaRPr lang="en-US"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lang="en-US" dirty="0">
              <a:latin typeface="Times New Roman"/>
              <a:ea typeface="Times New Roman"/>
              <a:cs typeface="Times New Roman"/>
              <a:sym typeface="Times New Roman"/>
            </a:endParaRPr>
          </a:p>
          <a:p>
            <a:pPr marL="0" lvl="0" indent="0" algn="l" rtl="0">
              <a:spcBef>
                <a:spcPts val="0"/>
              </a:spcBef>
              <a:spcAft>
                <a:spcPts val="0"/>
              </a:spcAft>
              <a:buNone/>
            </a:pPr>
            <a:endParaRPr lang="en-US" dirty="0">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352582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d95807086_0_6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Google Shape;140;g3d9580708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dirty="0">
                <a:solidFill>
                  <a:srgbClr val="2D3B45"/>
                </a:solidFill>
                <a:highlight>
                  <a:srgbClr val="FFFFFF"/>
                </a:highlight>
              </a:rPr>
              <a:t>The teacher announces a ‘target number.’ The students record as many different representations for the number as they can using equal groups. They then select and identify their favorite representation. Ideas are shared by students and recorded by the teacher. This routine provides the opportunity for students to represent numbers through visual representations using equal groups.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d95807086_0_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Google Shape;146;g3d9580708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dirty="0">
                <a:solidFill>
                  <a:srgbClr val="2D3B45"/>
                </a:solidFill>
                <a:highlight>
                  <a:schemeClr val="lt1"/>
                </a:highlight>
              </a:rPr>
              <a:t>The teacher announces a ‘target number.’ The students record as many different representations for the number as they can using equal groups. They then select and identify their favorite representation. Ideas are shared by students and recorded by the teacher. This routine provides the opportunity for students to represent numbers through visual representations using equal groups.  </a:t>
            </a:r>
            <a:endParaRPr dirty="0"/>
          </a:p>
          <a:p>
            <a:pPr marL="0" lvl="0" indent="0" rtl="0">
              <a:spcBef>
                <a:spcPts val="0"/>
              </a:spcBef>
              <a:spcAft>
                <a:spcPts val="0"/>
              </a:spcAft>
              <a:buNone/>
            </a:pPr>
            <a:r>
              <a:rPr lang="en-US" sz="1200" dirty="0">
                <a:solidFill>
                  <a:srgbClr val="2D3B45"/>
                </a:solidFill>
                <a:highlight>
                  <a:srgbClr val="FFFFFF"/>
                </a:highlight>
              </a:rPr>
              <a:t>As the year progresses, change the numbers to fit the standards children ware working</a:t>
            </a:r>
            <a:r>
              <a:rPr lang="en-US" sz="1200" baseline="0" dirty="0">
                <a:solidFill>
                  <a:srgbClr val="2D3B45"/>
                </a:solidFill>
                <a:highlight>
                  <a:srgbClr val="FFFFFF"/>
                </a:highlight>
              </a:rPr>
              <a:t> to master.</a:t>
            </a:r>
            <a:endParaRPr sz="1200" dirty="0">
              <a:solidFill>
                <a:srgbClr val="2D3B45"/>
              </a:solidFill>
              <a:highlight>
                <a:srgbClr val="FFFFFF"/>
              </a:high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df41f6896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1df41f6896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Times New Roman"/>
                <a:ea typeface="Times New Roman"/>
                <a:cs typeface="Times New Roman"/>
                <a:sym typeface="Times New Roman"/>
              </a:rPr>
              <a:t>This is a 2nd grade example of a target number done on a white board.</a:t>
            </a:r>
            <a:r>
              <a:rPr lang="en-US" baseline="0" dirty="0">
                <a:latin typeface="Times New Roman"/>
                <a:ea typeface="Times New Roman"/>
                <a:cs typeface="Times New Roman"/>
                <a:sym typeface="Times New Roman"/>
              </a:rPr>
              <a:t>  Examining students’ work can provide the teacher with information about understanding such as, What </a:t>
            </a:r>
            <a:r>
              <a:rPr lang="en-US" dirty="0">
                <a:latin typeface="Times New Roman"/>
                <a:ea typeface="Times New Roman"/>
                <a:cs typeface="Times New Roman"/>
                <a:sym typeface="Times New Roman"/>
              </a:rPr>
              <a:t>does the child understand</a:t>
            </a:r>
          </a:p>
          <a:p>
            <a:pPr marL="0" lvl="0" indent="0" algn="l" rtl="0">
              <a:spcBef>
                <a:spcPts val="0"/>
              </a:spcBef>
              <a:spcAft>
                <a:spcPts val="0"/>
              </a:spcAft>
              <a:buNone/>
            </a:pPr>
            <a:r>
              <a:rPr lang="en-US" dirty="0">
                <a:latin typeface="Times New Roman"/>
                <a:ea typeface="Times New Roman"/>
                <a:cs typeface="Times New Roman"/>
                <a:sym typeface="Times New Roman"/>
              </a:rPr>
              <a:t>What misconceptions does the child have</a:t>
            </a:r>
          </a:p>
          <a:p>
            <a:pPr marL="0" lvl="0" indent="0" algn="l" rtl="0">
              <a:spcBef>
                <a:spcPts val="0"/>
              </a:spcBef>
              <a:spcAft>
                <a:spcPts val="0"/>
              </a:spcAft>
              <a:buNone/>
            </a:pPr>
            <a:r>
              <a:rPr lang="en-US" dirty="0">
                <a:latin typeface="Times New Roman"/>
                <a:ea typeface="Times New Roman"/>
                <a:cs typeface="Times New Roman"/>
                <a:sym typeface="Times New Roman"/>
              </a:rPr>
              <a:t>What do you want to ask the child</a:t>
            </a:r>
          </a:p>
          <a:p>
            <a:pPr marL="0" lvl="0" indent="0" algn="l" rtl="0">
              <a:spcBef>
                <a:spcPts val="0"/>
              </a:spcBef>
              <a:spcAft>
                <a:spcPts val="0"/>
              </a:spcAft>
              <a:buNone/>
            </a:pPr>
            <a:r>
              <a:rPr lang="en-US" dirty="0">
                <a:latin typeface="Times New Roman"/>
                <a:ea typeface="Times New Roman"/>
                <a:cs typeface="Times New Roman"/>
                <a:sym typeface="Times New Roman"/>
              </a:rPr>
              <a:t>What is confusing</a:t>
            </a:r>
          </a:p>
          <a:p>
            <a:pPr marL="0" lvl="0" indent="0" algn="l" rtl="0">
              <a:spcBef>
                <a:spcPts val="0"/>
              </a:spcBef>
              <a:spcAft>
                <a:spcPts val="0"/>
              </a:spcAft>
              <a:buNone/>
            </a:pPr>
            <a:r>
              <a:rPr lang="en-US" dirty="0">
                <a:latin typeface="Times New Roman"/>
                <a:ea typeface="Times New Roman"/>
                <a:cs typeface="Times New Roman"/>
                <a:sym typeface="Times New Roman"/>
              </a:rPr>
              <a:t>What are your next steps for this child?</a:t>
            </a:r>
            <a:endParaRPr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771869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this routine is introduced, consider using a number balance as a visual tool for representing addition equations</a:t>
            </a:r>
          </a:p>
        </p:txBody>
      </p:sp>
    </p:spTree>
    <p:extLst>
      <p:ext uri="{BB962C8B-B14F-4D97-AF65-F5344CB8AC3E}">
        <p14:creationId xmlns:p14="http://schemas.microsoft.com/office/powerpoint/2010/main" val="155679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Using Math Routines to Build</a:t>
            </a:r>
            <a:r>
              <a:rPr lang="en-US" baseline="0" dirty="0"/>
              <a:t> Number Sense in First Grade:       </a:t>
            </a:r>
            <a:r>
              <a:rPr lang="en-US" dirty="0"/>
              <a:t>https://illustrativemathematics.blog/2018/04/03/using-math-routines-to-build-number-sense-in-first-grade/</a:t>
            </a:r>
          </a:p>
          <a:p>
            <a:endParaRPr lang="en-US" dirty="0"/>
          </a:p>
        </p:txBody>
      </p:sp>
    </p:spTree>
    <p:extLst>
      <p:ext uri="{BB962C8B-B14F-4D97-AF65-F5344CB8AC3E}">
        <p14:creationId xmlns:p14="http://schemas.microsoft.com/office/powerpoint/2010/main" val="1215266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Introduce</a:t>
            </a:r>
            <a:r>
              <a:rPr lang="en-US" baseline="0" dirty="0"/>
              <a:t> equations one at a time.  Allow students time to discuss why an equation is true or false.</a:t>
            </a:r>
            <a:endParaRPr lang="en-US" dirty="0"/>
          </a:p>
        </p:txBody>
      </p:sp>
    </p:spTree>
    <p:extLst>
      <p:ext uri="{BB962C8B-B14F-4D97-AF65-F5344CB8AC3E}">
        <p14:creationId xmlns:p14="http://schemas.microsoft.com/office/powerpoint/2010/main" val="3582689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These links provide background information about math routines and videos of classroom routines.</a:t>
            </a:r>
          </a:p>
        </p:txBody>
      </p:sp>
    </p:spTree>
    <p:extLst>
      <p:ext uri="{BB962C8B-B14F-4D97-AF65-F5344CB8AC3E}">
        <p14:creationId xmlns:p14="http://schemas.microsoft.com/office/powerpoint/2010/main" val="36347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d95807086_0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Google Shape;76;g3d9580708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dirty="0">
                <a:solidFill>
                  <a:srgbClr val="2D3B45"/>
                </a:solidFill>
                <a:highlight>
                  <a:srgbClr val="FFFFFF"/>
                </a:highlight>
              </a:rPr>
              <a:t>Count Around is a routine that involves whole-class participation, with each person saying a number as you count around the circle. Two expectations should be established with this routine: Everyone needs to listen to each person and to count in their heads as each person says his/her number. Provide wait-time if students ‘get stuck.’ Count Around helps students develop fluency with place value patterns and allows students to become familiar with multiplication patterns through skip counting. As they listen to one another, students should be encouraged to share their thinking if they disagree with a classmate. When students are given the opportunity to observe and notice patterns, you will likely be amazed at what they notice!</a:t>
            </a:r>
            <a:endParaRPr sz="1200" dirty="0">
              <a:solidFill>
                <a:srgbClr val="2D3B45"/>
              </a:solidFill>
              <a:highlight>
                <a:srgbClr val="FFFFFF"/>
              </a:highlight>
            </a:endParaRPr>
          </a:p>
          <a:p>
            <a:pPr marL="457200" lvl="0" indent="-304800" rtl="0">
              <a:spcBef>
                <a:spcPts val="0"/>
              </a:spcBef>
              <a:spcAft>
                <a:spcPts val="0"/>
              </a:spcAft>
              <a:buClr>
                <a:srgbClr val="2D3B45"/>
              </a:buClr>
              <a:buSzPts val="1200"/>
              <a:buChar char="●"/>
            </a:pPr>
            <a:r>
              <a:rPr lang="en" sz="1200" dirty="0">
                <a:solidFill>
                  <a:srgbClr val="2D3B45"/>
                </a:solidFill>
                <a:highlight>
                  <a:srgbClr val="FFFFFF"/>
                </a:highlight>
              </a:rPr>
              <a:t>Students should be familiar with counting by 10s from 2</a:t>
            </a:r>
            <a:r>
              <a:rPr lang="en" sz="1200" baseline="30000" dirty="0">
                <a:solidFill>
                  <a:srgbClr val="2D3B45"/>
                </a:solidFill>
                <a:highlight>
                  <a:srgbClr val="FFFFFF"/>
                </a:highlight>
              </a:rPr>
              <a:t>nd</a:t>
            </a:r>
            <a:r>
              <a:rPr lang="en" sz="1200" dirty="0">
                <a:solidFill>
                  <a:srgbClr val="2D3B45"/>
                </a:solidFill>
                <a:highlight>
                  <a:srgbClr val="FFFFFF"/>
                </a:highlight>
              </a:rPr>
              <a:t> grade:  10,20,30...90,100.</a:t>
            </a:r>
            <a:endParaRPr sz="1200" dirty="0">
              <a:solidFill>
                <a:srgbClr val="2D3B45"/>
              </a:solidFill>
              <a:highlight>
                <a:srgbClr val="FFFFFF"/>
              </a:highlight>
            </a:endParaRPr>
          </a:p>
          <a:p>
            <a:pPr marL="457200" lvl="0" indent="-304800" rtl="0">
              <a:spcBef>
                <a:spcPts val="0"/>
              </a:spcBef>
              <a:spcAft>
                <a:spcPts val="0"/>
              </a:spcAft>
              <a:buClr>
                <a:srgbClr val="2D3B45"/>
              </a:buClr>
              <a:buSzPts val="1200"/>
              <a:buChar char="●"/>
            </a:pPr>
            <a:r>
              <a:rPr lang="en" sz="1200" dirty="0">
                <a:solidFill>
                  <a:srgbClr val="2D3B45"/>
                </a:solidFill>
                <a:highlight>
                  <a:srgbClr val="FFFFFF"/>
                </a:highlight>
              </a:rPr>
              <a:t>Some students may have difficult going beyond 100 (110, 120, and so forth).</a:t>
            </a:r>
            <a:endParaRPr sz="1200" dirty="0">
              <a:solidFill>
                <a:srgbClr val="2D3B45"/>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d95807086_0_12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Google Shape;82;g3d95807086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dirty="0">
                <a:solidFill>
                  <a:srgbClr val="2D3B45"/>
                </a:solidFill>
                <a:highlight>
                  <a:schemeClr val="lt1"/>
                </a:highlight>
              </a:rPr>
              <a:t>Count Around is a routine that involves whole-class participation, with each person saying a number as you count around the circle. Two expectations should be established with this routine: Everyone needs to listen to each person and to count in their heads as each person says his/her number. Provide wait-time if students ‘get stuck.’ Count Around helps students develop fluency with place value patterns and allows students to become familiar with multiplication patterns through skip counting. As they listen to one another, students should be encouraged to share their thinking if they disagree with a classmate. When students are given the opportunity to observe and notice patterns, you will likely be amazed at what they notice!</a:t>
            </a:r>
            <a:endParaRPr sz="1200" dirty="0">
              <a:solidFill>
                <a:srgbClr val="2D3B45"/>
              </a:solidFill>
              <a:highlight>
                <a:schemeClr val="lt1"/>
              </a:highlight>
            </a:endParaRPr>
          </a:p>
          <a:p>
            <a:pPr marL="457200" lvl="0" indent="-304800" rtl="0">
              <a:spcBef>
                <a:spcPts val="0"/>
              </a:spcBef>
              <a:spcAft>
                <a:spcPts val="0"/>
              </a:spcAft>
              <a:buClr>
                <a:srgbClr val="2D3B45"/>
              </a:buClr>
              <a:buSzPts val="1200"/>
              <a:buChar char="●"/>
            </a:pPr>
            <a:r>
              <a:rPr lang="en" sz="1200" dirty="0">
                <a:solidFill>
                  <a:srgbClr val="2D3B45"/>
                </a:solidFill>
                <a:highlight>
                  <a:schemeClr val="lt1"/>
                </a:highlight>
              </a:rPr>
              <a:t>Students should be familiar with counting</a:t>
            </a:r>
            <a:r>
              <a:rPr lang="en" sz="1200" baseline="0" dirty="0">
                <a:solidFill>
                  <a:srgbClr val="2D3B45"/>
                </a:solidFill>
                <a:highlight>
                  <a:schemeClr val="lt1"/>
                </a:highlight>
              </a:rPr>
              <a:t> by 5s from 2</a:t>
            </a:r>
            <a:r>
              <a:rPr lang="en" sz="1200" baseline="30000" dirty="0">
                <a:solidFill>
                  <a:srgbClr val="2D3B45"/>
                </a:solidFill>
                <a:highlight>
                  <a:schemeClr val="lt1"/>
                </a:highlight>
              </a:rPr>
              <a:t>nd</a:t>
            </a:r>
            <a:r>
              <a:rPr lang="en" sz="1200" baseline="0" dirty="0">
                <a:solidFill>
                  <a:srgbClr val="2D3B45"/>
                </a:solidFill>
                <a:highlight>
                  <a:schemeClr val="lt1"/>
                </a:highlight>
              </a:rPr>
              <a:t> grade:  </a:t>
            </a:r>
            <a:r>
              <a:rPr lang="en" sz="1200" dirty="0">
                <a:solidFill>
                  <a:srgbClr val="2D3B45"/>
                </a:solidFill>
                <a:highlight>
                  <a:schemeClr val="lt1"/>
                </a:highlight>
              </a:rPr>
              <a:t>5,10,15...95,100.</a:t>
            </a:r>
            <a:endParaRPr sz="1200" dirty="0">
              <a:solidFill>
                <a:srgbClr val="2D3B45"/>
              </a:solidFill>
              <a:highlight>
                <a:schemeClr val="lt1"/>
              </a:highlight>
            </a:endParaRPr>
          </a:p>
          <a:p>
            <a:pPr marL="457200" lvl="0" indent="-304800" rtl="0">
              <a:spcBef>
                <a:spcPts val="0"/>
              </a:spcBef>
              <a:spcAft>
                <a:spcPts val="0"/>
              </a:spcAft>
              <a:buClr>
                <a:srgbClr val="2D3B45"/>
              </a:buClr>
              <a:buSzPts val="1200"/>
              <a:buChar char="●"/>
            </a:pPr>
            <a:r>
              <a:rPr lang="en" sz="1200" dirty="0">
                <a:solidFill>
                  <a:srgbClr val="2D3B45"/>
                </a:solidFill>
                <a:highlight>
                  <a:schemeClr val="lt1"/>
                </a:highlight>
              </a:rPr>
              <a:t>Some students may have difficult going beyond 100 (105, 110, 115, and so forth).</a:t>
            </a:r>
            <a:endParaRPr sz="1200" dirty="0">
              <a:solidFill>
                <a:srgbClr val="2D3B45"/>
              </a:solidFill>
              <a:highlight>
                <a:schemeClr val="lt1"/>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d95807086_0_13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Google Shape;88;g3d95807086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dirty="0">
                <a:solidFill>
                  <a:srgbClr val="2D3B45"/>
                </a:solidFill>
                <a:highlight>
                  <a:schemeClr val="lt1"/>
                </a:highlight>
              </a:rPr>
              <a:t>Count Around is a routine that involves whole-class participation, with each person saying a number as you count around the circle. Two expectations should be established with this routine: Everyone needs to listen to each person and to count in their heads as each person says his/her number. Provide wait-time if students ‘get stuck.’ Count Around helps students develop fluency with place value patterns and allows students to become familiar with multiplication patterns through skip counting. As they listen to one another, students should be encouraged to share their thinking if they disagree with a classmate. When students are given the opportunity to observe and notice patterns, you will likely be amazed at what they notice!</a:t>
            </a:r>
            <a:endParaRPr sz="1200" dirty="0">
              <a:solidFill>
                <a:srgbClr val="2D3B45"/>
              </a:solidFill>
              <a:highlight>
                <a:schemeClr val="lt1"/>
              </a:highlight>
            </a:endParaRPr>
          </a:p>
          <a:p>
            <a:pPr marL="457200" lvl="0" indent="-304800" rtl="0">
              <a:spcBef>
                <a:spcPts val="0"/>
              </a:spcBef>
              <a:spcAft>
                <a:spcPts val="0"/>
              </a:spcAft>
              <a:buClr>
                <a:srgbClr val="2D3B45"/>
              </a:buClr>
              <a:buSzPts val="1200"/>
              <a:buChar char="●"/>
            </a:pPr>
            <a:r>
              <a:rPr lang="en" sz="1200" dirty="0">
                <a:solidFill>
                  <a:srgbClr val="2D3B45"/>
                </a:solidFill>
                <a:highlight>
                  <a:schemeClr val="lt1"/>
                </a:highlight>
              </a:rPr>
              <a:t>Some students may have difficult going beyond 100 (102, 104, 106, and so forth).</a:t>
            </a:r>
            <a:endParaRPr sz="1200" dirty="0">
              <a:solidFill>
                <a:srgbClr val="2D3B45"/>
              </a:solidFill>
              <a:highlight>
                <a:schemeClr val="lt1"/>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9943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It helps students build a visual link to composing and decomposing smaller numbers. Quantities can be displayed using the same coloring or in different colors. Arrangements determine the difficulty for students with dots grouped in rows and columns as the easiest, linear is next and scattered or circular arrangements as the hardest.</a:t>
            </a:r>
          </a:p>
        </p:txBody>
      </p:sp>
    </p:spTree>
    <p:extLst>
      <p:ext uri="{BB962C8B-B14F-4D97-AF65-F5344CB8AC3E}">
        <p14:creationId xmlns:p14="http://schemas.microsoft.com/office/powerpoint/2010/main" val="1923369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a:p>
        </p:txBody>
      </p:sp>
      <p:sp>
        <p:nvSpPr>
          <p:cNvPr id="525" name="Shape 5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899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Flash</a:t>
            </a:r>
            <a:r>
              <a:rPr lang="en-US" baseline="0" dirty="0"/>
              <a:t> completed tens frames and a frame that is not complete.  Have students determine the number of dots and explain how they solved.</a:t>
            </a:r>
            <a:endParaRPr lang="en-US" dirty="0"/>
          </a:p>
        </p:txBody>
      </p:sp>
    </p:spTree>
    <p:extLst>
      <p:ext uri="{BB962C8B-B14F-4D97-AF65-F5344CB8AC3E}">
        <p14:creationId xmlns:p14="http://schemas.microsoft.com/office/powerpoint/2010/main" val="89968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F94CAB-F755-472A-87D2-956766AC78D0}"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676AA-8B1C-4FB4-9D43-6FE1188D3314}" type="slidenum">
              <a:rPr lang="en-US" smtClean="0"/>
              <a:t>‹#›</a:t>
            </a:fld>
            <a:endParaRPr lang="en-US"/>
          </a:p>
        </p:txBody>
      </p:sp>
    </p:spTree>
    <p:extLst>
      <p:ext uri="{BB962C8B-B14F-4D97-AF65-F5344CB8AC3E}">
        <p14:creationId xmlns:p14="http://schemas.microsoft.com/office/powerpoint/2010/main" val="218428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4.xml"/><Relationship Id="rId16"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5.xml"/><Relationship Id="rId16"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hcpss.instructure.com/courses/106/pages/grade-2-routin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teachingchannel.org/blog/2017/07/14/number-routines-second-wrap" TargetMode="External"/><Relationship Id="rId4" Type="http://schemas.openxmlformats.org/officeDocument/2006/relationships/hyperlink" Target="https://illustrativemathematics.blog/2018/04/03/using-math-routines-to-build-number-sense-in-first-grad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80675" y="1284189"/>
            <a:ext cx="7136700" cy="2177468"/>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br>
              <a:rPr lang="en" dirty="0"/>
            </a:br>
            <a:r>
              <a:rPr lang="en" i="1" dirty="0"/>
              <a:t>Math Routines </a:t>
            </a:r>
            <a:br>
              <a:rPr lang="en" i="1" dirty="0"/>
            </a:br>
            <a:r>
              <a:rPr lang="en" i="1" dirty="0"/>
              <a:t>Second Grade</a:t>
            </a:r>
            <a:endParaRPr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sldNum" idx="12"/>
          </p:nvPr>
        </p:nvSpPr>
        <p:spPr>
          <a:xfrm>
            <a:off x="6400800" y="4824283"/>
            <a:ext cx="1428750" cy="285749"/>
          </a:xfrm>
          <a:prstGeom prst="rect">
            <a:avLst/>
          </a:prstGeom>
          <a:noFill/>
          <a:ln>
            <a:noFill/>
          </a:ln>
        </p:spPr>
        <p:txBody>
          <a:bodyPr spcFirstLastPara="1" vert="horz" wrap="square" lIns="68569" tIns="34275" rIns="68569" bIns="34275" rtlCol="0" anchor="b" anchorCtr="0">
            <a:noAutofit/>
          </a:bodyPr>
          <a:lstStyle/>
          <a:p>
            <a:pPr>
              <a:buSzPct val="25000"/>
            </a:pPr>
            <a:fld id="{00000000-1234-1234-1234-123412341234}" type="slidenum">
              <a:rPr lang="en-US" sz="1050">
                <a:solidFill>
                  <a:schemeClr val="dk1"/>
                </a:solidFill>
                <a:latin typeface="Arial"/>
                <a:ea typeface="Arial"/>
                <a:cs typeface="Arial"/>
                <a:sym typeface="Arial"/>
              </a:rPr>
              <a:pPr>
                <a:buSzPct val="25000"/>
              </a:pPr>
              <a:t>10</a:t>
            </a:fld>
            <a:endParaRPr lang="en-US" sz="1050">
              <a:solidFill>
                <a:schemeClr val="dk1"/>
              </a:solidFill>
              <a:latin typeface="Arial"/>
              <a:ea typeface="Arial"/>
              <a:cs typeface="Arial"/>
              <a:sym typeface="Arial"/>
            </a:endParaRPr>
          </a:p>
        </p:txBody>
      </p:sp>
      <p:sp>
        <p:nvSpPr>
          <p:cNvPr id="528" name="Shape 528"/>
          <p:cNvSpPr txBox="1">
            <a:spLocks noGrp="1"/>
          </p:cNvSpPr>
          <p:nvPr>
            <p:ph type="dt" idx="10"/>
          </p:nvPr>
        </p:nvSpPr>
        <p:spPr>
          <a:xfrm>
            <a:off x="2057400" y="4857750"/>
            <a:ext cx="4286250" cy="285750"/>
          </a:xfrm>
          <a:prstGeom prst="rect">
            <a:avLst/>
          </a:prstGeom>
          <a:noFill/>
          <a:ln>
            <a:noFill/>
          </a:ln>
        </p:spPr>
        <p:txBody>
          <a:bodyPr vert="horz" lIns="68569" tIns="34275" rIns="68569" bIns="34275" rtlCol="0" anchor="b" anchorCtr="0">
            <a:noAutofit/>
          </a:bodyPr>
          <a:lstStyle/>
          <a:p>
            <a:pPr>
              <a:buSzPct val="25000"/>
            </a:pPr>
            <a:endParaRPr sz="1050">
              <a:solidFill>
                <a:schemeClr val="dk1"/>
              </a:solidFill>
            </a:endParaRPr>
          </a:p>
          <a:p>
            <a:pPr>
              <a:buSzPct val="25000"/>
            </a:pPr>
            <a:endParaRPr sz="1050">
              <a:solidFill>
                <a:schemeClr val="dk1"/>
              </a:solidFill>
            </a:endParaRPr>
          </a:p>
          <a:p>
            <a:pPr>
              <a:buSzPct val="25000"/>
            </a:pPr>
            <a:endParaRPr sz="1050">
              <a:solidFill>
                <a:schemeClr val="dk1"/>
              </a:solidFill>
            </a:endParaRPr>
          </a:p>
          <a:p>
            <a:pPr>
              <a:buSzPct val="25000"/>
            </a:pPr>
            <a:r>
              <a:rPr lang="en-US" sz="1050">
                <a:solidFill>
                  <a:schemeClr val="dk1"/>
                </a:solidFill>
              </a:rPr>
              <a:t> </a:t>
            </a:r>
          </a:p>
        </p:txBody>
      </p:sp>
      <p:sp>
        <p:nvSpPr>
          <p:cNvPr id="529" name="Shape 529"/>
          <p:cNvSpPr txBox="1">
            <a:spLocks noGrp="1"/>
          </p:cNvSpPr>
          <p:nvPr>
            <p:ph type="title"/>
          </p:nvPr>
        </p:nvSpPr>
        <p:spPr>
          <a:xfrm>
            <a:off x="1600200" y="285750"/>
            <a:ext cx="6250725" cy="514350"/>
          </a:xfrm>
          <a:prstGeom prst="rect">
            <a:avLst/>
          </a:prstGeom>
          <a:noFill/>
          <a:ln>
            <a:noFill/>
          </a:ln>
        </p:spPr>
        <p:txBody>
          <a:bodyPr spcFirstLastPara="1" vert="horz" wrap="square" lIns="68569" tIns="34275" rIns="68569" bIns="34275" rtlCol="0" anchor="b" anchorCtr="0">
            <a:noAutofit/>
          </a:bodyPr>
          <a:lstStyle/>
          <a:p>
            <a:pPr>
              <a:buSzPct val="25000"/>
            </a:pPr>
            <a:r>
              <a:rPr lang="en-US" b="1">
                <a:solidFill>
                  <a:srgbClr val="980000"/>
                </a:solidFill>
              </a:rPr>
              <a:t>Quick Images</a:t>
            </a:r>
          </a:p>
        </p:txBody>
      </p:sp>
      <p:sp>
        <p:nvSpPr>
          <p:cNvPr id="530" name="Shape 530"/>
          <p:cNvSpPr txBox="1">
            <a:spLocks noGrp="1"/>
          </p:cNvSpPr>
          <p:nvPr>
            <p:ph type="body" idx="1"/>
          </p:nvPr>
        </p:nvSpPr>
        <p:spPr>
          <a:xfrm>
            <a:off x="1600200" y="857250"/>
            <a:ext cx="6259050" cy="3742200"/>
          </a:xfrm>
          <a:prstGeom prst="rect">
            <a:avLst/>
          </a:prstGeom>
          <a:noFill/>
          <a:ln>
            <a:noFill/>
          </a:ln>
        </p:spPr>
        <p:txBody>
          <a:bodyPr spcFirstLastPara="1" vert="horz" wrap="square" lIns="68569" tIns="34275" rIns="68569" bIns="34275" rtlCol="0" anchor="t" anchorCtr="0">
            <a:noAutofit/>
          </a:bodyPr>
          <a:lstStyle/>
          <a:p>
            <a:pPr indent="0">
              <a:buClr>
                <a:srgbClr val="91172C"/>
              </a:buClr>
              <a:buSzPct val="100000"/>
              <a:buNone/>
            </a:pPr>
            <a:endParaRPr sz="2400"/>
          </a:p>
          <a:p>
            <a:pPr indent="0">
              <a:spcBef>
                <a:spcPts val="480"/>
              </a:spcBef>
              <a:buClr>
                <a:srgbClr val="91172C"/>
              </a:buClr>
              <a:buSzPct val="100000"/>
              <a:buNone/>
            </a:pPr>
            <a:endParaRPr sz="2400"/>
          </a:p>
          <a:p>
            <a:pPr indent="0">
              <a:buClr>
                <a:srgbClr val="91172C"/>
              </a:buClr>
              <a:buSzPct val="100000"/>
              <a:buNone/>
            </a:pPr>
            <a:endParaRPr sz="2400"/>
          </a:p>
          <a:p>
            <a:pPr indent="0">
              <a:spcBef>
                <a:spcPts val="480"/>
              </a:spcBef>
              <a:buClr>
                <a:srgbClr val="91172C"/>
              </a:buClr>
              <a:buSzPct val="100000"/>
              <a:buNone/>
            </a:pPr>
            <a:endParaRPr sz="2400"/>
          </a:p>
          <a:p>
            <a:pPr marL="257175" indent="-257175">
              <a:buClr>
                <a:schemeClr val="folHlink"/>
              </a:buClr>
              <a:buSzPct val="59999"/>
              <a:buNone/>
            </a:pPr>
            <a:endParaRPr/>
          </a:p>
        </p:txBody>
      </p:sp>
      <p:sp>
        <p:nvSpPr>
          <p:cNvPr id="531" name="Shape 531"/>
          <p:cNvSpPr txBox="1"/>
          <p:nvPr/>
        </p:nvSpPr>
        <p:spPr>
          <a:xfrm>
            <a:off x="1485900" y="1257300"/>
            <a:ext cx="6229350" cy="3314700"/>
          </a:xfrm>
          <a:prstGeom prst="rect">
            <a:avLst/>
          </a:prstGeom>
          <a:noFill/>
          <a:ln>
            <a:noFill/>
          </a:ln>
        </p:spPr>
        <p:txBody>
          <a:bodyPr lIns="68569" tIns="34275" rIns="68569" bIns="34275" anchor="t" anchorCtr="0">
            <a:noAutofit/>
          </a:bodyPr>
          <a:lstStyle/>
          <a:p>
            <a:pPr marL="257175" indent="-104775"/>
            <a:endParaRPr sz="2400"/>
          </a:p>
          <a:p>
            <a:pPr marL="257175" indent="-104775">
              <a:spcBef>
                <a:spcPts val="480"/>
              </a:spcBef>
            </a:pPr>
            <a:endParaRPr sz="2400"/>
          </a:p>
        </p:txBody>
      </p:sp>
      <p:sp>
        <p:nvSpPr>
          <p:cNvPr id="532" name="Shape 532"/>
          <p:cNvSpPr txBox="1"/>
          <p:nvPr/>
        </p:nvSpPr>
        <p:spPr>
          <a:xfrm>
            <a:off x="1600200" y="1371600"/>
            <a:ext cx="6229350" cy="3314700"/>
          </a:xfrm>
          <a:prstGeom prst="rect">
            <a:avLst/>
          </a:prstGeom>
          <a:noFill/>
          <a:ln>
            <a:noFill/>
          </a:ln>
        </p:spPr>
        <p:txBody>
          <a:bodyPr lIns="68569" tIns="34275" rIns="68569" bIns="34275" anchor="t" anchorCtr="0">
            <a:noAutofit/>
          </a:bodyPr>
          <a:lstStyle/>
          <a:p>
            <a:pPr marL="257175" indent="-104775"/>
            <a:endParaRPr sz="2400"/>
          </a:p>
          <a:p>
            <a:pPr marL="257175" indent="-104775">
              <a:spcBef>
                <a:spcPts val="480"/>
              </a:spcBef>
            </a:pPr>
            <a:endParaRPr sz="2400"/>
          </a:p>
        </p:txBody>
      </p:sp>
      <p:sp>
        <p:nvSpPr>
          <p:cNvPr id="533" name="Shape 533"/>
          <p:cNvSpPr txBox="1"/>
          <p:nvPr/>
        </p:nvSpPr>
        <p:spPr>
          <a:xfrm>
            <a:off x="1457325" y="914400"/>
            <a:ext cx="6229350" cy="3314700"/>
          </a:xfrm>
          <a:prstGeom prst="rect">
            <a:avLst/>
          </a:prstGeom>
          <a:noFill/>
          <a:ln>
            <a:noFill/>
          </a:ln>
        </p:spPr>
        <p:txBody>
          <a:bodyPr lIns="68569" tIns="34275" rIns="68569" bIns="34275" anchor="t" anchorCtr="0">
            <a:noAutofit/>
          </a:bodyPr>
          <a:lstStyle/>
          <a:p>
            <a:pPr marL="257175" indent="-104775"/>
            <a:endParaRPr sz="2400"/>
          </a:p>
          <a:p>
            <a:pPr marL="257175" indent="-104775">
              <a:spcBef>
                <a:spcPts val="480"/>
              </a:spcBef>
            </a:pPr>
            <a:endParaRPr sz="2400"/>
          </a:p>
        </p:txBody>
      </p:sp>
      <p:sp>
        <p:nvSpPr>
          <p:cNvPr id="534" name="Shape 534"/>
          <p:cNvSpPr txBox="1"/>
          <p:nvPr/>
        </p:nvSpPr>
        <p:spPr>
          <a:xfrm>
            <a:off x="1828800" y="1600200"/>
            <a:ext cx="5694975" cy="2628900"/>
          </a:xfrm>
          <a:prstGeom prst="rect">
            <a:avLst/>
          </a:prstGeom>
          <a:noFill/>
          <a:ln>
            <a:noFill/>
          </a:ln>
        </p:spPr>
        <p:txBody>
          <a:bodyPr lIns="68569" tIns="34275" rIns="68569" bIns="34275" anchor="t" anchorCtr="0">
            <a:noAutofit/>
          </a:bodyPr>
          <a:lstStyle/>
          <a:p>
            <a:pPr marL="257175" indent="-104775"/>
            <a:endParaRPr sz="2400"/>
          </a:p>
          <a:p>
            <a:pPr marL="257175" indent="-104775">
              <a:spcBef>
                <a:spcPts val="480"/>
              </a:spcBef>
            </a:pPr>
            <a:endParaRPr sz="2400"/>
          </a:p>
        </p:txBody>
      </p:sp>
      <p:sp>
        <p:nvSpPr>
          <p:cNvPr id="535" name="Shape 535"/>
          <p:cNvSpPr txBox="1"/>
          <p:nvPr/>
        </p:nvSpPr>
        <p:spPr>
          <a:xfrm>
            <a:off x="1485900" y="914400"/>
            <a:ext cx="6229350" cy="3314700"/>
          </a:xfrm>
          <a:prstGeom prst="rect">
            <a:avLst/>
          </a:prstGeom>
          <a:noFill/>
          <a:ln>
            <a:noFill/>
          </a:ln>
        </p:spPr>
        <p:txBody>
          <a:bodyPr lIns="68569" tIns="34275" rIns="68569" bIns="34275" anchor="t" anchorCtr="0">
            <a:noAutofit/>
          </a:bodyPr>
          <a:lstStyle/>
          <a:p>
            <a:pPr marL="257175" indent="-104775"/>
            <a:endParaRPr sz="2400"/>
          </a:p>
          <a:p>
            <a:pPr marL="257175" indent="-104775">
              <a:spcBef>
                <a:spcPts val="480"/>
              </a:spcBef>
            </a:pPr>
            <a:endParaRPr sz="2400"/>
          </a:p>
        </p:txBody>
      </p:sp>
      <p:sp>
        <p:nvSpPr>
          <p:cNvPr id="536" name="Shape 536"/>
          <p:cNvSpPr/>
          <p:nvPr/>
        </p:nvSpPr>
        <p:spPr>
          <a:xfrm>
            <a:off x="2571750" y="1771650"/>
            <a:ext cx="628650" cy="800100"/>
          </a:xfrm>
          <a:prstGeom prst="smileyFace">
            <a:avLst>
              <a:gd name="adj" fmla="val 4653"/>
            </a:avLst>
          </a:prstGeom>
          <a:solidFill>
            <a:srgbClr val="99CC00"/>
          </a:solidFill>
          <a:ln w="9525" cap="flat" cmpd="sng">
            <a:solidFill>
              <a:srgbClr val="000000"/>
            </a:solidFill>
            <a:prstDash val="solid"/>
            <a:miter/>
            <a:headEnd type="none" w="med" len="med"/>
            <a:tailEnd type="none" w="med" len="med"/>
          </a:ln>
        </p:spPr>
        <p:txBody>
          <a:bodyPr lIns="68569" tIns="34275" rIns="68569" bIns="34275" anchor="ctr" anchorCtr="0">
            <a:noAutofit/>
          </a:bodyPr>
          <a:lstStyle/>
          <a:p>
            <a:endParaRPr sz="1800"/>
          </a:p>
        </p:txBody>
      </p:sp>
      <p:sp>
        <p:nvSpPr>
          <p:cNvPr id="537" name="Shape 537"/>
          <p:cNvSpPr/>
          <p:nvPr/>
        </p:nvSpPr>
        <p:spPr>
          <a:xfrm>
            <a:off x="3314700" y="1771650"/>
            <a:ext cx="628650" cy="800100"/>
          </a:xfrm>
          <a:prstGeom prst="smileyFace">
            <a:avLst>
              <a:gd name="adj" fmla="val 4653"/>
            </a:avLst>
          </a:prstGeom>
          <a:solidFill>
            <a:srgbClr val="99CC00"/>
          </a:solidFill>
          <a:ln w="9525" cap="flat" cmpd="sng">
            <a:solidFill>
              <a:srgbClr val="000000"/>
            </a:solidFill>
            <a:prstDash val="solid"/>
            <a:miter/>
            <a:headEnd type="none" w="med" len="med"/>
            <a:tailEnd type="none" w="med" len="med"/>
          </a:ln>
        </p:spPr>
        <p:txBody>
          <a:bodyPr lIns="68569" tIns="34275" rIns="68569" bIns="34275" anchor="ctr" anchorCtr="0">
            <a:noAutofit/>
          </a:bodyPr>
          <a:lstStyle/>
          <a:p>
            <a:endParaRPr sz="1800"/>
          </a:p>
        </p:txBody>
      </p:sp>
      <p:sp>
        <p:nvSpPr>
          <p:cNvPr id="538" name="Shape 538"/>
          <p:cNvSpPr/>
          <p:nvPr/>
        </p:nvSpPr>
        <p:spPr>
          <a:xfrm>
            <a:off x="4000500" y="1771650"/>
            <a:ext cx="628650" cy="800100"/>
          </a:xfrm>
          <a:prstGeom prst="smileyFace">
            <a:avLst>
              <a:gd name="adj" fmla="val 4653"/>
            </a:avLst>
          </a:prstGeom>
          <a:solidFill>
            <a:srgbClr val="99CC00"/>
          </a:solidFill>
          <a:ln w="9525" cap="flat" cmpd="sng">
            <a:solidFill>
              <a:srgbClr val="000000"/>
            </a:solidFill>
            <a:prstDash val="solid"/>
            <a:miter/>
            <a:headEnd type="none" w="med" len="med"/>
            <a:tailEnd type="none" w="med" len="med"/>
          </a:ln>
        </p:spPr>
        <p:txBody>
          <a:bodyPr lIns="68569" tIns="34275" rIns="68569" bIns="34275" anchor="ctr" anchorCtr="0">
            <a:noAutofit/>
          </a:bodyPr>
          <a:lstStyle/>
          <a:p>
            <a:endParaRPr sz="1800"/>
          </a:p>
        </p:txBody>
      </p:sp>
      <p:sp>
        <p:nvSpPr>
          <p:cNvPr id="539" name="Shape 539"/>
          <p:cNvSpPr/>
          <p:nvPr/>
        </p:nvSpPr>
        <p:spPr>
          <a:xfrm>
            <a:off x="5314950" y="1771650"/>
            <a:ext cx="628650" cy="800100"/>
          </a:xfrm>
          <a:prstGeom prst="smileyFace">
            <a:avLst>
              <a:gd name="adj" fmla="val 4653"/>
            </a:avLst>
          </a:prstGeom>
          <a:solidFill>
            <a:srgbClr val="99CC00"/>
          </a:solidFill>
          <a:ln w="9525" cap="flat" cmpd="sng">
            <a:solidFill>
              <a:srgbClr val="000000"/>
            </a:solidFill>
            <a:prstDash val="solid"/>
            <a:miter/>
            <a:headEnd type="none" w="med" len="med"/>
            <a:tailEnd type="none" w="med" len="med"/>
          </a:ln>
        </p:spPr>
        <p:txBody>
          <a:bodyPr lIns="68569" tIns="34275" rIns="68569" bIns="34275" anchor="ctr" anchorCtr="0">
            <a:noAutofit/>
          </a:bodyPr>
          <a:lstStyle/>
          <a:p>
            <a:endParaRPr sz="1800"/>
          </a:p>
        </p:txBody>
      </p:sp>
      <p:sp>
        <p:nvSpPr>
          <p:cNvPr id="540" name="Shape 540"/>
          <p:cNvSpPr/>
          <p:nvPr/>
        </p:nvSpPr>
        <p:spPr>
          <a:xfrm>
            <a:off x="6057900" y="1771650"/>
            <a:ext cx="628650" cy="800100"/>
          </a:xfrm>
          <a:prstGeom prst="smileyFace">
            <a:avLst>
              <a:gd name="adj" fmla="val 4653"/>
            </a:avLst>
          </a:prstGeom>
          <a:solidFill>
            <a:srgbClr val="99CC00"/>
          </a:solidFill>
          <a:ln w="9525" cap="flat" cmpd="sng">
            <a:solidFill>
              <a:srgbClr val="000000"/>
            </a:solidFill>
            <a:prstDash val="solid"/>
            <a:miter/>
            <a:headEnd type="none" w="med" len="med"/>
            <a:tailEnd type="none" w="med" len="med"/>
          </a:ln>
        </p:spPr>
        <p:txBody>
          <a:bodyPr lIns="68569" tIns="34275" rIns="68569" bIns="34275" anchor="ctr" anchorCtr="0">
            <a:noAutofit/>
          </a:bodyPr>
          <a:lstStyle/>
          <a:p>
            <a:endParaRPr sz="1800"/>
          </a:p>
        </p:txBody>
      </p:sp>
      <p:sp>
        <p:nvSpPr>
          <p:cNvPr id="541" name="Shape 541"/>
          <p:cNvSpPr/>
          <p:nvPr/>
        </p:nvSpPr>
        <p:spPr>
          <a:xfrm>
            <a:off x="6118556" y="2857500"/>
            <a:ext cx="628650" cy="800100"/>
          </a:xfrm>
          <a:prstGeom prst="smileyFace">
            <a:avLst>
              <a:gd name="adj" fmla="val 4653"/>
            </a:avLst>
          </a:prstGeom>
          <a:solidFill>
            <a:srgbClr val="99CC00"/>
          </a:solidFill>
          <a:ln w="9525" cap="flat" cmpd="sng">
            <a:solidFill>
              <a:srgbClr val="000000"/>
            </a:solidFill>
            <a:prstDash val="solid"/>
            <a:miter/>
            <a:headEnd type="none" w="med" len="med"/>
            <a:tailEnd type="none" w="med" len="med"/>
          </a:ln>
        </p:spPr>
        <p:txBody>
          <a:bodyPr lIns="68569" tIns="34275" rIns="68569" bIns="34275" anchor="ctr" anchorCtr="0">
            <a:noAutofit/>
          </a:bodyPr>
          <a:lstStyle/>
          <a:p>
            <a:endParaRPr sz="1800"/>
          </a:p>
        </p:txBody>
      </p:sp>
      <p:sp>
        <p:nvSpPr>
          <p:cNvPr id="542" name="Shape 542"/>
          <p:cNvSpPr/>
          <p:nvPr/>
        </p:nvSpPr>
        <p:spPr>
          <a:xfrm>
            <a:off x="2571750" y="2857500"/>
            <a:ext cx="628650" cy="800100"/>
          </a:xfrm>
          <a:prstGeom prst="smileyFace">
            <a:avLst>
              <a:gd name="adj" fmla="val 4653"/>
            </a:avLst>
          </a:prstGeom>
          <a:solidFill>
            <a:srgbClr val="99CC00"/>
          </a:solidFill>
          <a:ln w="9525" cap="flat" cmpd="sng">
            <a:solidFill>
              <a:srgbClr val="000000"/>
            </a:solidFill>
            <a:prstDash val="solid"/>
            <a:miter/>
            <a:headEnd type="none" w="med" len="med"/>
            <a:tailEnd type="none" w="med" len="med"/>
          </a:ln>
        </p:spPr>
        <p:txBody>
          <a:bodyPr lIns="68569" tIns="34275" rIns="68569" bIns="34275" anchor="ctr" anchorCtr="0">
            <a:noAutofit/>
          </a:bodyPr>
          <a:lstStyle/>
          <a:p>
            <a:endParaRPr sz="1800"/>
          </a:p>
        </p:txBody>
      </p:sp>
      <p:sp>
        <p:nvSpPr>
          <p:cNvPr id="543" name="Shape 543"/>
          <p:cNvSpPr/>
          <p:nvPr/>
        </p:nvSpPr>
        <p:spPr>
          <a:xfrm>
            <a:off x="3314700" y="2857500"/>
            <a:ext cx="628650" cy="800100"/>
          </a:xfrm>
          <a:prstGeom prst="smileyFace">
            <a:avLst>
              <a:gd name="adj" fmla="val 4653"/>
            </a:avLst>
          </a:prstGeom>
          <a:solidFill>
            <a:srgbClr val="99CC00"/>
          </a:solidFill>
          <a:ln w="9525" cap="flat" cmpd="sng">
            <a:solidFill>
              <a:srgbClr val="000000"/>
            </a:solidFill>
            <a:prstDash val="solid"/>
            <a:miter/>
            <a:headEnd type="none" w="med" len="med"/>
            <a:tailEnd type="none" w="med" len="med"/>
          </a:ln>
        </p:spPr>
        <p:txBody>
          <a:bodyPr lIns="68569" tIns="34275" rIns="68569" bIns="34275" anchor="ctr" anchorCtr="0">
            <a:noAutofit/>
          </a:bodyPr>
          <a:lstStyle/>
          <a:p>
            <a:endParaRPr sz="1800"/>
          </a:p>
        </p:txBody>
      </p:sp>
      <p:sp>
        <p:nvSpPr>
          <p:cNvPr id="544" name="Shape 544"/>
          <p:cNvSpPr/>
          <p:nvPr/>
        </p:nvSpPr>
        <p:spPr>
          <a:xfrm>
            <a:off x="4057650" y="2917088"/>
            <a:ext cx="628650" cy="800100"/>
          </a:xfrm>
          <a:prstGeom prst="smileyFace">
            <a:avLst>
              <a:gd name="adj" fmla="val 4653"/>
            </a:avLst>
          </a:prstGeom>
          <a:solidFill>
            <a:srgbClr val="99CC00"/>
          </a:solidFill>
          <a:ln w="9525" cap="flat" cmpd="sng">
            <a:solidFill>
              <a:srgbClr val="000000"/>
            </a:solidFill>
            <a:prstDash val="solid"/>
            <a:miter/>
            <a:headEnd type="none" w="med" len="med"/>
            <a:tailEnd type="none" w="med" len="med"/>
          </a:ln>
        </p:spPr>
        <p:txBody>
          <a:bodyPr lIns="68569" tIns="34275" rIns="68569" bIns="34275" anchor="ctr" anchorCtr="0">
            <a:noAutofit/>
          </a:bodyPr>
          <a:lstStyle/>
          <a:p>
            <a:endParaRPr sz="1800"/>
          </a:p>
        </p:txBody>
      </p:sp>
      <p:sp>
        <p:nvSpPr>
          <p:cNvPr id="545" name="Shape 545"/>
          <p:cNvSpPr/>
          <p:nvPr/>
        </p:nvSpPr>
        <p:spPr>
          <a:xfrm>
            <a:off x="5314950" y="2857500"/>
            <a:ext cx="628650" cy="800100"/>
          </a:xfrm>
          <a:prstGeom prst="smileyFace">
            <a:avLst>
              <a:gd name="adj" fmla="val 4653"/>
            </a:avLst>
          </a:prstGeom>
          <a:solidFill>
            <a:srgbClr val="99CC00"/>
          </a:solidFill>
          <a:ln w="9525" cap="flat" cmpd="sng">
            <a:solidFill>
              <a:srgbClr val="000000"/>
            </a:solidFill>
            <a:prstDash val="solid"/>
            <a:miter/>
            <a:headEnd type="none" w="med" len="med"/>
            <a:tailEnd type="none" w="med" len="med"/>
          </a:ln>
        </p:spPr>
        <p:txBody>
          <a:bodyPr lIns="68569" tIns="34275" rIns="68569" bIns="34275" anchor="ctr" anchorCtr="0">
            <a:noAutofit/>
          </a:bodyPr>
          <a:lstStyle/>
          <a:p>
            <a:endParaRPr sz="1800"/>
          </a:p>
        </p:txBody>
      </p:sp>
    </p:spTree>
    <p:extLst>
      <p:ext uri="{BB962C8B-B14F-4D97-AF65-F5344CB8AC3E}">
        <p14:creationId xmlns:p14="http://schemas.microsoft.com/office/powerpoint/2010/main" val="2682514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Images:  Ten Frames</a:t>
            </a:r>
          </a:p>
        </p:txBody>
      </p:sp>
      <p:sp>
        <p:nvSpPr>
          <p:cNvPr id="3" name="Text Placeholder 2"/>
          <p:cNvSpPr>
            <a:spLocks noGrp="1"/>
          </p:cNvSpPr>
          <p:nvPr>
            <p:ph type="body" idx="1"/>
          </p:nvPr>
        </p:nvSpPr>
        <p:spPr/>
        <p:txBody>
          <a:bodyPr/>
          <a:lstStyle/>
          <a:p>
            <a:endParaRPr lang="en-US" dirty="0"/>
          </a:p>
        </p:txBody>
      </p:sp>
      <p:pic>
        <p:nvPicPr>
          <p:cNvPr id="4" name="Shape 553"/>
          <p:cNvPicPr preferRelativeResize="0"/>
          <p:nvPr/>
        </p:nvPicPr>
        <p:blipFill>
          <a:blip r:embed="rId3">
            <a:alphaModFix/>
          </a:blip>
          <a:stretch>
            <a:fillRect/>
          </a:stretch>
        </p:blipFill>
        <p:spPr>
          <a:xfrm>
            <a:off x="2857500" y="1616528"/>
            <a:ext cx="4000500" cy="2841171"/>
          </a:xfrm>
          <a:prstGeom prst="rect">
            <a:avLst/>
          </a:prstGeom>
          <a:noFill/>
          <a:ln>
            <a:noFill/>
          </a:ln>
        </p:spPr>
      </p:pic>
    </p:spTree>
    <p:extLst>
      <p:ext uri="{BB962C8B-B14F-4D97-AF65-F5344CB8AC3E}">
        <p14:creationId xmlns:p14="http://schemas.microsoft.com/office/powerpoint/2010/main" val="316355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Ask for Dot Card Quick Images</a:t>
            </a:r>
          </a:p>
        </p:txBody>
      </p:sp>
      <p:sp>
        <p:nvSpPr>
          <p:cNvPr id="3" name="Text Placeholder 2"/>
          <p:cNvSpPr>
            <a:spLocks noGrp="1"/>
          </p:cNvSpPr>
          <p:nvPr>
            <p:ph type="body" idx="1"/>
          </p:nvPr>
        </p:nvSpPr>
        <p:spPr/>
        <p:txBody>
          <a:bodyPr/>
          <a:lstStyle/>
          <a:p>
            <a:r>
              <a:rPr lang="en-US" sz="2800" dirty="0"/>
              <a:t>How many dots did you see?  </a:t>
            </a:r>
          </a:p>
          <a:p>
            <a:r>
              <a:rPr lang="en-US" sz="2800" dirty="0"/>
              <a:t>How did you figure it out?  </a:t>
            </a:r>
          </a:p>
          <a:p>
            <a:r>
              <a:rPr lang="en-US" sz="2800" dirty="0"/>
              <a:t>How did you know so quickly? </a:t>
            </a:r>
          </a:p>
          <a:p>
            <a:r>
              <a:rPr lang="en-US" sz="2800" dirty="0"/>
              <a:t> What did you see? </a:t>
            </a:r>
          </a:p>
          <a:p>
            <a:r>
              <a:rPr lang="en-US" sz="2800" dirty="0"/>
              <a:t>What equation matches how you saw the dots?</a:t>
            </a:r>
          </a:p>
          <a:p>
            <a:r>
              <a:rPr lang="en-US" sz="2800" dirty="0"/>
              <a:t>Who saw it a different way?</a:t>
            </a:r>
          </a:p>
          <a:p>
            <a:endParaRPr lang="en-US" dirty="0"/>
          </a:p>
        </p:txBody>
      </p:sp>
    </p:spTree>
    <p:extLst>
      <p:ext uri="{BB962C8B-B14F-4D97-AF65-F5344CB8AC3E}">
        <p14:creationId xmlns:p14="http://schemas.microsoft.com/office/powerpoint/2010/main" val="1027426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Guess My Rule </a:t>
            </a:r>
            <a:endParaRPr/>
          </a:p>
        </p:txBody>
      </p:sp>
      <p:sp>
        <p:nvSpPr>
          <p:cNvPr id="125" name="Google Shape;125;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2400" dirty="0"/>
          </a:p>
          <a:p>
            <a:pPr marL="0" lvl="0" indent="0" algn="ctr" rtl="0">
              <a:spcBef>
                <a:spcPts val="1600"/>
              </a:spcBef>
              <a:spcAft>
                <a:spcPts val="0"/>
              </a:spcAft>
              <a:buNone/>
            </a:pPr>
            <a:r>
              <a:rPr lang="en" sz="4400" dirty="0"/>
              <a:t>25, 30, 35, 40, 45...</a:t>
            </a:r>
            <a:endParaRPr sz="4400" dirty="0"/>
          </a:p>
          <a:p>
            <a:pPr marL="0" lvl="0" indent="0">
              <a:spcBef>
                <a:spcPts val="1600"/>
              </a:spcBef>
              <a:spcAft>
                <a:spcPts val="160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Guess My Rule</a:t>
            </a:r>
            <a:endParaRPr/>
          </a:p>
        </p:txBody>
      </p:sp>
      <p:sp>
        <p:nvSpPr>
          <p:cNvPr id="131" name="Google Shape;131;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200" dirty="0">
              <a:solidFill>
                <a:srgbClr val="2D3B45"/>
              </a:solidFill>
              <a:highlight>
                <a:srgbClr val="FFFFFF"/>
              </a:highlight>
              <a:latin typeface="Arial"/>
              <a:ea typeface="Arial"/>
              <a:cs typeface="Arial"/>
              <a:sym typeface="Arial"/>
            </a:endParaRPr>
          </a:p>
          <a:p>
            <a:pPr marL="0" lvl="0" indent="0" algn="ctr" rtl="0">
              <a:spcBef>
                <a:spcPts val="1600"/>
              </a:spcBef>
              <a:spcAft>
                <a:spcPts val="0"/>
              </a:spcAft>
              <a:buNone/>
            </a:pPr>
            <a:endParaRPr sz="1200" dirty="0">
              <a:solidFill>
                <a:srgbClr val="2D3B45"/>
              </a:solidFill>
              <a:highlight>
                <a:srgbClr val="FFFFFF"/>
              </a:highlight>
              <a:latin typeface="Arial"/>
              <a:ea typeface="Arial"/>
              <a:cs typeface="Arial"/>
              <a:sym typeface="Arial"/>
            </a:endParaRPr>
          </a:p>
          <a:p>
            <a:pPr marL="0" lvl="0" indent="0" algn="ctr" rtl="0">
              <a:spcBef>
                <a:spcPts val="1600"/>
              </a:spcBef>
              <a:spcAft>
                <a:spcPts val="1600"/>
              </a:spcAft>
              <a:buNone/>
            </a:pPr>
            <a:r>
              <a:rPr lang="en" sz="4400" dirty="0">
                <a:solidFill>
                  <a:srgbClr val="2D3B45"/>
                </a:solidFill>
                <a:highlight>
                  <a:srgbClr val="FFFFFF"/>
                </a:highlight>
                <a:latin typeface="Arial"/>
                <a:ea typeface="Arial"/>
                <a:cs typeface="Arial"/>
                <a:sym typeface="Arial"/>
              </a:rPr>
              <a:t>12, 22, 32, 42, 52...</a:t>
            </a:r>
            <a:endParaRPr sz="4400" dirty="0">
              <a:solidFill>
                <a:srgbClr val="2D3B45"/>
              </a:solidFill>
              <a:highlight>
                <a:srgbClr val="FFFFFF"/>
              </a:highlight>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Guess My Rule </a:t>
            </a:r>
            <a:endParaRPr/>
          </a:p>
        </p:txBody>
      </p:sp>
      <p:sp>
        <p:nvSpPr>
          <p:cNvPr id="137" name="Google Shape;137;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a:p>
            <a:pPr marL="0" lvl="0" indent="0" rtl="0">
              <a:spcBef>
                <a:spcPts val="1600"/>
              </a:spcBef>
              <a:spcAft>
                <a:spcPts val="0"/>
              </a:spcAft>
              <a:buNone/>
            </a:pPr>
            <a:endParaRPr dirty="0"/>
          </a:p>
          <a:p>
            <a:pPr marL="0" lvl="0" indent="0" algn="ctr" rtl="0">
              <a:spcBef>
                <a:spcPts val="1600"/>
              </a:spcBef>
              <a:spcAft>
                <a:spcPts val="1600"/>
              </a:spcAft>
              <a:buNone/>
            </a:pPr>
            <a:r>
              <a:rPr lang="en" sz="4400" dirty="0"/>
              <a:t>2, 4, 8, 16, 32...</a:t>
            </a:r>
            <a:endParaRPr sz="4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5"/>
          <p:cNvSpPr txBox="1">
            <a:spLocks noGrp="1"/>
          </p:cNvSpPr>
          <p:nvPr>
            <p:ph type="title"/>
          </p:nvPr>
        </p:nvSpPr>
        <p:spPr>
          <a:xfrm>
            <a:off x="628650" y="273844"/>
            <a:ext cx="7886700" cy="994275"/>
          </a:xfrm>
          <a:prstGeom prst="rect">
            <a:avLst/>
          </a:prstGeom>
        </p:spPr>
        <p:txBody>
          <a:bodyPr spcFirstLastPara="1" wrap="square" lIns="68569" tIns="68569" rIns="68569" bIns="68569" anchor="ctr" anchorCtr="0">
            <a:noAutofit/>
          </a:bodyPr>
          <a:lstStyle/>
          <a:p>
            <a:pPr algn="ctr"/>
            <a:r>
              <a:rPr lang="en-US"/>
              <a:t>Developing Vocabulary: What’s My Rule?</a:t>
            </a:r>
            <a:endParaRPr/>
          </a:p>
        </p:txBody>
      </p:sp>
      <p:sp>
        <p:nvSpPr>
          <p:cNvPr id="314" name="Google Shape;314;p45"/>
          <p:cNvSpPr txBox="1">
            <a:spLocks noGrp="1"/>
          </p:cNvSpPr>
          <p:nvPr>
            <p:ph type="body" idx="1"/>
          </p:nvPr>
        </p:nvSpPr>
        <p:spPr>
          <a:xfrm>
            <a:off x="628650" y="1369219"/>
            <a:ext cx="7886700" cy="3263400"/>
          </a:xfrm>
          <a:prstGeom prst="rect">
            <a:avLst/>
          </a:prstGeom>
        </p:spPr>
        <p:txBody>
          <a:bodyPr spcFirstLastPara="1" wrap="square" lIns="68569" tIns="68569" rIns="68569" bIns="68569" anchor="t" anchorCtr="0">
            <a:noAutofit/>
          </a:bodyPr>
          <a:lstStyle/>
          <a:p>
            <a:pPr marL="0" indent="0">
              <a:spcBef>
                <a:spcPts val="750"/>
              </a:spcBef>
              <a:buNone/>
            </a:pPr>
            <a:r>
              <a:rPr lang="en-US" dirty="0"/>
              <a:t>Where do these shapes belong?</a:t>
            </a:r>
            <a:endParaRPr dirty="0"/>
          </a:p>
          <a:p>
            <a:pPr marL="171450" indent="0">
              <a:spcBef>
                <a:spcPts val="750"/>
              </a:spcBef>
              <a:buNone/>
            </a:pPr>
            <a:endParaRPr dirty="0"/>
          </a:p>
          <a:p>
            <a:pPr marL="171450" indent="0">
              <a:spcBef>
                <a:spcPts val="750"/>
              </a:spcBef>
              <a:buNone/>
            </a:pPr>
            <a:endParaRPr dirty="0"/>
          </a:p>
          <a:p>
            <a:pPr marL="171450" indent="0">
              <a:spcBef>
                <a:spcPts val="750"/>
              </a:spcBef>
              <a:buNone/>
            </a:pPr>
            <a:endParaRPr dirty="0"/>
          </a:p>
          <a:p>
            <a:pPr marL="171450" indent="0">
              <a:spcBef>
                <a:spcPts val="750"/>
              </a:spcBef>
              <a:buNone/>
            </a:pPr>
            <a:endParaRPr dirty="0"/>
          </a:p>
          <a:p>
            <a:pPr marL="171450" indent="0">
              <a:spcBef>
                <a:spcPts val="750"/>
              </a:spcBef>
              <a:buNone/>
            </a:pPr>
            <a:endParaRPr dirty="0"/>
          </a:p>
          <a:p>
            <a:pPr marL="171450" indent="0">
              <a:spcBef>
                <a:spcPts val="750"/>
              </a:spcBef>
              <a:buNone/>
            </a:pPr>
            <a:endParaRPr dirty="0"/>
          </a:p>
        </p:txBody>
      </p:sp>
      <p:graphicFrame>
        <p:nvGraphicFramePr>
          <p:cNvPr id="315" name="Google Shape;315;p45"/>
          <p:cNvGraphicFramePr/>
          <p:nvPr/>
        </p:nvGraphicFramePr>
        <p:xfrm>
          <a:off x="558380" y="2330044"/>
          <a:ext cx="7715250" cy="2027063"/>
        </p:xfrm>
        <a:graphic>
          <a:graphicData uri="http://schemas.openxmlformats.org/drawingml/2006/table">
            <a:tbl>
              <a:tblPr>
                <a:noFill/>
              </a:tblPr>
              <a:tblGrid>
                <a:gridCol w="3857625">
                  <a:extLst>
                    <a:ext uri="{9D8B030D-6E8A-4147-A177-3AD203B41FA5}">
                      <a16:colId xmlns:a16="http://schemas.microsoft.com/office/drawing/2014/main" val="20000"/>
                    </a:ext>
                  </a:extLst>
                </a:gridCol>
                <a:gridCol w="3857625">
                  <a:extLst>
                    <a:ext uri="{9D8B030D-6E8A-4147-A177-3AD203B41FA5}">
                      <a16:colId xmlns:a16="http://schemas.microsoft.com/office/drawing/2014/main" val="20001"/>
                    </a:ext>
                  </a:extLst>
                </a:gridCol>
              </a:tblGrid>
              <a:tr h="561319">
                <a:tc>
                  <a:txBody>
                    <a:bodyPr/>
                    <a:lstStyle/>
                    <a:p>
                      <a:pPr marL="0" lvl="0" indent="0" algn="l" rtl="0">
                        <a:spcBef>
                          <a:spcPts val="0"/>
                        </a:spcBef>
                        <a:spcAft>
                          <a:spcPts val="0"/>
                        </a:spcAft>
                        <a:buNone/>
                      </a:pPr>
                      <a:r>
                        <a:rPr lang="en-US" sz="2300" b="1"/>
                        <a:t>Examples</a:t>
                      </a:r>
                      <a:endParaRPr sz="2300" b="1"/>
                    </a:p>
                  </a:txBody>
                  <a:tcPr marL="68569" marR="68569" marT="68569" marB="68569"/>
                </a:tc>
                <a:tc>
                  <a:txBody>
                    <a:bodyPr/>
                    <a:lstStyle/>
                    <a:p>
                      <a:pPr marL="0" lvl="0" indent="0" algn="l" rtl="0">
                        <a:spcBef>
                          <a:spcPts val="0"/>
                        </a:spcBef>
                        <a:spcAft>
                          <a:spcPts val="0"/>
                        </a:spcAft>
                        <a:buNone/>
                      </a:pPr>
                      <a:r>
                        <a:rPr lang="en-US" sz="2300" b="1"/>
                        <a:t>Non-Examples</a:t>
                      </a:r>
                      <a:endParaRPr sz="2300" b="1"/>
                    </a:p>
                  </a:txBody>
                  <a:tcPr marL="68569" marR="68569" marT="68569" marB="68569"/>
                </a:tc>
                <a:extLst>
                  <a:ext uri="{0D108BD9-81ED-4DB2-BD59-A6C34878D82A}">
                    <a16:rowId xmlns:a16="http://schemas.microsoft.com/office/drawing/2014/main" val="10000"/>
                  </a:ext>
                </a:extLst>
              </a:tr>
              <a:tr h="1465744">
                <a:tc>
                  <a:txBody>
                    <a:bodyPr/>
                    <a:lstStyle/>
                    <a:p>
                      <a:pPr marL="0" lvl="0" indent="0" algn="l" rtl="0">
                        <a:spcBef>
                          <a:spcPts val="0"/>
                        </a:spcBef>
                        <a:spcAft>
                          <a:spcPts val="0"/>
                        </a:spcAft>
                        <a:buNone/>
                      </a:pPr>
                      <a:endParaRPr sz="1100" dirty="0"/>
                    </a:p>
                  </a:txBody>
                  <a:tcPr marL="68569" marR="68569" marT="68569" marB="68569"/>
                </a:tc>
                <a:tc>
                  <a:txBody>
                    <a:bodyPr/>
                    <a:lstStyle/>
                    <a:p>
                      <a:pPr marL="0" lvl="0" indent="0" algn="l" rtl="0">
                        <a:spcBef>
                          <a:spcPts val="0"/>
                        </a:spcBef>
                        <a:spcAft>
                          <a:spcPts val="0"/>
                        </a:spcAft>
                        <a:buNone/>
                      </a:pPr>
                      <a:endParaRPr sz="1100" dirty="0"/>
                    </a:p>
                  </a:txBody>
                  <a:tcPr marL="68569" marR="68569" marT="68569" marB="68569"/>
                </a:tc>
                <a:extLst>
                  <a:ext uri="{0D108BD9-81ED-4DB2-BD59-A6C34878D82A}">
                    <a16:rowId xmlns:a16="http://schemas.microsoft.com/office/drawing/2014/main" val="10001"/>
                  </a:ext>
                </a:extLst>
              </a:tr>
            </a:tbl>
          </a:graphicData>
        </a:graphic>
      </p:graphicFrame>
      <p:pic>
        <p:nvPicPr>
          <p:cNvPr id="316" name="Google Shape;316;p45"/>
          <p:cNvPicPr preferRelativeResize="0"/>
          <p:nvPr/>
        </p:nvPicPr>
        <p:blipFill>
          <a:blip r:embed="rId3">
            <a:alphaModFix/>
          </a:blip>
          <a:stretch>
            <a:fillRect/>
          </a:stretch>
        </p:blipFill>
        <p:spPr>
          <a:xfrm>
            <a:off x="835526" y="3068982"/>
            <a:ext cx="675919" cy="652202"/>
          </a:xfrm>
          <a:prstGeom prst="rect">
            <a:avLst/>
          </a:prstGeom>
          <a:noFill/>
          <a:ln>
            <a:noFill/>
          </a:ln>
        </p:spPr>
      </p:pic>
      <p:pic>
        <p:nvPicPr>
          <p:cNvPr id="317" name="Google Shape;317;p45"/>
          <p:cNvPicPr preferRelativeResize="0"/>
          <p:nvPr/>
        </p:nvPicPr>
        <p:blipFill>
          <a:blip r:embed="rId4">
            <a:alphaModFix/>
          </a:blip>
          <a:stretch>
            <a:fillRect/>
          </a:stretch>
        </p:blipFill>
        <p:spPr>
          <a:xfrm>
            <a:off x="1775307" y="2984869"/>
            <a:ext cx="1263131" cy="549188"/>
          </a:xfrm>
          <a:prstGeom prst="rect">
            <a:avLst/>
          </a:prstGeom>
          <a:noFill/>
          <a:ln>
            <a:noFill/>
          </a:ln>
        </p:spPr>
      </p:pic>
      <p:pic>
        <p:nvPicPr>
          <p:cNvPr id="318" name="Google Shape;318;p45"/>
          <p:cNvPicPr preferRelativeResize="0"/>
          <p:nvPr/>
        </p:nvPicPr>
        <p:blipFill>
          <a:blip r:embed="rId5">
            <a:alphaModFix/>
          </a:blip>
          <a:stretch>
            <a:fillRect/>
          </a:stretch>
        </p:blipFill>
        <p:spPr>
          <a:xfrm>
            <a:off x="3104565" y="3068987"/>
            <a:ext cx="283969" cy="1169981"/>
          </a:xfrm>
          <a:prstGeom prst="rect">
            <a:avLst/>
          </a:prstGeom>
          <a:noFill/>
          <a:ln>
            <a:noFill/>
          </a:ln>
        </p:spPr>
      </p:pic>
      <p:pic>
        <p:nvPicPr>
          <p:cNvPr id="319" name="Google Shape;319;p45"/>
          <p:cNvPicPr preferRelativeResize="0"/>
          <p:nvPr/>
        </p:nvPicPr>
        <p:blipFill>
          <a:blip r:embed="rId6">
            <a:alphaModFix/>
          </a:blip>
          <a:stretch>
            <a:fillRect/>
          </a:stretch>
        </p:blipFill>
        <p:spPr>
          <a:xfrm>
            <a:off x="4672078" y="2964095"/>
            <a:ext cx="443531" cy="891150"/>
          </a:xfrm>
          <a:prstGeom prst="rect">
            <a:avLst/>
          </a:prstGeom>
          <a:noFill/>
          <a:ln>
            <a:noFill/>
          </a:ln>
        </p:spPr>
      </p:pic>
      <p:pic>
        <p:nvPicPr>
          <p:cNvPr id="320" name="Google Shape;320;p45"/>
          <p:cNvPicPr preferRelativeResize="0"/>
          <p:nvPr/>
        </p:nvPicPr>
        <p:blipFill>
          <a:blip r:embed="rId7">
            <a:alphaModFix/>
          </a:blip>
          <a:stretch>
            <a:fillRect/>
          </a:stretch>
        </p:blipFill>
        <p:spPr>
          <a:xfrm>
            <a:off x="5791707" y="1386544"/>
            <a:ext cx="335287" cy="891150"/>
          </a:xfrm>
          <a:prstGeom prst="rect">
            <a:avLst/>
          </a:prstGeom>
          <a:noFill/>
          <a:ln>
            <a:noFill/>
          </a:ln>
        </p:spPr>
      </p:pic>
      <p:pic>
        <p:nvPicPr>
          <p:cNvPr id="321" name="Google Shape;321;p45"/>
          <p:cNvPicPr preferRelativeResize="0"/>
          <p:nvPr/>
        </p:nvPicPr>
        <p:blipFill>
          <a:blip r:embed="rId8">
            <a:alphaModFix/>
          </a:blip>
          <a:stretch>
            <a:fillRect/>
          </a:stretch>
        </p:blipFill>
        <p:spPr>
          <a:xfrm>
            <a:off x="7235898" y="3906814"/>
            <a:ext cx="848785" cy="372262"/>
          </a:xfrm>
          <a:prstGeom prst="rect">
            <a:avLst/>
          </a:prstGeom>
          <a:noFill/>
          <a:ln>
            <a:noFill/>
          </a:ln>
        </p:spPr>
      </p:pic>
      <p:pic>
        <p:nvPicPr>
          <p:cNvPr id="322" name="Google Shape;322;p45"/>
          <p:cNvPicPr preferRelativeResize="0"/>
          <p:nvPr/>
        </p:nvPicPr>
        <p:blipFill>
          <a:blip r:embed="rId9">
            <a:alphaModFix/>
          </a:blip>
          <a:stretch>
            <a:fillRect/>
          </a:stretch>
        </p:blipFill>
        <p:spPr>
          <a:xfrm>
            <a:off x="1132814" y="3783875"/>
            <a:ext cx="848775" cy="455088"/>
          </a:xfrm>
          <a:prstGeom prst="rect">
            <a:avLst/>
          </a:prstGeom>
          <a:noFill/>
          <a:ln>
            <a:noFill/>
          </a:ln>
        </p:spPr>
      </p:pic>
      <p:pic>
        <p:nvPicPr>
          <p:cNvPr id="323" name="Google Shape;323;p45"/>
          <p:cNvPicPr preferRelativeResize="0"/>
          <p:nvPr/>
        </p:nvPicPr>
        <p:blipFill>
          <a:blip r:embed="rId10">
            <a:alphaModFix/>
          </a:blip>
          <a:stretch>
            <a:fillRect/>
          </a:stretch>
        </p:blipFill>
        <p:spPr>
          <a:xfrm>
            <a:off x="5620249" y="3736827"/>
            <a:ext cx="825278" cy="549188"/>
          </a:xfrm>
          <a:prstGeom prst="rect">
            <a:avLst/>
          </a:prstGeom>
          <a:noFill/>
          <a:ln>
            <a:noFill/>
          </a:ln>
        </p:spPr>
      </p:pic>
      <p:pic>
        <p:nvPicPr>
          <p:cNvPr id="324" name="Google Shape;324;p45"/>
          <p:cNvPicPr preferRelativeResize="0"/>
          <p:nvPr/>
        </p:nvPicPr>
        <p:blipFill>
          <a:blip r:embed="rId11">
            <a:alphaModFix/>
          </a:blip>
          <a:stretch>
            <a:fillRect/>
          </a:stretch>
        </p:blipFill>
        <p:spPr>
          <a:xfrm>
            <a:off x="7173543" y="1562673"/>
            <a:ext cx="575794" cy="652200"/>
          </a:xfrm>
          <a:prstGeom prst="rect">
            <a:avLst/>
          </a:prstGeom>
          <a:noFill/>
          <a:ln>
            <a:noFill/>
          </a:ln>
        </p:spPr>
      </p:pic>
      <p:pic>
        <p:nvPicPr>
          <p:cNvPr id="325" name="Google Shape;325;p45"/>
          <p:cNvPicPr preferRelativeResize="0"/>
          <p:nvPr/>
        </p:nvPicPr>
        <p:blipFill rotWithShape="1">
          <a:blip r:embed="rId12">
            <a:alphaModFix/>
          </a:blip>
          <a:srcRect t="13278" r="9616" b="6535"/>
          <a:stretch/>
        </p:blipFill>
        <p:spPr>
          <a:xfrm>
            <a:off x="5387360" y="2975363"/>
            <a:ext cx="848775" cy="736425"/>
          </a:xfrm>
          <a:prstGeom prst="rect">
            <a:avLst/>
          </a:prstGeom>
          <a:noFill/>
          <a:ln>
            <a:noFill/>
          </a:ln>
        </p:spPr>
      </p:pic>
      <p:pic>
        <p:nvPicPr>
          <p:cNvPr id="326" name="Google Shape;326;p45"/>
          <p:cNvPicPr preferRelativeResize="0"/>
          <p:nvPr/>
        </p:nvPicPr>
        <p:blipFill rotWithShape="1">
          <a:blip r:embed="rId13">
            <a:alphaModFix/>
          </a:blip>
          <a:srcRect l="28447" t="12018" r="20138" b="23915"/>
          <a:stretch/>
        </p:blipFill>
        <p:spPr>
          <a:xfrm>
            <a:off x="6336432" y="3068981"/>
            <a:ext cx="1502194" cy="549188"/>
          </a:xfrm>
          <a:prstGeom prst="rect">
            <a:avLst/>
          </a:prstGeom>
          <a:noFill/>
          <a:ln>
            <a:noFill/>
          </a:ln>
        </p:spPr>
      </p:pic>
      <p:pic>
        <p:nvPicPr>
          <p:cNvPr id="327" name="Google Shape;327;p45"/>
          <p:cNvPicPr preferRelativeResize="0"/>
          <p:nvPr/>
        </p:nvPicPr>
        <p:blipFill>
          <a:blip r:embed="rId14">
            <a:alphaModFix/>
          </a:blip>
          <a:stretch>
            <a:fillRect/>
          </a:stretch>
        </p:blipFill>
        <p:spPr>
          <a:xfrm>
            <a:off x="6204136" y="1599221"/>
            <a:ext cx="892262" cy="579113"/>
          </a:xfrm>
          <a:prstGeom prst="rect">
            <a:avLst/>
          </a:prstGeom>
          <a:noFill/>
          <a:ln>
            <a:noFill/>
          </a:ln>
        </p:spPr>
      </p:pic>
      <p:pic>
        <p:nvPicPr>
          <p:cNvPr id="328" name="Google Shape;328;p45"/>
          <p:cNvPicPr preferRelativeResize="0"/>
          <p:nvPr/>
        </p:nvPicPr>
        <p:blipFill>
          <a:blip r:embed="rId15">
            <a:alphaModFix/>
          </a:blip>
          <a:stretch>
            <a:fillRect/>
          </a:stretch>
        </p:blipFill>
        <p:spPr>
          <a:xfrm>
            <a:off x="5215917" y="1402725"/>
            <a:ext cx="575794" cy="858811"/>
          </a:xfrm>
          <a:prstGeom prst="rect">
            <a:avLst/>
          </a:prstGeom>
          <a:noFill/>
          <a:ln>
            <a:noFill/>
          </a:ln>
        </p:spPr>
      </p:pic>
      <p:pic>
        <p:nvPicPr>
          <p:cNvPr id="329" name="Google Shape;329;p45"/>
          <p:cNvPicPr preferRelativeResize="0"/>
          <p:nvPr/>
        </p:nvPicPr>
        <p:blipFill>
          <a:blip r:embed="rId16">
            <a:alphaModFix/>
          </a:blip>
          <a:stretch>
            <a:fillRect/>
          </a:stretch>
        </p:blipFill>
        <p:spPr>
          <a:xfrm>
            <a:off x="7909701" y="1533760"/>
            <a:ext cx="675919" cy="596732"/>
          </a:xfrm>
          <a:prstGeom prst="rect">
            <a:avLst/>
          </a:prstGeom>
          <a:noFill/>
          <a:ln>
            <a:noFill/>
          </a:ln>
        </p:spPr>
      </p:pic>
    </p:spTree>
    <p:extLst>
      <p:ext uri="{BB962C8B-B14F-4D97-AF65-F5344CB8AC3E}">
        <p14:creationId xmlns:p14="http://schemas.microsoft.com/office/powerpoint/2010/main" val="3777298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6"/>
          <p:cNvSpPr txBox="1">
            <a:spLocks noGrp="1"/>
          </p:cNvSpPr>
          <p:nvPr>
            <p:ph type="title"/>
          </p:nvPr>
        </p:nvSpPr>
        <p:spPr>
          <a:xfrm>
            <a:off x="628650" y="273844"/>
            <a:ext cx="7886700" cy="994275"/>
          </a:xfrm>
          <a:prstGeom prst="rect">
            <a:avLst/>
          </a:prstGeom>
        </p:spPr>
        <p:txBody>
          <a:bodyPr spcFirstLastPara="1" wrap="square" lIns="68569" tIns="68569" rIns="68569" bIns="68569" anchor="ctr" anchorCtr="0">
            <a:noAutofit/>
          </a:bodyPr>
          <a:lstStyle/>
          <a:p>
            <a:pPr algn="ctr"/>
            <a:r>
              <a:rPr lang="en-US" dirty="0"/>
              <a:t>What’s My Rule?</a:t>
            </a:r>
            <a:endParaRPr dirty="0"/>
          </a:p>
        </p:txBody>
      </p:sp>
      <p:sp>
        <p:nvSpPr>
          <p:cNvPr id="335" name="Google Shape;335;p46"/>
          <p:cNvSpPr txBox="1">
            <a:spLocks noGrp="1"/>
          </p:cNvSpPr>
          <p:nvPr>
            <p:ph type="body" idx="1"/>
          </p:nvPr>
        </p:nvSpPr>
        <p:spPr>
          <a:xfrm>
            <a:off x="628650" y="1369219"/>
            <a:ext cx="7886700" cy="3263400"/>
          </a:xfrm>
          <a:prstGeom prst="rect">
            <a:avLst/>
          </a:prstGeom>
        </p:spPr>
        <p:txBody>
          <a:bodyPr spcFirstLastPara="1" wrap="square" lIns="68569" tIns="68569" rIns="68569" bIns="68569" anchor="t" anchorCtr="0">
            <a:noAutofit/>
          </a:bodyPr>
          <a:lstStyle/>
          <a:p>
            <a:pPr marL="171450" indent="0">
              <a:spcBef>
                <a:spcPts val="750"/>
              </a:spcBef>
              <a:buNone/>
            </a:pPr>
            <a:endParaRPr dirty="0"/>
          </a:p>
          <a:p>
            <a:pPr marL="171450" indent="0">
              <a:spcBef>
                <a:spcPts val="750"/>
              </a:spcBef>
              <a:buNone/>
            </a:pPr>
            <a:endParaRPr dirty="0"/>
          </a:p>
          <a:p>
            <a:pPr marL="171450" indent="0">
              <a:spcBef>
                <a:spcPts val="750"/>
              </a:spcBef>
              <a:buNone/>
            </a:pPr>
            <a:endParaRPr dirty="0"/>
          </a:p>
          <a:p>
            <a:pPr marL="171450" indent="0">
              <a:spcBef>
                <a:spcPts val="750"/>
              </a:spcBef>
              <a:buNone/>
            </a:pPr>
            <a:endParaRPr dirty="0"/>
          </a:p>
          <a:p>
            <a:pPr marL="171450" indent="0">
              <a:spcBef>
                <a:spcPts val="750"/>
              </a:spcBef>
              <a:buNone/>
            </a:pPr>
            <a:endParaRPr sz="2250" dirty="0"/>
          </a:p>
          <a:p>
            <a:pPr marL="171450" indent="0">
              <a:spcBef>
                <a:spcPts val="750"/>
              </a:spcBef>
              <a:buNone/>
            </a:pPr>
            <a:endParaRPr dirty="0"/>
          </a:p>
        </p:txBody>
      </p:sp>
      <p:graphicFrame>
        <p:nvGraphicFramePr>
          <p:cNvPr id="336" name="Google Shape;336;p46"/>
          <p:cNvGraphicFramePr/>
          <p:nvPr/>
        </p:nvGraphicFramePr>
        <p:xfrm>
          <a:off x="714375" y="2281837"/>
          <a:ext cx="7715250" cy="2027063"/>
        </p:xfrm>
        <a:graphic>
          <a:graphicData uri="http://schemas.openxmlformats.org/drawingml/2006/table">
            <a:tbl>
              <a:tblPr>
                <a:noFill/>
              </a:tblPr>
              <a:tblGrid>
                <a:gridCol w="3857625">
                  <a:extLst>
                    <a:ext uri="{9D8B030D-6E8A-4147-A177-3AD203B41FA5}">
                      <a16:colId xmlns:a16="http://schemas.microsoft.com/office/drawing/2014/main" val="20000"/>
                    </a:ext>
                  </a:extLst>
                </a:gridCol>
                <a:gridCol w="3857625">
                  <a:extLst>
                    <a:ext uri="{9D8B030D-6E8A-4147-A177-3AD203B41FA5}">
                      <a16:colId xmlns:a16="http://schemas.microsoft.com/office/drawing/2014/main" val="20001"/>
                    </a:ext>
                  </a:extLst>
                </a:gridCol>
              </a:tblGrid>
              <a:tr h="561319">
                <a:tc>
                  <a:txBody>
                    <a:bodyPr/>
                    <a:lstStyle/>
                    <a:p>
                      <a:pPr marL="0" lvl="0" indent="0" algn="l" rtl="0">
                        <a:spcBef>
                          <a:spcPts val="0"/>
                        </a:spcBef>
                        <a:spcAft>
                          <a:spcPts val="0"/>
                        </a:spcAft>
                        <a:buNone/>
                      </a:pPr>
                      <a:r>
                        <a:rPr lang="en-US" sz="2300" b="1"/>
                        <a:t>Examples</a:t>
                      </a:r>
                      <a:endParaRPr sz="2300" b="1"/>
                    </a:p>
                  </a:txBody>
                  <a:tcPr marL="68569" marR="68569" marT="68569" marB="68569"/>
                </a:tc>
                <a:tc>
                  <a:txBody>
                    <a:bodyPr/>
                    <a:lstStyle/>
                    <a:p>
                      <a:pPr marL="0" lvl="0" indent="0" algn="l" rtl="0">
                        <a:spcBef>
                          <a:spcPts val="0"/>
                        </a:spcBef>
                        <a:spcAft>
                          <a:spcPts val="0"/>
                        </a:spcAft>
                        <a:buNone/>
                      </a:pPr>
                      <a:r>
                        <a:rPr lang="en-US" sz="2300" b="1"/>
                        <a:t>Non-Examples</a:t>
                      </a:r>
                      <a:endParaRPr sz="2300" b="1"/>
                    </a:p>
                  </a:txBody>
                  <a:tcPr marL="68569" marR="68569" marT="68569" marB="68569"/>
                </a:tc>
                <a:extLst>
                  <a:ext uri="{0D108BD9-81ED-4DB2-BD59-A6C34878D82A}">
                    <a16:rowId xmlns:a16="http://schemas.microsoft.com/office/drawing/2014/main" val="10000"/>
                  </a:ext>
                </a:extLst>
              </a:tr>
              <a:tr h="1465744">
                <a:tc>
                  <a:txBody>
                    <a:bodyPr/>
                    <a:lstStyle/>
                    <a:p>
                      <a:pPr marL="0" lvl="0" indent="0" algn="l" rtl="0">
                        <a:spcBef>
                          <a:spcPts val="0"/>
                        </a:spcBef>
                        <a:spcAft>
                          <a:spcPts val="0"/>
                        </a:spcAft>
                        <a:buNone/>
                      </a:pPr>
                      <a:endParaRPr sz="1100"/>
                    </a:p>
                  </a:txBody>
                  <a:tcPr marL="68569" marR="68569" marT="68569" marB="68569"/>
                </a:tc>
                <a:tc>
                  <a:txBody>
                    <a:bodyPr/>
                    <a:lstStyle/>
                    <a:p>
                      <a:pPr marL="0" lvl="0" indent="0" algn="l" rtl="0">
                        <a:spcBef>
                          <a:spcPts val="0"/>
                        </a:spcBef>
                        <a:spcAft>
                          <a:spcPts val="0"/>
                        </a:spcAft>
                        <a:buNone/>
                      </a:pPr>
                      <a:endParaRPr sz="1100"/>
                    </a:p>
                  </a:txBody>
                  <a:tcPr marL="68569" marR="68569" marT="68569" marB="68569"/>
                </a:tc>
                <a:extLst>
                  <a:ext uri="{0D108BD9-81ED-4DB2-BD59-A6C34878D82A}">
                    <a16:rowId xmlns:a16="http://schemas.microsoft.com/office/drawing/2014/main" val="10001"/>
                  </a:ext>
                </a:extLst>
              </a:tr>
            </a:tbl>
          </a:graphicData>
        </a:graphic>
      </p:graphicFrame>
      <p:pic>
        <p:nvPicPr>
          <p:cNvPr id="337" name="Google Shape;337;p46"/>
          <p:cNvPicPr preferRelativeResize="0"/>
          <p:nvPr/>
        </p:nvPicPr>
        <p:blipFill>
          <a:blip r:embed="rId3">
            <a:alphaModFix/>
          </a:blip>
          <a:stretch>
            <a:fillRect/>
          </a:stretch>
        </p:blipFill>
        <p:spPr>
          <a:xfrm>
            <a:off x="835526" y="3068982"/>
            <a:ext cx="675919" cy="652202"/>
          </a:xfrm>
          <a:prstGeom prst="rect">
            <a:avLst/>
          </a:prstGeom>
          <a:noFill/>
          <a:ln>
            <a:noFill/>
          </a:ln>
        </p:spPr>
      </p:pic>
      <p:pic>
        <p:nvPicPr>
          <p:cNvPr id="338" name="Google Shape;338;p46"/>
          <p:cNvPicPr preferRelativeResize="0"/>
          <p:nvPr/>
        </p:nvPicPr>
        <p:blipFill>
          <a:blip r:embed="rId4">
            <a:alphaModFix/>
          </a:blip>
          <a:stretch>
            <a:fillRect/>
          </a:stretch>
        </p:blipFill>
        <p:spPr>
          <a:xfrm>
            <a:off x="1775307" y="2984869"/>
            <a:ext cx="1263131" cy="549188"/>
          </a:xfrm>
          <a:prstGeom prst="rect">
            <a:avLst/>
          </a:prstGeom>
          <a:noFill/>
          <a:ln>
            <a:noFill/>
          </a:ln>
        </p:spPr>
      </p:pic>
      <p:pic>
        <p:nvPicPr>
          <p:cNvPr id="339" name="Google Shape;339;p46"/>
          <p:cNvPicPr preferRelativeResize="0"/>
          <p:nvPr/>
        </p:nvPicPr>
        <p:blipFill>
          <a:blip r:embed="rId5">
            <a:alphaModFix/>
          </a:blip>
          <a:stretch>
            <a:fillRect/>
          </a:stretch>
        </p:blipFill>
        <p:spPr>
          <a:xfrm>
            <a:off x="3104565" y="3068987"/>
            <a:ext cx="283969" cy="1169981"/>
          </a:xfrm>
          <a:prstGeom prst="rect">
            <a:avLst/>
          </a:prstGeom>
          <a:noFill/>
          <a:ln>
            <a:noFill/>
          </a:ln>
        </p:spPr>
      </p:pic>
      <p:pic>
        <p:nvPicPr>
          <p:cNvPr id="340" name="Google Shape;340;p46"/>
          <p:cNvPicPr preferRelativeResize="0"/>
          <p:nvPr/>
        </p:nvPicPr>
        <p:blipFill>
          <a:blip r:embed="rId6">
            <a:alphaModFix/>
          </a:blip>
          <a:stretch>
            <a:fillRect/>
          </a:stretch>
        </p:blipFill>
        <p:spPr>
          <a:xfrm>
            <a:off x="4672078" y="2849795"/>
            <a:ext cx="443531" cy="891150"/>
          </a:xfrm>
          <a:prstGeom prst="rect">
            <a:avLst/>
          </a:prstGeom>
          <a:noFill/>
          <a:ln>
            <a:noFill/>
          </a:ln>
        </p:spPr>
      </p:pic>
      <p:pic>
        <p:nvPicPr>
          <p:cNvPr id="341" name="Google Shape;341;p46"/>
          <p:cNvPicPr preferRelativeResize="0"/>
          <p:nvPr/>
        </p:nvPicPr>
        <p:blipFill>
          <a:blip r:embed="rId7">
            <a:alphaModFix/>
          </a:blip>
          <a:stretch>
            <a:fillRect/>
          </a:stretch>
        </p:blipFill>
        <p:spPr>
          <a:xfrm>
            <a:off x="5115620" y="3419756"/>
            <a:ext cx="335287" cy="891150"/>
          </a:xfrm>
          <a:prstGeom prst="rect">
            <a:avLst/>
          </a:prstGeom>
          <a:noFill/>
          <a:ln>
            <a:noFill/>
          </a:ln>
        </p:spPr>
      </p:pic>
      <p:pic>
        <p:nvPicPr>
          <p:cNvPr id="342" name="Google Shape;342;p46"/>
          <p:cNvPicPr preferRelativeResize="0"/>
          <p:nvPr/>
        </p:nvPicPr>
        <p:blipFill>
          <a:blip r:embed="rId8">
            <a:alphaModFix/>
          </a:blip>
          <a:stretch>
            <a:fillRect/>
          </a:stretch>
        </p:blipFill>
        <p:spPr>
          <a:xfrm>
            <a:off x="7192866" y="3799470"/>
            <a:ext cx="848785" cy="372262"/>
          </a:xfrm>
          <a:prstGeom prst="rect">
            <a:avLst/>
          </a:prstGeom>
          <a:noFill/>
          <a:ln>
            <a:noFill/>
          </a:ln>
        </p:spPr>
      </p:pic>
      <p:pic>
        <p:nvPicPr>
          <p:cNvPr id="343" name="Google Shape;343;p46"/>
          <p:cNvPicPr preferRelativeResize="0"/>
          <p:nvPr/>
        </p:nvPicPr>
        <p:blipFill>
          <a:blip r:embed="rId9">
            <a:alphaModFix/>
          </a:blip>
          <a:stretch>
            <a:fillRect/>
          </a:stretch>
        </p:blipFill>
        <p:spPr>
          <a:xfrm>
            <a:off x="1132814" y="3783875"/>
            <a:ext cx="848775" cy="455088"/>
          </a:xfrm>
          <a:prstGeom prst="rect">
            <a:avLst/>
          </a:prstGeom>
          <a:noFill/>
          <a:ln>
            <a:noFill/>
          </a:ln>
        </p:spPr>
      </p:pic>
      <p:pic>
        <p:nvPicPr>
          <p:cNvPr id="344" name="Google Shape;344;p46"/>
          <p:cNvPicPr preferRelativeResize="0"/>
          <p:nvPr/>
        </p:nvPicPr>
        <p:blipFill>
          <a:blip r:embed="rId10">
            <a:alphaModFix/>
          </a:blip>
          <a:stretch>
            <a:fillRect/>
          </a:stretch>
        </p:blipFill>
        <p:spPr>
          <a:xfrm>
            <a:off x="5618102" y="3736836"/>
            <a:ext cx="825278" cy="549188"/>
          </a:xfrm>
          <a:prstGeom prst="rect">
            <a:avLst/>
          </a:prstGeom>
          <a:noFill/>
          <a:ln>
            <a:noFill/>
          </a:ln>
        </p:spPr>
      </p:pic>
      <p:pic>
        <p:nvPicPr>
          <p:cNvPr id="345" name="Google Shape;345;p46"/>
          <p:cNvPicPr preferRelativeResize="0"/>
          <p:nvPr/>
        </p:nvPicPr>
        <p:blipFill>
          <a:blip r:embed="rId11">
            <a:alphaModFix/>
          </a:blip>
          <a:stretch>
            <a:fillRect/>
          </a:stretch>
        </p:blipFill>
        <p:spPr>
          <a:xfrm>
            <a:off x="6530231" y="3571023"/>
            <a:ext cx="575794" cy="652200"/>
          </a:xfrm>
          <a:prstGeom prst="rect">
            <a:avLst/>
          </a:prstGeom>
          <a:noFill/>
          <a:ln>
            <a:noFill/>
          </a:ln>
        </p:spPr>
      </p:pic>
      <p:pic>
        <p:nvPicPr>
          <p:cNvPr id="346" name="Google Shape;346;p46"/>
          <p:cNvPicPr preferRelativeResize="0"/>
          <p:nvPr/>
        </p:nvPicPr>
        <p:blipFill rotWithShape="1">
          <a:blip r:embed="rId12">
            <a:alphaModFix/>
          </a:blip>
          <a:srcRect t="13278" r="9616" b="6535"/>
          <a:stretch/>
        </p:blipFill>
        <p:spPr>
          <a:xfrm>
            <a:off x="5397935" y="2975363"/>
            <a:ext cx="848775" cy="736425"/>
          </a:xfrm>
          <a:prstGeom prst="rect">
            <a:avLst/>
          </a:prstGeom>
          <a:noFill/>
          <a:ln>
            <a:noFill/>
          </a:ln>
        </p:spPr>
      </p:pic>
      <p:pic>
        <p:nvPicPr>
          <p:cNvPr id="347" name="Google Shape;347;p46"/>
          <p:cNvPicPr preferRelativeResize="0"/>
          <p:nvPr/>
        </p:nvPicPr>
        <p:blipFill rotWithShape="1">
          <a:blip r:embed="rId13">
            <a:alphaModFix/>
          </a:blip>
          <a:srcRect l="28447" t="12018" r="20138" b="23915"/>
          <a:stretch/>
        </p:blipFill>
        <p:spPr>
          <a:xfrm>
            <a:off x="6345019" y="2954681"/>
            <a:ext cx="1502194" cy="549188"/>
          </a:xfrm>
          <a:prstGeom prst="rect">
            <a:avLst/>
          </a:prstGeom>
          <a:noFill/>
          <a:ln>
            <a:noFill/>
          </a:ln>
        </p:spPr>
      </p:pic>
      <p:pic>
        <p:nvPicPr>
          <p:cNvPr id="348" name="Google Shape;348;p46"/>
          <p:cNvPicPr preferRelativeResize="0"/>
          <p:nvPr/>
        </p:nvPicPr>
        <p:blipFill>
          <a:blip r:embed="rId14">
            <a:alphaModFix/>
          </a:blip>
          <a:stretch>
            <a:fillRect/>
          </a:stretch>
        </p:blipFill>
        <p:spPr>
          <a:xfrm>
            <a:off x="2018104" y="3618165"/>
            <a:ext cx="892262" cy="579113"/>
          </a:xfrm>
          <a:prstGeom prst="rect">
            <a:avLst/>
          </a:prstGeom>
          <a:noFill/>
          <a:ln>
            <a:noFill/>
          </a:ln>
        </p:spPr>
      </p:pic>
      <p:pic>
        <p:nvPicPr>
          <p:cNvPr id="349" name="Google Shape;349;p46"/>
          <p:cNvPicPr preferRelativeResize="0"/>
          <p:nvPr/>
        </p:nvPicPr>
        <p:blipFill>
          <a:blip r:embed="rId15">
            <a:alphaModFix/>
          </a:blip>
          <a:stretch>
            <a:fillRect/>
          </a:stretch>
        </p:blipFill>
        <p:spPr>
          <a:xfrm>
            <a:off x="3645717" y="3380156"/>
            <a:ext cx="575794" cy="858811"/>
          </a:xfrm>
          <a:prstGeom prst="rect">
            <a:avLst/>
          </a:prstGeom>
          <a:noFill/>
          <a:ln>
            <a:noFill/>
          </a:ln>
        </p:spPr>
      </p:pic>
      <p:pic>
        <p:nvPicPr>
          <p:cNvPr id="350" name="Google Shape;350;p46"/>
          <p:cNvPicPr preferRelativeResize="0"/>
          <p:nvPr/>
        </p:nvPicPr>
        <p:blipFill>
          <a:blip r:embed="rId16">
            <a:alphaModFix/>
          </a:blip>
          <a:stretch>
            <a:fillRect/>
          </a:stretch>
        </p:blipFill>
        <p:spPr>
          <a:xfrm>
            <a:off x="7759626" y="3258507"/>
            <a:ext cx="675919" cy="596732"/>
          </a:xfrm>
          <a:prstGeom prst="rect">
            <a:avLst/>
          </a:prstGeom>
          <a:noFill/>
          <a:ln>
            <a:noFill/>
          </a:ln>
        </p:spPr>
      </p:pic>
    </p:spTree>
    <p:extLst>
      <p:ext uri="{BB962C8B-B14F-4D97-AF65-F5344CB8AC3E}">
        <p14:creationId xmlns:p14="http://schemas.microsoft.com/office/powerpoint/2010/main" val="254813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447300" y="162525"/>
            <a:ext cx="83850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Target Number: </a:t>
            </a:r>
            <a:endParaRPr/>
          </a:p>
          <a:p>
            <a:pPr marL="0" lvl="0" indent="0">
              <a:spcBef>
                <a:spcPts val="0"/>
              </a:spcBef>
              <a:spcAft>
                <a:spcPts val="0"/>
              </a:spcAft>
              <a:buNone/>
            </a:pPr>
            <a:r>
              <a:rPr lang="en"/>
              <a:t>Find as many representations as you can using equal groups. </a:t>
            </a:r>
            <a:endParaRPr/>
          </a:p>
        </p:txBody>
      </p:sp>
      <p:sp>
        <p:nvSpPr>
          <p:cNvPr id="143" name="Google Shape;143;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4800"/>
          </a:p>
          <a:p>
            <a:pPr marL="0" lvl="0" indent="0" algn="ctr" rtl="0">
              <a:spcBef>
                <a:spcPts val="1600"/>
              </a:spcBef>
              <a:spcAft>
                <a:spcPts val="1600"/>
              </a:spcAft>
              <a:buNone/>
            </a:pPr>
            <a:r>
              <a:rPr lang="en" sz="4800"/>
              <a:t>16</a:t>
            </a:r>
            <a:endParaRPr sz="4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233150"/>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Target Number: </a:t>
            </a:r>
            <a:endParaRPr/>
          </a:p>
          <a:p>
            <a:pPr marL="0" lvl="0" indent="0">
              <a:spcBef>
                <a:spcPts val="0"/>
              </a:spcBef>
              <a:spcAft>
                <a:spcPts val="0"/>
              </a:spcAft>
              <a:buNone/>
            </a:pPr>
            <a:r>
              <a:rPr lang="en"/>
              <a:t>Find as many representations as you can using equal groups. </a:t>
            </a:r>
            <a:endParaRPr/>
          </a:p>
          <a:p>
            <a:pPr marL="0" lvl="0" indent="0" rtl="0">
              <a:spcBef>
                <a:spcPts val="0"/>
              </a:spcBef>
              <a:spcAft>
                <a:spcPts val="0"/>
              </a:spcAft>
              <a:buNone/>
            </a:pPr>
            <a:endParaRPr/>
          </a:p>
        </p:txBody>
      </p:sp>
      <p:sp>
        <p:nvSpPr>
          <p:cNvPr id="149" name="Google Shape;149;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4800" dirty="0"/>
          </a:p>
          <a:p>
            <a:pPr marL="0" lvl="0" indent="0" algn="ctr" rtl="0">
              <a:spcBef>
                <a:spcPts val="1600"/>
              </a:spcBef>
              <a:spcAft>
                <a:spcPts val="1600"/>
              </a:spcAft>
              <a:buNone/>
            </a:pPr>
            <a:r>
              <a:rPr lang="en" sz="4800" dirty="0"/>
              <a:t>201  </a:t>
            </a:r>
            <a:r>
              <a:rPr lang="en" dirty="0"/>
              <a:t> </a:t>
            </a:r>
            <a:endParaRPr dirty="0"/>
          </a:p>
        </p:txBody>
      </p:sp>
      <p:sp>
        <p:nvSpPr>
          <p:cNvPr id="4" name="Rectangle 3"/>
          <p:cNvSpPr/>
          <p:nvPr/>
        </p:nvSpPr>
        <p:spPr>
          <a:xfrm>
            <a:off x="4454820" y="2417862"/>
            <a:ext cx="433132" cy="307777"/>
          </a:xfrm>
          <a:prstGeom prst="rect">
            <a:avLst/>
          </a:prstGeom>
        </p:spPr>
        <p:txBody>
          <a:bodyPr wrap="none">
            <a:spAutoFit/>
          </a:bodyPr>
          <a:lstStyle/>
          <a:p>
            <a:r>
              <a:rPr lang="en-US" dirty="0"/>
              <a:t>     </a:t>
            </a:r>
          </a:p>
        </p:txBody>
      </p:sp>
      <p:sp>
        <p:nvSpPr>
          <p:cNvPr id="5" name="Rectangle 4"/>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Routines</a:t>
            </a:r>
          </a:p>
        </p:txBody>
      </p:sp>
      <p:sp>
        <p:nvSpPr>
          <p:cNvPr id="3" name="Text Placeholder 2"/>
          <p:cNvSpPr>
            <a:spLocks noGrp="1"/>
          </p:cNvSpPr>
          <p:nvPr>
            <p:ph type="body" idx="1"/>
          </p:nvPr>
        </p:nvSpPr>
        <p:spPr/>
        <p:txBody>
          <a:bodyPr/>
          <a:lstStyle/>
          <a:p>
            <a:r>
              <a:rPr lang="en-US" sz="2400" dirty="0"/>
              <a:t>Purposefully structures activities that help children build procedural fluency, reasoning and problem-solving skills through meaningful practice.</a:t>
            </a:r>
          </a:p>
          <a:p>
            <a:r>
              <a:rPr lang="en-US" sz="2400" dirty="0"/>
              <a:t>Develop number sense by connecting critical math concepts on a daily basis. </a:t>
            </a:r>
          </a:p>
          <a:p>
            <a:r>
              <a:rPr lang="en-US" sz="2400" dirty="0"/>
              <a:t>5-10 minutes</a:t>
            </a:r>
          </a:p>
          <a:p>
            <a:r>
              <a:rPr lang="en-US" sz="2400" dirty="0"/>
              <a:t>Focus on certain mathematical ideas</a:t>
            </a:r>
          </a:p>
        </p:txBody>
      </p:sp>
    </p:spTree>
    <p:extLst>
      <p:ext uri="{BB962C8B-B14F-4D97-AF65-F5344CB8AC3E}">
        <p14:creationId xmlns:p14="http://schemas.microsoft.com/office/powerpoint/2010/main" val="81755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63"/>
          <p:cNvPicPr preferRelativeResize="0"/>
          <p:nvPr/>
        </p:nvPicPr>
        <p:blipFill>
          <a:blip r:embed="rId3">
            <a:alphaModFix/>
          </a:blip>
          <a:stretch>
            <a:fillRect/>
          </a:stretch>
        </p:blipFill>
        <p:spPr>
          <a:xfrm>
            <a:off x="103228" y="0"/>
            <a:ext cx="8937545" cy="5143500"/>
          </a:xfrm>
          <a:prstGeom prst="rect">
            <a:avLst/>
          </a:prstGeom>
          <a:noFill/>
          <a:ln>
            <a:noFill/>
          </a:ln>
        </p:spPr>
      </p:pic>
    </p:spTree>
    <p:extLst>
      <p:ext uri="{BB962C8B-B14F-4D97-AF65-F5344CB8AC3E}">
        <p14:creationId xmlns:p14="http://schemas.microsoft.com/office/powerpoint/2010/main" val="1961851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False Equations</a:t>
            </a:r>
          </a:p>
        </p:txBody>
      </p:sp>
      <p:sp>
        <p:nvSpPr>
          <p:cNvPr id="3" name="Text Placeholder 2"/>
          <p:cNvSpPr>
            <a:spLocks noGrp="1"/>
          </p:cNvSpPr>
          <p:nvPr>
            <p:ph type="body" idx="1"/>
          </p:nvPr>
        </p:nvSpPr>
        <p:spPr/>
        <p:txBody>
          <a:bodyPr/>
          <a:lstStyle/>
          <a:p>
            <a:r>
              <a:rPr lang="en-US" dirty="0"/>
              <a:t>Presented  an equation. </a:t>
            </a:r>
          </a:p>
          <a:p>
            <a:r>
              <a:rPr lang="en-US" dirty="0"/>
              <a:t>Present one equation at a time.</a:t>
            </a:r>
          </a:p>
          <a:p>
            <a:r>
              <a:rPr lang="en-US" dirty="0"/>
              <a:t>Give the opportunity to think about the equation to determine if the equation is true or false. </a:t>
            </a:r>
          </a:p>
          <a:p>
            <a:r>
              <a:rPr lang="en-US" dirty="0"/>
              <a:t>Number Sentences should be designed to highlight a particular mathematical ideas. For instance, if your class is working on developing fluency with ten facts, equations can be presented such as: 10 = 7 +4; 6 + 4 = 10; 8 + 2 = 12 – 2 and 9 + 1 = 5 + 5 </a:t>
            </a:r>
          </a:p>
          <a:p>
            <a:r>
              <a:rPr lang="en-US" dirty="0"/>
              <a:t>Students justify why they think an equation is true or false.</a:t>
            </a:r>
          </a:p>
          <a:p>
            <a:endParaRPr lang="en-US" dirty="0"/>
          </a:p>
        </p:txBody>
      </p:sp>
    </p:spTree>
    <p:extLst>
      <p:ext uri="{BB962C8B-B14F-4D97-AF65-F5344CB8AC3E}">
        <p14:creationId xmlns:p14="http://schemas.microsoft.com/office/powerpoint/2010/main" val="772943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or False Equations</a:t>
            </a:r>
          </a:p>
        </p:txBody>
      </p:sp>
      <p:sp>
        <p:nvSpPr>
          <p:cNvPr id="3" name="Text Placeholder 2"/>
          <p:cNvSpPr>
            <a:spLocks noGrp="1"/>
          </p:cNvSpPr>
          <p:nvPr>
            <p:ph type="body" idx="1"/>
          </p:nvPr>
        </p:nvSpPr>
        <p:spPr/>
        <p:txBody>
          <a:bodyPr/>
          <a:lstStyle/>
          <a:p>
            <a:r>
              <a:rPr lang="en-US" sz="2800" dirty="0"/>
              <a:t>8 + 0 = 0 + 8</a:t>
            </a:r>
          </a:p>
          <a:p>
            <a:r>
              <a:rPr lang="en-US" sz="2800" dirty="0"/>
              <a:t>14 - 8 = 6</a:t>
            </a:r>
          </a:p>
          <a:p>
            <a:r>
              <a:rPr lang="en-US" sz="2800" dirty="0"/>
              <a:t>3 + 7 = 4 + 6</a:t>
            </a:r>
          </a:p>
          <a:p>
            <a:r>
              <a:rPr lang="en-US" sz="2800" dirty="0"/>
              <a:t>5 + 3 = 6 + 3</a:t>
            </a:r>
          </a:p>
          <a:p>
            <a:r>
              <a:rPr lang="en-US" sz="2800" dirty="0"/>
              <a:t>8 - 3 = 5 + 0</a:t>
            </a:r>
          </a:p>
        </p:txBody>
      </p:sp>
    </p:spTree>
    <p:extLst>
      <p:ext uri="{BB962C8B-B14F-4D97-AF65-F5344CB8AC3E}">
        <p14:creationId xmlns:p14="http://schemas.microsoft.com/office/powerpoint/2010/main" val="2210917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or False Equations</a:t>
            </a:r>
          </a:p>
        </p:txBody>
      </p:sp>
      <p:sp>
        <p:nvSpPr>
          <p:cNvPr id="3" name="Text Placeholder 2"/>
          <p:cNvSpPr>
            <a:spLocks noGrp="1"/>
          </p:cNvSpPr>
          <p:nvPr>
            <p:ph type="body" idx="1"/>
          </p:nvPr>
        </p:nvSpPr>
        <p:spPr/>
        <p:txBody>
          <a:bodyPr/>
          <a:lstStyle/>
          <a:p>
            <a:r>
              <a:rPr lang="en-US" sz="2800" dirty="0"/>
              <a:t>45 + 29 = 46 + 28</a:t>
            </a:r>
          </a:p>
          <a:p>
            <a:r>
              <a:rPr lang="en-US" sz="2800" dirty="0"/>
              <a:t>27 + 46 = 29 + 44</a:t>
            </a:r>
          </a:p>
          <a:p>
            <a:r>
              <a:rPr lang="en-US" sz="2800" dirty="0"/>
              <a:t>82 + 27 = 83 + 27</a:t>
            </a:r>
          </a:p>
          <a:p>
            <a:r>
              <a:rPr lang="en-US" sz="2800" dirty="0"/>
              <a:t>137 + 28 = 136 + 29</a:t>
            </a:r>
          </a:p>
          <a:p>
            <a:r>
              <a:rPr lang="en-US" sz="2800"/>
              <a:t>178 + 10 = 177 + 11</a:t>
            </a:r>
            <a:endParaRPr lang="en-US" sz="2800" dirty="0"/>
          </a:p>
        </p:txBody>
      </p:sp>
    </p:spTree>
    <p:extLst>
      <p:ext uri="{BB962C8B-B14F-4D97-AF65-F5344CB8AC3E}">
        <p14:creationId xmlns:p14="http://schemas.microsoft.com/office/powerpoint/2010/main" val="1112574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or False</a:t>
            </a:r>
          </a:p>
        </p:txBody>
      </p:sp>
      <p:sp>
        <p:nvSpPr>
          <p:cNvPr id="3" name="Text Placeholder 2"/>
          <p:cNvSpPr>
            <a:spLocks noGrp="1"/>
          </p:cNvSpPr>
          <p:nvPr>
            <p:ph type="body" idx="1"/>
          </p:nvPr>
        </p:nvSpPr>
        <p:spPr/>
        <p:txBody>
          <a:bodyPr/>
          <a:lstStyle/>
          <a:p>
            <a:r>
              <a:rPr lang="en-US" sz="2800" dirty="0"/>
              <a:t>6 + 80 = 86 </a:t>
            </a:r>
          </a:p>
          <a:p>
            <a:r>
              <a:rPr lang="en-US" sz="2800" dirty="0"/>
              <a:t>91 = 1 + 90</a:t>
            </a:r>
          </a:p>
          <a:p>
            <a:r>
              <a:rPr lang="en-US" sz="2800" dirty="0"/>
              <a:t>88 = 88 - 2 </a:t>
            </a:r>
          </a:p>
          <a:p>
            <a:r>
              <a:rPr lang="en-US" sz="2800" dirty="0"/>
              <a:t>50 + 2 = 62</a:t>
            </a:r>
          </a:p>
          <a:p>
            <a:r>
              <a:rPr lang="en-US" sz="2800" dirty="0"/>
              <a:t>156 = 100 + 50 + 6</a:t>
            </a:r>
          </a:p>
          <a:p>
            <a:r>
              <a:rPr lang="en-US" sz="2800" dirty="0"/>
              <a:t>100 + 40 + 2 = 144</a:t>
            </a:r>
          </a:p>
        </p:txBody>
      </p:sp>
    </p:spTree>
    <p:extLst>
      <p:ext uri="{BB962C8B-B14F-4D97-AF65-F5344CB8AC3E}">
        <p14:creationId xmlns:p14="http://schemas.microsoft.com/office/powerpoint/2010/main" val="3384312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about Routines</a:t>
            </a:r>
          </a:p>
        </p:txBody>
      </p:sp>
      <p:sp>
        <p:nvSpPr>
          <p:cNvPr id="3" name="Text Placeholder 2"/>
          <p:cNvSpPr>
            <a:spLocks noGrp="1"/>
          </p:cNvSpPr>
          <p:nvPr>
            <p:ph type="body" idx="1"/>
          </p:nvPr>
        </p:nvSpPr>
        <p:spPr/>
        <p:txBody>
          <a:bodyPr/>
          <a:lstStyle/>
          <a:p>
            <a:r>
              <a:rPr lang="en-US" dirty="0"/>
              <a:t>Howard County Public School System:  videos of 2</a:t>
            </a:r>
            <a:r>
              <a:rPr lang="en-US" baseline="30000" dirty="0"/>
              <a:t>nd</a:t>
            </a:r>
            <a:r>
              <a:rPr lang="en-US" dirty="0"/>
              <a:t> grade routines</a:t>
            </a:r>
          </a:p>
          <a:p>
            <a:pPr marL="114300" indent="0">
              <a:buNone/>
            </a:pPr>
            <a:r>
              <a:rPr lang="en-US" dirty="0">
                <a:hlinkClick r:id="rId3"/>
              </a:rPr>
              <a:t>https://hcpss.instructure.com/courses/106/pages/grade-2-routines</a:t>
            </a:r>
            <a:endParaRPr lang="en-US" dirty="0"/>
          </a:p>
          <a:p>
            <a:pPr marL="114300" indent="0">
              <a:buNone/>
            </a:pPr>
            <a:endParaRPr lang="en-US" dirty="0"/>
          </a:p>
          <a:p>
            <a:r>
              <a:rPr lang="en-US" dirty="0"/>
              <a:t>A teacher’s journey with math routines from the NCTM Illustrative math site:  </a:t>
            </a:r>
            <a:r>
              <a:rPr lang="en-US" dirty="0">
                <a:hlinkClick r:id="rId4"/>
              </a:rPr>
              <a:t>https://illustrativemathematics.blog/2018/04/03/using-math-routines-to-build-number-sense-in-first-grade/</a:t>
            </a:r>
            <a:endParaRPr lang="en-US" dirty="0"/>
          </a:p>
          <a:p>
            <a:endParaRPr lang="en-US" dirty="0"/>
          </a:p>
          <a:p>
            <a:r>
              <a:rPr lang="en-US" dirty="0"/>
              <a:t> 2</a:t>
            </a:r>
            <a:r>
              <a:rPr lang="en-US" baseline="30000" dirty="0"/>
              <a:t>nd</a:t>
            </a:r>
            <a:r>
              <a:rPr lang="en-US" dirty="0"/>
              <a:t> Grade videos from The Teaching Channel: </a:t>
            </a:r>
            <a:r>
              <a:rPr lang="en-US" dirty="0">
                <a:hlinkClick r:id="rId5"/>
              </a:rPr>
              <a:t>https://www.teachingchannel.org/blog/2017/07/14/number-routines-second-wrap</a:t>
            </a:r>
            <a:endParaRPr lang="en-US" dirty="0"/>
          </a:p>
          <a:p>
            <a:endParaRPr lang="en-US" dirty="0"/>
          </a:p>
          <a:p>
            <a:endParaRPr lang="en-US" dirty="0"/>
          </a:p>
          <a:p>
            <a:endParaRPr lang="en-US" dirty="0"/>
          </a:p>
          <a:p>
            <a:pPr marL="114300" indent="0">
              <a:buNone/>
            </a:pPr>
            <a:endParaRPr lang="en-US" dirty="0"/>
          </a:p>
        </p:txBody>
      </p:sp>
    </p:spTree>
    <p:extLst>
      <p:ext uri="{BB962C8B-B14F-4D97-AF65-F5344CB8AC3E}">
        <p14:creationId xmlns:p14="http://schemas.microsoft.com/office/powerpoint/2010/main" val="1885154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Count Around the Room	</a:t>
            </a:r>
            <a:endParaRPr/>
          </a:p>
          <a:p>
            <a:pPr marL="0" lvl="0" indent="0" rtl="0">
              <a:spcBef>
                <a:spcPts val="0"/>
              </a:spcBef>
              <a:spcAft>
                <a:spcPts val="0"/>
              </a:spcAft>
              <a:buNone/>
            </a:pPr>
            <a:endParaRPr/>
          </a:p>
        </p:txBody>
      </p:sp>
      <p:sp>
        <p:nvSpPr>
          <p:cNvPr id="79" name="Google Shape;79;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Starting with one classmate, skip count by </a:t>
            </a:r>
            <a:r>
              <a:rPr lang="en" b="1" dirty="0"/>
              <a:t>tens</a:t>
            </a:r>
            <a:r>
              <a:rPr lang="en" dirty="0"/>
              <a:t>. </a:t>
            </a:r>
          </a:p>
          <a:p>
            <a:pPr marL="0" lvl="0" indent="0" rtl="0">
              <a:spcBef>
                <a:spcPts val="0"/>
              </a:spcBef>
              <a:spcAft>
                <a:spcPts val="0"/>
              </a:spcAft>
              <a:buNone/>
            </a:pPr>
            <a:endParaRPr lang="en" dirty="0"/>
          </a:p>
          <a:p>
            <a:pPr marL="0" lvl="0" indent="0" rtl="0">
              <a:spcBef>
                <a:spcPts val="0"/>
              </a:spcBef>
              <a:spcAft>
                <a:spcPts val="0"/>
              </a:spcAft>
              <a:buNone/>
            </a:pPr>
            <a:r>
              <a:rPr lang="en" dirty="0"/>
              <a:t>Pay attention and count in your head as each person says their number. </a:t>
            </a:r>
          </a:p>
          <a:p>
            <a:pPr marL="0" lvl="0" indent="0" rtl="0">
              <a:spcBef>
                <a:spcPts val="0"/>
              </a:spcBef>
              <a:spcAft>
                <a:spcPts val="0"/>
              </a:spcAft>
              <a:buNone/>
            </a:pPr>
            <a:endParaRPr lang="en" dirty="0"/>
          </a:p>
          <a:p>
            <a:pPr marL="0" lvl="0" indent="0" rtl="0">
              <a:spcBef>
                <a:spcPts val="0"/>
              </a:spcBef>
              <a:spcAft>
                <a:spcPts val="0"/>
              </a:spcAft>
              <a:buNone/>
            </a:pPr>
            <a:r>
              <a:rPr lang="en" dirty="0"/>
              <a:t>Record the numbers on the board. </a:t>
            </a:r>
            <a:endParaRPr dirty="0"/>
          </a:p>
          <a:p>
            <a:pPr marL="0" lvl="0" indent="0" rtl="0">
              <a:spcBef>
                <a:spcPts val="1600"/>
              </a:spcBef>
              <a:spcAft>
                <a:spcPts val="16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875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Count Around the Room	</a:t>
            </a:r>
            <a:endParaRPr/>
          </a:p>
          <a:p>
            <a:pPr marL="0" lvl="0" indent="0" rtl="0">
              <a:spcBef>
                <a:spcPts val="0"/>
              </a:spcBef>
              <a:spcAft>
                <a:spcPts val="0"/>
              </a:spcAft>
              <a:buNone/>
            </a:pPr>
            <a:endParaRPr/>
          </a:p>
        </p:txBody>
      </p:sp>
      <p:sp>
        <p:nvSpPr>
          <p:cNvPr id="85" name="Google Shape;85;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Starting with one classmate, skip count by </a:t>
            </a:r>
            <a:r>
              <a:rPr lang="en" b="1" dirty="0"/>
              <a:t>fives</a:t>
            </a:r>
            <a:r>
              <a:rPr lang="en" dirty="0"/>
              <a:t>. </a:t>
            </a:r>
          </a:p>
          <a:p>
            <a:pPr marL="0" lvl="0" indent="0" rtl="0">
              <a:spcBef>
                <a:spcPts val="0"/>
              </a:spcBef>
              <a:spcAft>
                <a:spcPts val="0"/>
              </a:spcAft>
              <a:buNone/>
            </a:pPr>
            <a:endParaRPr lang="en" dirty="0"/>
          </a:p>
          <a:p>
            <a:pPr marL="0" lvl="0" indent="0" rtl="0">
              <a:spcBef>
                <a:spcPts val="0"/>
              </a:spcBef>
              <a:spcAft>
                <a:spcPts val="0"/>
              </a:spcAft>
              <a:buNone/>
            </a:pPr>
            <a:r>
              <a:rPr lang="en" dirty="0"/>
              <a:t>Pay attention and count in your head as each person says their number. </a:t>
            </a:r>
          </a:p>
          <a:p>
            <a:pPr marL="0" lvl="0" indent="0" rtl="0">
              <a:spcBef>
                <a:spcPts val="0"/>
              </a:spcBef>
              <a:spcAft>
                <a:spcPts val="0"/>
              </a:spcAft>
              <a:buNone/>
            </a:pPr>
            <a:endParaRPr lang="en" dirty="0"/>
          </a:p>
          <a:p>
            <a:pPr marL="0" lvl="0" indent="0" rtl="0">
              <a:spcBef>
                <a:spcPts val="0"/>
              </a:spcBef>
              <a:spcAft>
                <a:spcPts val="0"/>
              </a:spcAft>
              <a:buNone/>
            </a:pPr>
            <a:r>
              <a:rPr lang="en" dirty="0"/>
              <a:t>I will record the numbers on the board. </a:t>
            </a:r>
            <a:endParaRPr dirty="0"/>
          </a:p>
          <a:p>
            <a:pPr marL="0" lvl="0" indent="0" rtl="0">
              <a:spcBef>
                <a:spcPts val="1600"/>
              </a:spcBef>
              <a:spcAft>
                <a:spcPts val="16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4875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Count Around the Room	</a:t>
            </a:r>
            <a:endParaRPr/>
          </a:p>
          <a:p>
            <a:pPr marL="0" lvl="0" indent="0" rtl="0">
              <a:spcBef>
                <a:spcPts val="0"/>
              </a:spcBef>
              <a:spcAft>
                <a:spcPts val="0"/>
              </a:spcAft>
              <a:buNone/>
            </a:pPr>
            <a:endParaRPr/>
          </a:p>
        </p:txBody>
      </p:sp>
      <p:sp>
        <p:nvSpPr>
          <p:cNvPr id="91" name="Google Shape;91;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Starting with one classmate, skip count by </a:t>
            </a:r>
            <a:r>
              <a:rPr lang="en" b="1" dirty="0"/>
              <a:t>twos</a:t>
            </a:r>
            <a:r>
              <a:rPr lang="en" dirty="0"/>
              <a:t>. </a:t>
            </a:r>
          </a:p>
          <a:p>
            <a:pPr marL="0" lvl="0" indent="0" rtl="0">
              <a:spcBef>
                <a:spcPts val="0"/>
              </a:spcBef>
              <a:spcAft>
                <a:spcPts val="0"/>
              </a:spcAft>
              <a:buNone/>
            </a:pPr>
            <a:endParaRPr lang="en" dirty="0"/>
          </a:p>
          <a:p>
            <a:pPr marL="0" lvl="0" indent="0" rtl="0">
              <a:spcBef>
                <a:spcPts val="0"/>
              </a:spcBef>
              <a:spcAft>
                <a:spcPts val="0"/>
              </a:spcAft>
              <a:buNone/>
            </a:pPr>
            <a:r>
              <a:rPr lang="en" dirty="0"/>
              <a:t>Pay attention and count in your head as each person says their number. </a:t>
            </a:r>
          </a:p>
          <a:p>
            <a:pPr marL="0" lvl="0" indent="0" rtl="0">
              <a:spcBef>
                <a:spcPts val="0"/>
              </a:spcBef>
              <a:spcAft>
                <a:spcPts val="0"/>
              </a:spcAft>
              <a:buNone/>
            </a:pPr>
            <a:endParaRPr lang="en" dirty="0"/>
          </a:p>
          <a:p>
            <a:pPr marL="0" lvl="0" indent="0" rtl="0">
              <a:spcBef>
                <a:spcPts val="0"/>
              </a:spcBef>
              <a:spcAft>
                <a:spcPts val="0"/>
              </a:spcAft>
              <a:buNone/>
            </a:pPr>
            <a:r>
              <a:rPr lang="en" dirty="0"/>
              <a:t>I will record the numbers on the board. </a:t>
            </a:r>
            <a:endParaRPr dirty="0"/>
          </a:p>
          <a:p>
            <a:pPr marL="0" lvl="0" indent="0" rtl="0">
              <a:spcBef>
                <a:spcPts val="160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Images </a:t>
            </a:r>
          </a:p>
        </p:txBody>
      </p:sp>
      <p:sp>
        <p:nvSpPr>
          <p:cNvPr id="3" name="Text Placeholder 2"/>
          <p:cNvSpPr>
            <a:spLocks noGrp="1"/>
          </p:cNvSpPr>
          <p:nvPr>
            <p:ph type="body" idx="1"/>
          </p:nvPr>
        </p:nvSpPr>
        <p:spPr/>
        <p:txBody>
          <a:bodyPr/>
          <a:lstStyle/>
          <a:p>
            <a:pPr marL="0" indent="-69850">
              <a:buClr>
                <a:schemeClr val="dk1"/>
              </a:buClr>
              <a:buSzPct val="34375"/>
              <a:buNone/>
            </a:pPr>
            <a:r>
              <a:rPr lang="en-US" sz="2800" b="1" dirty="0"/>
              <a:t>Provide opportunities to:</a:t>
            </a:r>
          </a:p>
          <a:p>
            <a:pPr indent="-419100">
              <a:buClr>
                <a:srgbClr val="000000"/>
              </a:buClr>
              <a:buSzPct val="100000"/>
              <a:buFont typeface="Arial"/>
            </a:pPr>
            <a:r>
              <a:rPr lang="en-US" sz="2800" dirty="0">
                <a:solidFill>
                  <a:srgbClr val="000000"/>
                </a:solidFill>
              </a:rPr>
              <a:t>compose and decompose small numbers</a:t>
            </a:r>
          </a:p>
          <a:p>
            <a:pPr indent="-419100">
              <a:buClr>
                <a:srgbClr val="000000"/>
              </a:buClr>
              <a:buSzPct val="100000"/>
              <a:buFont typeface="Arial"/>
            </a:pPr>
            <a:r>
              <a:rPr lang="en-US" sz="2800" dirty="0">
                <a:solidFill>
                  <a:srgbClr val="000000"/>
                </a:solidFill>
              </a:rPr>
              <a:t>count</a:t>
            </a:r>
          </a:p>
          <a:p>
            <a:pPr indent="-419100">
              <a:buClr>
                <a:srgbClr val="000000"/>
              </a:buClr>
              <a:buSzPct val="100000"/>
              <a:buFont typeface="Arial"/>
            </a:pPr>
            <a:r>
              <a:rPr lang="en-US" sz="2800" dirty="0">
                <a:solidFill>
                  <a:srgbClr val="000000"/>
                </a:solidFill>
              </a:rPr>
              <a:t>see numbers in a variety of ways</a:t>
            </a:r>
          </a:p>
          <a:p>
            <a:pPr indent="-419100">
              <a:buClr>
                <a:srgbClr val="000000"/>
              </a:buClr>
              <a:buSzPct val="100000"/>
              <a:buFont typeface="Arial"/>
            </a:pPr>
            <a:r>
              <a:rPr lang="en-US" sz="2800" dirty="0" err="1">
                <a:solidFill>
                  <a:srgbClr val="000000"/>
                </a:solidFill>
              </a:rPr>
              <a:t>Subitize</a:t>
            </a:r>
            <a:r>
              <a:rPr lang="en-US" sz="2800" dirty="0">
                <a:solidFill>
                  <a:srgbClr val="000000"/>
                </a:solidFill>
              </a:rPr>
              <a:t>--</a:t>
            </a:r>
            <a:r>
              <a:rPr lang="en-US" dirty="0"/>
              <a:t>the ability to tell the number of objects in a set, quickly, without counting</a:t>
            </a:r>
            <a:endParaRPr lang="en-US" sz="2800" dirty="0">
              <a:solidFill>
                <a:srgbClr val="000000"/>
              </a:solidFill>
            </a:endParaRPr>
          </a:p>
          <a:p>
            <a:pPr indent="-419100">
              <a:buClr>
                <a:srgbClr val="000000"/>
              </a:buClr>
              <a:buSzPct val="100000"/>
              <a:buFont typeface="Arial"/>
            </a:pPr>
            <a:r>
              <a:rPr lang="en-US" sz="2800" dirty="0">
                <a:solidFill>
                  <a:srgbClr val="000000"/>
                </a:solidFill>
              </a:rPr>
              <a:t>learn number combinations</a:t>
            </a:r>
          </a:p>
          <a:p>
            <a:endParaRPr lang="en-US" dirty="0"/>
          </a:p>
        </p:txBody>
      </p:sp>
    </p:spTree>
    <p:extLst>
      <p:ext uri="{BB962C8B-B14F-4D97-AF65-F5344CB8AC3E}">
        <p14:creationId xmlns:p14="http://schemas.microsoft.com/office/powerpoint/2010/main" val="369200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Images</a:t>
            </a:r>
          </a:p>
        </p:txBody>
      </p:sp>
      <p:sp>
        <p:nvSpPr>
          <p:cNvPr id="3" name="Text Placeholder 2"/>
          <p:cNvSpPr>
            <a:spLocks noGrp="1"/>
          </p:cNvSpPr>
          <p:nvPr>
            <p:ph type="body" idx="1"/>
          </p:nvPr>
        </p:nvSpPr>
        <p:spPr/>
        <p:txBody>
          <a:bodyPr/>
          <a:lstStyle/>
          <a:p>
            <a:pPr marL="114300" indent="0">
              <a:buNone/>
            </a:pPr>
            <a:r>
              <a:rPr lang="en-US" dirty="0"/>
              <a:t> </a:t>
            </a:r>
          </a:p>
          <a:p>
            <a:r>
              <a:rPr lang="en-US" sz="2800" dirty="0"/>
              <a:t>Place dots on cards arranged in various groups. </a:t>
            </a:r>
          </a:p>
          <a:p>
            <a:r>
              <a:rPr lang="en-US" sz="2800" dirty="0"/>
              <a:t>Flash the amount quickly, giving students 3-5 seconds to visualize what they see. </a:t>
            </a:r>
          </a:p>
          <a:p>
            <a:r>
              <a:rPr lang="en-US" sz="2800" dirty="0"/>
              <a:t>Goal: Students move from counting ones to thinking of the dots in groups. </a:t>
            </a:r>
          </a:p>
          <a:p>
            <a:pPr marL="114300" indent="0">
              <a:buNone/>
            </a:pPr>
            <a:endParaRPr lang="en-US" dirty="0"/>
          </a:p>
        </p:txBody>
      </p:sp>
      <p:pic>
        <p:nvPicPr>
          <p:cNvPr id="4" name="Picture 2" descr="Image result for quick images dot 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444" y="0"/>
            <a:ext cx="2222499"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515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Dot Images</a:t>
            </a:r>
          </a:p>
        </p:txBody>
      </p:sp>
      <p:pic>
        <p:nvPicPr>
          <p:cNvPr id="2050" name="Picture 2" descr="Image result for quick images dot ca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346" y="1510165"/>
            <a:ext cx="2886713" cy="275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12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quick images dot ca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450" y="41842"/>
            <a:ext cx="6105525" cy="457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241269"/>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1883</Words>
  <Application>Microsoft Office PowerPoint</Application>
  <PresentationFormat>On-screen Show (16:9)</PresentationFormat>
  <Paragraphs>180</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Open Sans</vt:lpstr>
      <vt:lpstr>Times New Roman</vt:lpstr>
      <vt:lpstr>PT Sans Narrow</vt:lpstr>
      <vt:lpstr>Tropic</vt:lpstr>
      <vt:lpstr> Math Routines  Second Grade</vt:lpstr>
      <vt:lpstr>Math Routines</vt:lpstr>
      <vt:lpstr>Count Around the Room  </vt:lpstr>
      <vt:lpstr>Count Around the Room  </vt:lpstr>
      <vt:lpstr>Count Around the Room  </vt:lpstr>
      <vt:lpstr>Quick Images </vt:lpstr>
      <vt:lpstr>Quick Images</vt:lpstr>
      <vt:lpstr>Examples of Dot Images</vt:lpstr>
      <vt:lpstr>PowerPoint Presentation</vt:lpstr>
      <vt:lpstr>Quick Images</vt:lpstr>
      <vt:lpstr>Quick Images:  Ten Frames</vt:lpstr>
      <vt:lpstr>Questions to Ask for Dot Card Quick Images</vt:lpstr>
      <vt:lpstr>Guess My Rule </vt:lpstr>
      <vt:lpstr>Guess My Rule</vt:lpstr>
      <vt:lpstr>Guess My Rule </vt:lpstr>
      <vt:lpstr>Developing Vocabulary: What’s My Rule?</vt:lpstr>
      <vt:lpstr>What’s My Rule?</vt:lpstr>
      <vt:lpstr>Target Number:  Find as many representations as you can using equal groups. </vt:lpstr>
      <vt:lpstr>Target Number:  Find as many representations as you can using equal groups.  </vt:lpstr>
      <vt:lpstr>PowerPoint Presentation</vt:lpstr>
      <vt:lpstr>True False Equations</vt:lpstr>
      <vt:lpstr>True or False Equations</vt:lpstr>
      <vt:lpstr>True or False Equations</vt:lpstr>
      <vt:lpstr>True or False</vt:lpstr>
      <vt:lpstr>Information about Routines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Routines</dc:title>
  <dc:creator>Leanne Daughtry</dc:creator>
  <cp:lastModifiedBy>Wendy Rich</cp:lastModifiedBy>
  <cp:revision>22</cp:revision>
  <dcterms:modified xsi:type="dcterms:W3CDTF">2018-09-29T15:03:28Z</dcterms:modified>
</cp:coreProperties>
</file>