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embeddedFontLst>
    <p:embeddedFont>
      <p:font typeface="Open Sans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5D5D7F-D5AC-42FA-80CB-19B9D30F6CF0}">
  <a:tblStyle styleId="{935D5D7F-D5AC-42FA-80CB-19B9D30F6C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82" y="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464" y="685800"/>
            <a:ext cx="4437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36572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" name="Google Shape;2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L="457200" marR="0" lvl="0" indent="-4635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●"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○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L="457200" marR="0" lvl="0" indent="-4635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●"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○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L="457200" marR="0" lvl="0" indent="-4635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●"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○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L="457200" marR="0" lvl="0" indent="-4635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●"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○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474375" y="7139100"/>
            <a:ext cx="9159000" cy="3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              2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		</a:t>
            </a:r>
            <a:r>
              <a:rPr lang="en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6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		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6895575" y="568050"/>
            <a:ext cx="2737800" cy="20799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Welcome </a:t>
            </a:r>
            <a:endParaRPr sz="30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to </a:t>
            </a:r>
            <a:r>
              <a:rPr lang="en" sz="3000" dirty="0" smtClean="0">
                <a:latin typeface="Open Sans"/>
                <a:ea typeface="Open Sans"/>
                <a:cs typeface="Open Sans"/>
                <a:sym typeface="Open Sans"/>
              </a:rPr>
              <a:t>Measurement</a:t>
            </a:r>
            <a:endParaRPr sz="30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8"/>
          <p:cNvSpPr txBox="1"/>
          <p:nvPr/>
        </p:nvSpPr>
        <p:spPr>
          <a:xfrm>
            <a:off x="333400" y="381000"/>
            <a:ext cx="2924100" cy="292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sng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When will I ever use </a:t>
            </a:r>
            <a:r>
              <a:rPr lang="en" b="1" u="sng" dirty="0">
                <a:latin typeface="Open Sans"/>
                <a:ea typeface="Open Sans"/>
                <a:cs typeface="Open Sans"/>
                <a:sym typeface="Open Sans"/>
              </a:rPr>
              <a:t>measurement</a:t>
            </a:r>
            <a:r>
              <a:rPr lang="en" sz="1400" b="1" i="0" u="sng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sz="1400" b="1" i="0" u="sng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Measurement will be used constantly throughout a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student’s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life. Students will use measurement when: </a:t>
            </a:r>
            <a:endParaRPr sz="14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Cooking</a:t>
            </a:r>
            <a:endParaRPr sz="14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Building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Making appointments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Remodeling a house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Going to the movies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Planning</a:t>
            </a:r>
            <a:endParaRPr lang="en-US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Drawing</a:t>
            </a:r>
            <a:endParaRPr lang="en-US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2" name="Google Shape;32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9903719">
            <a:off x="7156101" y="6208444"/>
            <a:ext cx="2216727" cy="448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52829" y="4430225"/>
            <a:ext cx="1440684" cy="111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65775" y="6282075"/>
            <a:ext cx="1154400" cy="115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7250" y="5264175"/>
            <a:ext cx="1289676" cy="125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31;p8"/>
          <p:cNvSpPr txBox="1"/>
          <p:nvPr/>
        </p:nvSpPr>
        <p:spPr>
          <a:xfrm>
            <a:off x="3491225" y="568050"/>
            <a:ext cx="3023100" cy="60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sng" strike="noStrike" cap="none" dirty="0" smtClea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Suggestions </a:t>
            </a:r>
            <a:r>
              <a:rPr lang="en" sz="1400" b="1" i="0" u="sng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for Home</a:t>
            </a:r>
            <a:endParaRPr sz="1400" b="1" i="0" u="sng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Practice telling time on 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both analog and digital clocks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pPr marL="1397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Explain daily schedule to student. Ask them questions like: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How long until….?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How much time has passed….?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What time will we…?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endParaRPr lang="en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Help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with cooking to practice measuring in cups, pints, quarts, and gallons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endParaRPr lang="en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When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measuring things around the house, allow student to measure using inches, feet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, yards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, centimeters and meters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endParaRPr lang="en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Ask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questions about reasonableness of measurements during daily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activities such as: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Should we buy 1 cup of milk or 1 gallon of milk?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Do we need 2 inches of ribbon or 2 feet of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ribbon?</a:t>
            </a:r>
          </a:p>
          <a:p>
            <a:pPr marL="596900">
              <a:buSzPts val="1400"/>
            </a:pPr>
            <a:endParaRPr lang="en" dirty="0">
              <a:latin typeface="Open Sans"/>
              <a:ea typeface="Open Sans"/>
              <a:cs typeface="Open Sans"/>
              <a:sym typeface="Open Sans"/>
            </a:endParaRPr>
          </a:p>
          <a:p>
            <a:pPr marL="596900">
              <a:buSzPts val="1400"/>
            </a:pPr>
            <a:endParaRPr lang="en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marL="596900">
              <a:buSzPts val="1400"/>
            </a:pPr>
            <a:endParaRPr lang="en" dirty="0">
              <a:latin typeface="Open Sans"/>
              <a:ea typeface="Open Sans"/>
              <a:cs typeface="Open Sans"/>
              <a:sym typeface="Open Sans"/>
            </a:endParaRPr>
          </a:p>
          <a:p>
            <a:pPr marL="596900" algn="r">
              <a:buSzPts val="1400"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1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26" name="Picture 2" descr="Image result for measurement clip a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584" y="3000109"/>
            <a:ext cx="1565275" cy="10025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Image result for clockst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clockst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Image result for clockst clip ar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339" y="4093990"/>
            <a:ext cx="1532399" cy="15249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digital clock clip a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03" y="3554592"/>
            <a:ext cx="2379350" cy="8962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/>
        </p:nvSpPr>
        <p:spPr>
          <a:xfrm>
            <a:off x="3023700" y="7236000"/>
            <a:ext cx="252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9"/>
          <p:cNvSpPr txBox="1"/>
          <p:nvPr/>
        </p:nvSpPr>
        <p:spPr>
          <a:xfrm>
            <a:off x="6233387" y="7269000"/>
            <a:ext cx="1869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9"/>
          <p:cNvSpPr txBox="1"/>
          <p:nvPr/>
        </p:nvSpPr>
        <p:spPr>
          <a:xfrm>
            <a:off x="6958675" y="381000"/>
            <a:ext cx="2586600" cy="25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b="1" u="sng" dirty="0">
                <a:latin typeface="Open Sans"/>
                <a:ea typeface="Open Sans"/>
                <a:cs typeface="Open Sans"/>
                <a:sym typeface="Open Sans"/>
              </a:rPr>
              <a:t>Time </a:t>
            </a:r>
            <a:endParaRPr lang="en" b="1" u="sng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u="sng" dirty="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Second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grade continues to build on 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a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studen</a:t>
            </a:r>
            <a:r>
              <a:rPr lang="en-US" smtClean="0">
                <a:latin typeface="Open Sans"/>
                <a:ea typeface="Open Sans"/>
                <a:cs typeface="Open Sans"/>
                <a:sym typeface="Open Sans"/>
              </a:rPr>
              <a:t>’s</a:t>
            </a:r>
            <a:r>
              <a:rPr lang="en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understanding of time. </a:t>
            </a:r>
            <a:endParaRPr lang="en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" dirty="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Students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will be expected to tell time to the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nearest five minutes. They also need to distinuish between a.m. and p.m.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9" name="Google Shape;49;p9"/>
          <p:cNvPicPr preferRelativeResize="0"/>
          <p:nvPr/>
        </p:nvPicPr>
        <p:blipFill rotWithShape="1">
          <a:blip r:embed="rId4">
            <a:alphaModFix/>
          </a:blip>
          <a:srcRect t="-5299" b="5299"/>
          <a:stretch/>
        </p:blipFill>
        <p:spPr>
          <a:xfrm>
            <a:off x="7484624" y="3311734"/>
            <a:ext cx="1627377" cy="118605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9"/>
          <p:cNvSpPr txBox="1"/>
          <p:nvPr/>
        </p:nvSpPr>
        <p:spPr>
          <a:xfrm>
            <a:off x="350525" y="4174575"/>
            <a:ext cx="2749200" cy="2475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u="sng" dirty="0">
                <a:solidFill>
                  <a:schemeClr val="dk1"/>
                </a:solidFill>
              </a:rPr>
              <a:t>Example Problems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Eddie is measuring the length of the tables in the library. Each table has a length of 3 feet. If he puts four </a:t>
            </a:r>
            <a:r>
              <a:rPr lang="en" dirty="0" smtClean="0"/>
              <a:t>table</a:t>
            </a:r>
            <a:r>
              <a:rPr lang="en-US" dirty="0" smtClean="0"/>
              <a:t>s</a:t>
            </a:r>
            <a:r>
              <a:rPr lang="en" dirty="0" smtClean="0"/>
              <a:t> </a:t>
            </a:r>
            <a:r>
              <a:rPr lang="en" dirty="0"/>
              <a:t>together, what would be the length of the tables?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Would you want 10 yards of ribbon or 10 inches of ribbon if you are making a bow?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53" name="Google Shape;53;p9"/>
          <p:cNvGraphicFramePr/>
          <p:nvPr>
            <p:extLst>
              <p:ext uri="{D42A27DB-BD31-4B8C-83A1-F6EECF244321}">
                <p14:modId xmlns:p14="http://schemas.microsoft.com/office/powerpoint/2010/main" val="3686677803"/>
              </p:ext>
            </p:extLst>
          </p:nvPr>
        </p:nvGraphicFramePr>
        <p:xfrm>
          <a:off x="7005013" y="4919325"/>
          <a:ext cx="2586600" cy="792420"/>
        </p:xfrm>
        <a:graphic>
          <a:graphicData uri="http://schemas.openxmlformats.org/drawingml/2006/table">
            <a:tbl>
              <a:tblPr>
                <a:noFill/>
                <a:tableStyleId>{935D5D7F-D5AC-42FA-80CB-19B9D30F6CF0}</a:tableStyleId>
              </a:tblPr>
              <a:tblGrid>
                <a:gridCol w="129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7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8</a:t>
                      </a:r>
                      <a:r>
                        <a:rPr lang="en" dirty="0" smtClean="0"/>
                        <a:t>:05  a.m.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/>
                        <a:t>start</a:t>
                      </a:r>
                      <a:r>
                        <a:rPr lang="en" baseline="0" dirty="0" smtClean="0"/>
                        <a:t> school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8:05  p.m.</a:t>
                      </a:r>
                      <a:endParaRPr lang="en-US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g</a:t>
                      </a:r>
                      <a:r>
                        <a:rPr lang="en" dirty="0" smtClean="0"/>
                        <a:t>o</a:t>
                      </a:r>
                      <a:r>
                        <a:rPr lang="en" baseline="0" dirty="0" smtClean="0"/>
                        <a:t> to bed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4" name="Google Shape;54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0725" y="6701600"/>
            <a:ext cx="830775" cy="83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6">
            <a:off x="1472349" y="6900985"/>
            <a:ext cx="1627374" cy="32895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47;p9"/>
          <p:cNvSpPr txBox="1"/>
          <p:nvPr/>
        </p:nvSpPr>
        <p:spPr>
          <a:xfrm>
            <a:off x="450725" y="397600"/>
            <a:ext cx="2649000" cy="326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b="1" u="sng" dirty="0" smtClean="0">
                <a:latin typeface="Open Sans"/>
                <a:ea typeface="Open Sans"/>
                <a:cs typeface="Open Sans"/>
                <a:sym typeface="Open Sans"/>
              </a:rPr>
              <a:t>Length</a:t>
            </a:r>
            <a:endParaRPr b="1" u="sng" dirty="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Second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grade students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work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with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length.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The goal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for measuring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length is for them to understand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customary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measurment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units of inches, feet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, yards and also the metric units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 centimeters and meters.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Students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are expected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to discuss the reasonableness of a measurement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using measurement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units. 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" name="Google Shape;46;p9"/>
          <p:cNvSpPr txBox="1"/>
          <p:nvPr/>
        </p:nvSpPr>
        <p:spPr>
          <a:xfrm>
            <a:off x="3587457" y="457200"/>
            <a:ext cx="2749200" cy="715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u="sng" dirty="0" smtClean="0">
                <a:latin typeface="Open Sans"/>
                <a:ea typeface="Open Sans"/>
                <a:cs typeface="Open Sans"/>
                <a:sym typeface="Open Sans"/>
              </a:rPr>
              <a:t>Length</a:t>
            </a:r>
            <a:endParaRPr sz="1400" b="1" i="0" u="sng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Second graders can measure an object using two different units.  For example, they may measure the width of a door in inches and then measure it in centimeters.  </a:t>
            </a:r>
            <a:r>
              <a:rPr lang="en-US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They </a:t>
            </a: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talk about why the number of centimeters is greater than the number of inches.</a:t>
            </a: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chemeClr val="dk1"/>
              </a:buClr>
              <a:buSzPts val="1400"/>
            </a:pPr>
            <a:r>
              <a:rPr lang="en-US" b="1" dirty="0">
                <a:latin typeface="Open Sans"/>
                <a:ea typeface="Open Sans"/>
                <a:cs typeface="Open Sans"/>
                <a:sym typeface="Open Sans"/>
              </a:rPr>
              <a:t>Students do not need to know conversions of inches to centimeters</a:t>
            </a:r>
            <a:r>
              <a:rPr lang="en-US" b="1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pPr algn="ctr">
              <a:buClr>
                <a:schemeClr val="dk1"/>
              </a:buClr>
              <a:buSzPts val="1400"/>
            </a:pPr>
            <a:endParaRPr lang="en-US" b="1" dirty="0">
              <a:latin typeface="Open Sans"/>
              <a:ea typeface="Open Sans"/>
              <a:cs typeface="Open Sans"/>
              <a:sym typeface="Open Sans"/>
            </a:endParaRPr>
          </a:p>
          <a:p>
            <a:pPr>
              <a:buClr>
                <a:schemeClr val="dk1"/>
              </a:buClr>
              <a:buSzPts val="1400"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Students can also compare measurements.  For example they could solve this problem:</a:t>
            </a:r>
          </a:p>
          <a:p>
            <a:pPr>
              <a:buClr>
                <a:schemeClr val="dk1"/>
              </a:buClr>
              <a:buSzPts val="1400"/>
            </a:pPr>
            <a:endParaRPr lang="en-US" dirty="0">
              <a:latin typeface="Open Sans"/>
              <a:ea typeface="Open Sans"/>
              <a:cs typeface="Open Sans"/>
              <a:sym typeface="Open Sans"/>
            </a:endParaRPr>
          </a:p>
          <a:p>
            <a:pPr>
              <a:buClr>
                <a:schemeClr val="dk1"/>
              </a:buClr>
              <a:buSzPts val="1400"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In gym class Kyle jumped 14 inches.  Vanessa jumped 23 inches.  How much farther did Vanessa jump than Kyle?  Write an equation and then solve the problem.</a:t>
            </a:r>
            <a:endParaRPr lang="en-US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050" name="Picture 2" descr="Image result for images centime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263" y="6460889"/>
            <a:ext cx="2745024" cy="92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420</Words>
  <Application>Microsoft Office PowerPoint</Application>
  <PresentationFormat>Custom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Open Sans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Daughtry</dc:creator>
  <cp:lastModifiedBy>Tery Gunter</cp:lastModifiedBy>
  <cp:revision>8</cp:revision>
  <dcterms:modified xsi:type="dcterms:W3CDTF">2018-09-29T18:01:43Z</dcterms:modified>
</cp:coreProperties>
</file>