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77" r:id="rId14"/>
    <p:sldId id="271" r:id="rId15"/>
    <p:sldId id="272" r:id="rId16"/>
    <p:sldId id="273" r:id="rId17"/>
    <p:sldId id="274" r:id="rId18"/>
    <p:sldId id="275" r:id="rId19"/>
    <p:sldId id="278" r:id="rId2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984" autoAdjust="0"/>
  </p:normalViewPr>
  <p:slideViewPr>
    <p:cSldViewPr snapToGrid="0">
      <p:cViewPr>
        <p:scale>
          <a:sx n="67" d="100"/>
          <a:sy n="67" d="100"/>
        </p:scale>
        <p:origin x="-840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1499689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db447f712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2" name="Google Shape;142;g3db447f712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Display</a:t>
            </a: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one expression at a time by clicking the green box at the top of the slide.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students with wait time to individually think about each expression.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After the last expression facilitate a discussion about how the expressions are related. </a:t>
            </a:r>
            <a:endParaRPr lang="en-US" sz="1100" b="0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3db447f712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4" name="Google Shape;154;g3db447f712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Display</a:t>
            </a: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one expression at a time by clicking the green box at the top of the slide.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students with wait time to individually think about each expression.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After the last expression facilitate a discussion about how the expressions are related. </a:t>
            </a:r>
            <a:endParaRPr lang="en-US" sz="1100" b="0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db447f712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0" name="Google Shape;160;g3db447f712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Display</a:t>
            </a: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one expression at a time by clicking the green box at the top of the slide.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students with wait time to individually think about each expression.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After the last expression facilitate a discussion about how the expressions are related. </a:t>
            </a:r>
            <a:endParaRPr lang="en-US" sz="1100" b="0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db447f712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0" name="Google Shape;160;g3db447f712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Display</a:t>
            </a: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one expression at a time by clicking the green box at the top of the slide.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students with wait time to individually think about each expression.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After the last expression facilitate a discussion about how the expressions are related. </a:t>
            </a:r>
            <a:endParaRPr lang="en-US" sz="1100" b="0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1213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3db447f712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8" name="Google Shape;178;g3db447f712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Display</a:t>
            </a: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one expression at a time by clicking the green box at the top of the slide.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students with wait time to individually think about each expression.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After the last expression facilitate a discussion about how the expressions are related. </a:t>
            </a:r>
            <a:endParaRPr lang="en-US" sz="1100" b="0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db447f712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4" name="Google Shape;184;g3db447f712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Display</a:t>
            </a: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one expression at a time by clicking the green box at the top of the slide.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students with wait time to individually think about each expression.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After the last expression facilitate a discussion about how the expressions are related. </a:t>
            </a:r>
            <a:endParaRPr lang="en-US" sz="1100" b="0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3db447f712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0" name="Google Shape;190;g3db447f712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Display</a:t>
            </a: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one expression at a time by clicking the green box at the top of the slide.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students with wait time to individually think about each expression.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After the last expression facilitate a discussion about how the expressions are related. </a:t>
            </a:r>
            <a:endParaRPr lang="en-US" sz="1100" b="0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3db447f712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6" name="Google Shape;196;g3db447f712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Display</a:t>
            </a: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one expression at a time by clicking the green box at the top of the slide.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students with wait time to individually think about each expression.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After the last expression facilitate a discussion about how the expressions are related. </a:t>
            </a:r>
            <a:endParaRPr lang="en-US" sz="1100" b="0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3db447f712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2" name="Google Shape;202;g3db447f712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Display</a:t>
            </a: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one expression at a time by clicking the green box at the top of the slide.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students with wait time to individually think about each expression.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After the last expression facilitate a discussion about how the expressions are related. </a:t>
            </a:r>
            <a:endParaRPr lang="en-US" sz="1100" b="0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3db447f712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2" name="Google Shape;202;g3db447f712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Display</a:t>
            </a: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one expression at a time by clicking the green box at the top of the slide.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students with wait time to individually think about each expression.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After the last expression facilitate a discussion about how the expressions are related. </a:t>
            </a:r>
            <a:endParaRPr lang="en-US" sz="1100" b="0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1883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Display</a:t>
            </a: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one expression at a time by clicking the green box at the top of the slide.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students with wait time to individually think about each expression.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After the last expression facilitate a discussion about how the expressions are related. 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db447f71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g3db447f71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Display</a:t>
            </a: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one expression at a time by clicking the green box at the top of the slide.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students with wait time to individually think about each expression.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After the last expression facilitate a discussion about how the expressions are related. </a:t>
            </a:r>
            <a:endParaRPr lang="en-US" sz="1100" b="0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db447f71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g3db447f71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Display</a:t>
            </a: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one expression at a time by clicking the green box at the top of the slide.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students with wait time to individually think about each expression.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After the last expression facilitate a discussion about how the expressions are related. </a:t>
            </a:r>
            <a:endParaRPr lang="en-US" sz="1100" b="0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db447f712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2" name="Google Shape;112;g3db447f712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Display</a:t>
            </a: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one expression at a time by clicking the green box at the top of the slide.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students with wait time to individually think about each expression.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After the last expression facilitate a discussion about how the expressions are related. </a:t>
            </a:r>
            <a:endParaRPr lang="en-US" sz="1100" b="0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db447f712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8" name="Google Shape;118;g3db447f712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Display</a:t>
            </a: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one expression at a time by clicking the green box at the top of the slide.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students with wait time to individually think about each expression.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After the last expression facilitate a discussion about how the expressions are related. </a:t>
            </a:r>
            <a:endParaRPr lang="en-US" sz="1100" b="0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3db447f712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g3db447f712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Display</a:t>
            </a: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one expression at a time by clicking the green box at the top of the slide.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students with wait time to individually think about each expression.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After the last expression facilitate a discussion about how the expressions are related. </a:t>
            </a:r>
            <a:endParaRPr lang="en-US" sz="1100" b="0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db447f712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0" name="Google Shape;130;g3db447f712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Display</a:t>
            </a: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one expression at a time by clicking the green box at the top of the slide.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students with wait time to individually think about each expression.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After the last expression facilitate a discussion about how the expressions are related. </a:t>
            </a:r>
            <a:endParaRPr lang="en-US" sz="1100" b="0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db447f712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6" name="Google Shape;136;g3db447f712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Display</a:t>
            </a: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one expression at a time by clicking the green box at the top of the slide.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students with wait time to individually think about each expression.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After the last expression facilitate a discussion about how the expressions are related. </a:t>
            </a:r>
            <a:endParaRPr lang="en-US" sz="1100" b="0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3" name="Google Shape;13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436471" y="108239"/>
            <a:ext cx="4894730" cy="378229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" name="Google Shape;14;p2"/>
          <p:cNvGrpSpPr/>
          <p:nvPr/>
        </p:nvGrpSpPr>
        <p:grpSpPr>
          <a:xfrm>
            <a:off x="673100" y="5157788"/>
            <a:ext cx="1581150" cy="1246187"/>
            <a:chOff x="673100" y="5157788"/>
            <a:chExt cx="1581150" cy="1246187"/>
          </a:xfrm>
        </p:grpSpPr>
        <p:sp>
          <p:nvSpPr>
            <p:cNvPr id="15" name="Google Shape;15;p2"/>
            <p:cNvSpPr/>
            <p:nvPr/>
          </p:nvSpPr>
          <p:spPr>
            <a:xfrm>
              <a:off x="673100" y="5905500"/>
              <a:ext cx="533400" cy="495300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270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187450" y="5899150"/>
              <a:ext cx="533400" cy="495300"/>
            </a:xfrm>
            <a:prstGeom prst="cube">
              <a:avLst>
                <a:gd name="adj" fmla="val 25000"/>
              </a:avLst>
            </a:prstGeom>
            <a:solidFill>
              <a:srgbClr val="002060"/>
            </a:solidFill>
            <a:ln w="1270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939800" y="5524500"/>
              <a:ext cx="533400" cy="495300"/>
            </a:xfrm>
            <a:prstGeom prst="cube">
              <a:avLst>
                <a:gd name="adj" fmla="val 25000"/>
              </a:avLst>
            </a:prstGeom>
            <a:solidFill>
              <a:srgbClr val="52F925"/>
            </a:solidFill>
            <a:ln w="1270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720850" y="5908675"/>
              <a:ext cx="533400" cy="4953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1270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492250" y="5524500"/>
              <a:ext cx="533400" cy="495300"/>
            </a:xfrm>
            <a:prstGeom prst="cube">
              <a:avLst>
                <a:gd name="adj" fmla="val 25000"/>
              </a:avLst>
            </a:prstGeom>
            <a:solidFill>
              <a:srgbClr val="F75E09"/>
            </a:solidFill>
            <a:ln w="1270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87450" y="5157788"/>
              <a:ext cx="533400" cy="495300"/>
            </a:xfrm>
            <a:prstGeom prst="cube">
              <a:avLst>
                <a:gd name="adj" fmla="val 25000"/>
              </a:avLst>
            </a:prstGeom>
            <a:solidFill>
              <a:srgbClr val="C757CA"/>
            </a:solidFill>
            <a:ln w="1270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" name="Google Shape;21;p2"/>
          <p:cNvGrpSpPr/>
          <p:nvPr/>
        </p:nvGrpSpPr>
        <p:grpSpPr>
          <a:xfrm>
            <a:off x="9395768" y="4934158"/>
            <a:ext cx="2554935" cy="1745999"/>
            <a:chOff x="9395768" y="4934158"/>
            <a:chExt cx="2554935" cy="1745999"/>
          </a:xfrm>
        </p:grpSpPr>
        <p:sp>
          <p:nvSpPr>
            <p:cNvPr id="22" name="Google Shape;22;p2"/>
            <p:cNvSpPr/>
            <p:nvPr/>
          </p:nvSpPr>
          <p:spPr>
            <a:xfrm>
              <a:off x="10115551" y="5431841"/>
              <a:ext cx="1079500" cy="995362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FF00"/>
            </a:solidFill>
            <a:ln w="12700" cap="flat" cmpd="sng">
              <a:solidFill>
                <a:srgbClr val="42719B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0382251" y="4934158"/>
              <a:ext cx="546100" cy="503238"/>
            </a:xfrm>
            <a:prstGeom prst="triangle">
              <a:avLst>
                <a:gd name="adj" fmla="val 52000"/>
              </a:avLst>
            </a:prstGeom>
            <a:solidFill>
              <a:srgbClr val="5BC35B"/>
            </a:solidFill>
            <a:ln w="12700" cap="flat" cmpd="sng">
              <a:solidFill>
                <a:srgbClr val="42719B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24;p2"/>
            <p:cNvSpPr/>
            <p:nvPr/>
          </p:nvSpPr>
          <p:spPr>
            <a:xfrm rot="-3370914">
              <a:off x="9691943" y="5661003"/>
              <a:ext cx="558800" cy="1011238"/>
            </a:xfrm>
            <a:prstGeom prst="flowChartDecision">
              <a:avLst/>
            </a:prstGeom>
            <a:solidFill>
              <a:srgbClr val="0070C0"/>
            </a:solidFill>
            <a:ln w="12700" cap="flat" cmpd="sng">
              <a:solidFill>
                <a:srgbClr val="42719B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25;p2"/>
            <p:cNvSpPr/>
            <p:nvPr/>
          </p:nvSpPr>
          <p:spPr>
            <a:xfrm rot="3398353">
              <a:off x="11095353" y="5661003"/>
              <a:ext cx="558800" cy="1011238"/>
            </a:xfrm>
            <a:prstGeom prst="flowChartDecision">
              <a:avLst/>
            </a:prstGeom>
            <a:solidFill>
              <a:srgbClr val="0070C0"/>
            </a:solidFill>
            <a:ln w="12700" cap="flat" cmpd="sng">
              <a:solidFill>
                <a:srgbClr val="42719B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31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9" name="Google Shape;29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94471" y="5591031"/>
            <a:ext cx="1516529" cy="117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>
            <a:spLocks noGrp="1"/>
          </p:cNvSpPr>
          <p:nvPr>
            <p:ph type="subTitle" idx="1"/>
          </p:nvPr>
        </p:nvSpPr>
        <p:spPr>
          <a:xfrm>
            <a:off x="1524000" y="3216262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Number Talks for 3rd Grade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Cluster </a:t>
            </a:r>
            <a:r>
              <a:rPr lang="en-US" dirty="0"/>
              <a:t>4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lang="en-US" sz="3600" dirty="0" smtClean="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3600" smtClean="0"/>
              <a:t>Created </a:t>
            </a:r>
            <a:r>
              <a:rPr lang="en-US" sz="3600" dirty="0" smtClean="0"/>
              <a:t>by 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Grade Tools For </a:t>
            </a:r>
            <a:r>
              <a:rPr lang="en-US" sz="3600" dirty="0" smtClean="0"/>
              <a:t>Teachers </a:t>
            </a:r>
            <a:r>
              <a:rPr lang="en-US" sz="3600" dirty="0" smtClean="0"/>
              <a:t>Pilot Teachers in Kannapolis City Schools and Richmond County Schools</a:t>
            </a:r>
            <a:endParaRPr sz="3600" b="0" i="0" u="none" strike="noStrike" cap="none" dirty="0">
              <a:solidFill>
                <a:schemeClr val="dk1"/>
              </a:solidFill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Pencils Down… Time for a Number Talk!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Number </a:t>
            </a:r>
            <a:r>
              <a:rPr lang="en-US" sz="40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Talk</a:t>
            </a:r>
            <a:r>
              <a:rPr lang="en-US" sz="4000" dirty="0" smtClean="0"/>
              <a:t>: </a:t>
            </a:r>
            <a:r>
              <a:rPr lang="en-US" sz="4000" dirty="0"/>
              <a:t>Click here for the expressions!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22"/>
          <p:cNvSpPr txBox="1">
            <a:spLocks noGrp="1"/>
          </p:cNvSpPr>
          <p:nvPr>
            <p:ph type="body" idx="1"/>
          </p:nvPr>
        </p:nvSpPr>
        <p:spPr>
          <a:xfrm>
            <a:off x="838200" y="177260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/>
              <a:t>2 </a:t>
            </a:r>
            <a:r>
              <a:rPr lang="en-US" sz="4800" dirty="0"/>
              <a:t>x </a:t>
            </a:r>
            <a:r>
              <a:rPr lang="en-US" sz="4800" dirty="0" smtClean="0"/>
              <a:t>40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/>
              <a:t>4 x </a:t>
            </a:r>
            <a:r>
              <a:rPr lang="en-US" sz="4800" dirty="0" smtClean="0"/>
              <a:t>40</a:t>
            </a:r>
            <a:endParaRPr sz="4800" dirty="0"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/>
              <a:t>3 </a:t>
            </a:r>
            <a:r>
              <a:rPr lang="en-US" sz="4800" dirty="0"/>
              <a:t>x </a:t>
            </a:r>
            <a:r>
              <a:rPr lang="en-US" sz="4800" dirty="0" smtClean="0"/>
              <a:t>8 x 5</a:t>
            </a:r>
            <a:endParaRPr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Pencils Down… Time for a Number Talk!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en-US" sz="4000" dirty="0"/>
              <a:t>Number Talk:  Click here for the expressions!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24"/>
          <p:cNvSpPr txBox="1">
            <a:spLocks noGrp="1"/>
          </p:cNvSpPr>
          <p:nvPr>
            <p:ph type="body" idx="1"/>
          </p:nvPr>
        </p:nvSpPr>
        <p:spPr>
          <a:xfrm>
            <a:off x="838200" y="177260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/>
              <a:t>3 x 2 x </a:t>
            </a:r>
            <a:r>
              <a:rPr lang="en-US" sz="4800" dirty="0" smtClean="0"/>
              <a:t>6</a:t>
            </a:r>
          </a:p>
          <a:p>
            <a:pPr marL="0" indent="0" algn="ctr">
              <a:buNone/>
            </a:pPr>
            <a:r>
              <a:rPr lang="en-US" sz="4800" dirty="0"/>
              <a:t>6 x </a:t>
            </a:r>
            <a:r>
              <a:rPr lang="en-US" sz="4800" dirty="0" smtClean="0"/>
              <a:t>7</a:t>
            </a:r>
            <a:endParaRPr lang="en-US" sz="4800" dirty="0"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/>
              <a:t>3 x </a:t>
            </a:r>
            <a:r>
              <a:rPr lang="en-US" sz="4800" dirty="0"/>
              <a:t>2 x 8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/>
              <a:t>6 x 9</a:t>
            </a:r>
            <a:endParaRPr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Pencils Down… Time for a Number Talk!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Number </a:t>
            </a:r>
            <a:r>
              <a:rPr lang="en-US" sz="40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Talk</a:t>
            </a:r>
            <a:r>
              <a:rPr lang="en-US" sz="4000" dirty="0" smtClean="0"/>
              <a:t>: </a:t>
            </a:r>
            <a:r>
              <a:rPr lang="en-US" sz="4000" dirty="0"/>
              <a:t>Click here for the expressions!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25"/>
          <p:cNvSpPr txBox="1">
            <a:spLocks noGrp="1"/>
          </p:cNvSpPr>
          <p:nvPr>
            <p:ph type="body" idx="1"/>
          </p:nvPr>
        </p:nvSpPr>
        <p:spPr>
          <a:xfrm>
            <a:off x="838200" y="177260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/>
              <a:t>2</a:t>
            </a:r>
            <a:r>
              <a:rPr lang="en-US" sz="4800" dirty="0" smtClean="0"/>
              <a:t> x 5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/>
              <a:t>2 x </a:t>
            </a:r>
            <a:r>
              <a:rPr lang="en-US" sz="4800" dirty="0"/>
              <a:t>7</a:t>
            </a:r>
            <a:endParaRPr lang="en-US" sz="4800" dirty="0" smtClean="0"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/>
              <a:t>2</a:t>
            </a:r>
            <a:r>
              <a:rPr lang="en-US" sz="4800" dirty="0" smtClean="0"/>
              <a:t> x </a:t>
            </a:r>
            <a:r>
              <a:rPr lang="en-US" sz="4800" dirty="0"/>
              <a:t>8</a:t>
            </a:r>
            <a:endParaRPr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Pencils Down… Time for a Number Talk!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Number </a:t>
            </a:r>
            <a:r>
              <a:rPr lang="en-US" sz="40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Talk</a:t>
            </a:r>
            <a:r>
              <a:rPr lang="en-US" sz="4000" dirty="0" smtClean="0"/>
              <a:t>: </a:t>
            </a:r>
            <a:r>
              <a:rPr lang="en-US" sz="4000" dirty="0"/>
              <a:t>Click here for the expressions!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25"/>
          <p:cNvSpPr txBox="1">
            <a:spLocks noGrp="1"/>
          </p:cNvSpPr>
          <p:nvPr>
            <p:ph type="body" idx="1"/>
          </p:nvPr>
        </p:nvSpPr>
        <p:spPr>
          <a:xfrm>
            <a:off x="838200" y="177260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/>
              <a:t>8 x 5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/>
              <a:t>8 x </a:t>
            </a:r>
            <a:r>
              <a:rPr lang="en-US" sz="4800" dirty="0"/>
              <a:t>7</a:t>
            </a:r>
            <a:endParaRPr lang="en-US" sz="4800" dirty="0" smtClean="0"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/>
              <a:t>8 x </a:t>
            </a:r>
            <a:r>
              <a:rPr lang="en-US" sz="4800" dirty="0"/>
              <a:t>8</a:t>
            </a:r>
            <a:endParaRPr sz="4800" dirty="0"/>
          </a:p>
        </p:txBody>
      </p:sp>
    </p:spTree>
    <p:extLst>
      <p:ext uri="{BB962C8B-B14F-4D97-AF65-F5344CB8AC3E}">
        <p14:creationId xmlns:p14="http://schemas.microsoft.com/office/powerpoint/2010/main" val="91707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Pencils Down… Time for a Number Talk!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Number </a:t>
            </a:r>
            <a:r>
              <a:rPr lang="en-US" sz="40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Talk</a:t>
            </a:r>
            <a:r>
              <a:rPr lang="en-US" sz="4000" dirty="0" smtClean="0"/>
              <a:t>: </a:t>
            </a:r>
            <a:r>
              <a:rPr lang="en-US" sz="4000" dirty="0"/>
              <a:t>Click here for the expressions!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28"/>
          <p:cNvSpPr txBox="1">
            <a:spLocks noGrp="1"/>
          </p:cNvSpPr>
          <p:nvPr>
            <p:ph type="body" idx="1"/>
          </p:nvPr>
        </p:nvSpPr>
        <p:spPr>
          <a:xfrm>
            <a:off x="838200" y="2073875"/>
            <a:ext cx="9118800" cy="4152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 x 10</a:t>
            </a:r>
            <a:endParaRPr sz="4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 x 5</a:t>
            </a:r>
            <a:endParaRPr sz="4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 x </a:t>
            </a:r>
            <a:r>
              <a:rPr lang="en-US" sz="4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 sz="4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36 </a:t>
            </a:r>
            <a:r>
              <a:rPr lang="en-US" sz="4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÷ 4</a:t>
            </a:r>
            <a:endParaRPr sz="4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Pencils Down… Time for a Number Talk!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Number </a:t>
            </a:r>
            <a:r>
              <a:rPr lang="en-US" sz="40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Talk</a:t>
            </a:r>
            <a:r>
              <a:rPr lang="en-US" sz="4000" dirty="0" smtClean="0"/>
              <a:t>: </a:t>
            </a:r>
            <a:r>
              <a:rPr lang="en-US" sz="4000" dirty="0"/>
              <a:t>Click here for the expressions!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29"/>
          <p:cNvSpPr txBox="1">
            <a:spLocks noGrp="1"/>
          </p:cNvSpPr>
          <p:nvPr>
            <p:ph type="body" idx="1"/>
          </p:nvPr>
        </p:nvSpPr>
        <p:spPr>
          <a:xfrm>
            <a:off x="838200" y="2073875"/>
            <a:ext cx="9118800" cy="4152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 </a:t>
            </a:r>
            <a:r>
              <a:rPr lang="en-US" sz="4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 </a:t>
            </a:r>
            <a:r>
              <a:rPr lang="en-US" sz="4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</a:p>
          <a:p>
            <a:pPr marL="0" indent="0" algn="ctr">
              <a:lnSpc>
                <a:spcPct val="115000"/>
              </a:lnSpc>
              <a:spcBef>
                <a:spcPts val="1200"/>
              </a:spcBef>
              <a:buSzPts val="1100"/>
              <a:buNone/>
            </a:pP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10 </a:t>
            </a:r>
            <a:r>
              <a:rPr lang="en-US" sz="4800" dirty="0">
                <a:latin typeface="Arial"/>
                <a:ea typeface="Arial"/>
                <a:cs typeface="Arial"/>
                <a:sym typeface="Arial"/>
              </a:rPr>
              <a:t>÷ </a:t>
            </a: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5</a:t>
            </a:r>
            <a:endParaRPr sz="4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 algn="ctr">
              <a:lnSpc>
                <a:spcPct val="115000"/>
              </a:lnSpc>
              <a:spcBef>
                <a:spcPts val="1200"/>
              </a:spcBef>
              <a:buSzPts val="1100"/>
              <a:buNone/>
            </a:pP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20 </a:t>
            </a:r>
            <a:r>
              <a:rPr lang="en-US" sz="4800" dirty="0">
                <a:latin typeface="Arial"/>
                <a:ea typeface="Arial"/>
                <a:cs typeface="Arial"/>
                <a:sym typeface="Arial"/>
              </a:rPr>
              <a:t>÷ 5</a:t>
            </a:r>
            <a:endParaRPr lang="en-US" sz="4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 algn="ctr">
              <a:lnSpc>
                <a:spcPct val="115000"/>
              </a:lnSpc>
              <a:spcBef>
                <a:spcPts val="1200"/>
              </a:spcBef>
              <a:buSzPts val="1100"/>
              <a:buNone/>
            </a:pP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30 </a:t>
            </a:r>
            <a:r>
              <a:rPr lang="en-US" sz="4800" dirty="0">
                <a:latin typeface="Arial"/>
                <a:ea typeface="Arial"/>
                <a:cs typeface="Arial"/>
                <a:sym typeface="Arial"/>
              </a:rPr>
              <a:t>÷ </a:t>
            </a: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5</a:t>
            </a:r>
            <a:endParaRPr sz="480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4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Pencils Down… Time for a Number Talk!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Number </a:t>
            </a:r>
            <a:r>
              <a:rPr lang="en-US" sz="40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Talk</a:t>
            </a:r>
            <a:r>
              <a:rPr lang="en-US" sz="4000" dirty="0" smtClean="0"/>
              <a:t>: </a:t>
            </a:r>
            <a:r>
              <a:rPr lang="en-US" sz="4000" dirty="0"/>
              <a:t>Click here for the expressions!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30"/>
          <p:cNvSpPr txBox="1">
            <a:spLocks noGrp="1"/>
          </p:cNvSpPr>
          <p:nvPr>
            <p:ph type="body" idx="1"/>
          </p:nvPr>
        </p:nvSpPr>
        <p:spPr>
          <a:xfrm>
            <a:off x="838200" y="2073875"/>
            <a:ext cx="9118800" cy="4152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10 x 4</a:t>
            </a: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40 </a:t>
            </a:r>
            <a:r>
              <a:rPr lang="en-US" sz="4800" dirty="0">
                <a:latin typeface="Arial"/>
                <a:ea typeface="Arial"/>
                <a:cs typeface="Arial"/>
                <a:sym typeface="Arial"/>
              </a:rPr>
              <a:t>÷ 4</a:t>
            </a:r>
            <a:endParaRPr sz="4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6 </a:t>
            </a:r>
            <a:r>
              <a:rPr lang="en-US" sz="4800" dirty="0">
                <a:latin typeface="Arial"/>
                <a:ea typeface="Arial"/>
                <a:cs typeface="Arial"/>
                <a:sym typeface="Arial"/>
              </a:rPr>
              <a:t>÷ 4</a:t>
            </a:r>
            <a:endParaRPr sz="4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32 </a:t>
            </a:r>
            <a:r>
              <a:rPr lang="en-US" sz="4800" dirty="0">
                <a:latin typeface="Arial"/>
                <a:ea typeface="Arial"/>
                <a:cs typeface="Arial"/>
                <a:sym typeface="Arial"/>
              </a:rPr>
              <a:t>÷ 4</a:t>
            </a:r>
            <a:endParaRPr sz="4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4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Pencils Down… Time for a Number Talk!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Number </a:t>
            </a:r>
            <a:r>
              <a:rPr lang="en-US" sz="40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Talk</a:t>
            </a:r>
            <a:r>
              <a:rPr lang="en-US" sz="4000" dirty="0" smtClean="0"/>
              <a:t>: </a:t>
            </a:r>
            <a:r>
              <a:rPr lang="en-US" sz="4000" dirty="0"/>
              <a:t>Click here for the expressions!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31"/>
          <p:cNvSpPr txBox="1">
            <a:spLocks noGrp="1"/>
          </p:cNvSpPr>
          <p:nvPr>
            <p:ph type="body" idx="1"/>
          </p:nvPr>
        </p:nvSpPr>
        <p:spPr>
          <a:xfrm>
            <a:off x="838200" y="2073875"/>
            <a:ext cx="9118800" cy="4152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3 x 9</a:t>
            </a: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27 </a:t>
            </a:r>
            <a:r>
              <a:rPr lang="en-US" sz="4800" dirty="0">
                <a:latin typeface="Arial"/>
                <a:ea typeface="Arial"/>
                <a:cs typeface="Arial"/>
                <a:sym typeface="Arial"/>
              </a:rPr>
              <a:t>÷ 3</a:t>
            </a:r>
            <a:endParaRPr sz="4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24 </a:t>
            </a:r>
            <a:r>
              <a:rPr lang="en-US" sz="4800" dirty="0">
                <a:latin typeface="Arial"/>
                <a:ea typeface="Arial"/>
                <a:cs typeface="Arial"/>
                <a:sym typeface="Arial"/>
              </a:rPr>
              <a:t>÷ 3</a:t>
            </a:r>
            <a:endParaRPr sz="4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21 </a:t>
            </a:r>
            <a:r>
              <a:rPr lang="en-US" sz="4800" dirty="0">
                <a:latin typeface="Arial"/>
                <a:ea typeface="Arial"/>
                <a:cs typeface="Arial"/>
                <a:sym typeface="Arial"/>
              </a:rPr>
              <a:t>÷ 3</a:t>
            </a:r>
            <a:endParaRPr sz="4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4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Pencils Down… Time for a Number Talk!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Number </a:t>
            </a:r>
            <a:r>
              <a:rPr lang="en-US" sz="40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Talk</a:t>
            </a:r>
            <a:r>
              <a:rPr lang="en-US" sz="4000" dirty="0" smtClean="0"/>
              <a:t>: </a:t>
            </a:r>
            <a:r>
              <a:rPr lang="en-US" sz="4000" dirty="0"/>
              <a:t>Click here for the expressions!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32"/>
          <p:cNvSpPr txBox="1">
            <a:spLocks noGrp="1"/>
          </p:cNvSpPr>
          <p:nvPr>
            <p:ph type="body" idx="1"/>
          </p:nvPr>
        </p:nvSpPr>
        <p:spPr>
          <a:xfrm>
            <a:off x="838200" y="2073875"/>
            <a:ext cx="9118800" cy="4152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>
                <a:latin typeface="Arial"/>
                <a:ea typeface="Arial"/>
                <a:cs typeface="Arial"/>
                <a:sym typeface="Arial"/>
              </a:rPr>
              <a:t>7</a:t>
            </a: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 x 6</a:t>
            </a: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48 </a:t>
            </a:r>
            <a:r>
              <a:rPr lang="en-US" sz="4800" dirty="0">
                <a:latin typeface="Arial"/>
                <a:ea typeface="Arial"/>
                <a:cs typeface="Arial"/>
                <a:sym typeface="Arial"/>
              </a:rPr>
              <a:t>÷ </a:t>
            </a: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6</a:t>
            </a:r>
            <a:endParaRPr sz="4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42 </a:t>
            </a:r>
            <a:r>
              <a:rPr lang="en-US" sz="4800" dirty="0">
                <a:latin typeface="Arial"/>
                <a:ea typeface="Arial"/>
                <a:cs typeface="Arial"/>
                <a:sym typeface="Arial"/>
              </a:rPr>
              <a:t>÷ </a:t>
            </a: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6</a:t>
            </a:r>
            <a:endParaRPr sz="4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36 </a:t>
            </a:r>
            <a:r>
              <a:rPr lang="en-US" sz="4800" dirty="0">
                <a:latin typeface="Arial"/>
                <a:ea typeface="Arial"/>
                <a:cs typeface="Arial"/>
                <a:sym typeface="Arial"/>
              </a:rPr>
              <a:t>÷ </a:t>
            </a: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6</a:t>
            </a:r>
            <a:endParaRPr sz="4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4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Pencils Down… Time for a Number Talk!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en-US" sz="4000" dirty="0"/>
              <a:t>Number Talk:  Click here for the expressions!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32"/>
          <p:cNvSpPr txBox="1">
            <a:spLocks noGrp="1"/>
          </p:cNvSpPr>
          <p:nvPr>
            <p:ph type="body" idx="1"/>
          </p:nvPr>
        </p:nvSpPr>
        <p:spPr>
          <a:xfrm>
            <a:off x="838200" y="2073875"/>
            <a:ext cx="9118800" cy="4152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 x 6 </a:t>
            </a: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8 </a:t>
            </a:r>
            <a:r>
              <a:rPr lang="en-US" sz="4800" dirty="0">
                <a:latin typeface="Arial"/>
                <a:ea typeface="Arial"/>
                <a:cs typeface="Arial"/>
                <a:sym typeface="Arial"/>
              </a:rPr>
              <a:t>÷ </a:t>
            </a: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6</a:t>
            </a:r>
            <a:endParaRPr sz="4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30 </a:t>
            </a:r>
            <a:r>
              <a:rPr lang="en-US" sz="4800" dirty="0">
                <a:latin typeface="Arial"/>
                <a:ea typeface="Arial"/>
                <a:cs typeface="Arial"/>
                <a:sym typeface="Arial"/>
              </a:rPr>
              <a:t>÷ </a:t>
            </a: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6</a:t>
            </a:r>
            <a:endParaRPr sz="4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42 </a:t>
            </a:r>
            <a:r>
              <a:rPr lang="en-US" sz="4800" dirty="0">
                <a:latin typeface="Arial"/>
                <a:ea typeface="Arial"/>
                <a:cs typeface="Arial"/>
                <a:sym typeface="Arial"/>
              </a:rPr>
              <a:t>÷ </a:t>
            </a: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6</a:t>
            </a:r>
            <a:endParaRPr sz="4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4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36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>
            <a:spLocks noGrp="1"/>
          </p:cNvSpPr>
          <p:nvPr>
            <p:ph type="title"/>
          </p:nvPr>
        </p:nvSpPr>
        <p:spPr>
          <a:xfrm>
            <a:off x="838200" y="365124"/>
            <a:ext cx="10515600" cy="1905109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Pencils Down… Time for a Number Talk!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en-US" sz="4000" dirty="0"/>
              <a:t>Number Talk:  Click here for the expressions!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4"/>
          <p:cNvSpPr txBox="1">
            <a:spLocks noGrp="1"/>
          </p:cNvSpPr>
          <p:nvPr>
            <p:ph type="body" idx="1"/>
          </p:nvPr>
        </p:nvSpPr>
        <p:spPr>
          <a:xfrm>
            <a:off x="838200" y="177260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/>
              <a:t>2 x </a:t>
            </a:r>
            <a:r>
              <a:rPr lang="en-US" sz="4800" dirty="0" smtClean="0"/>
              <a:t>5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/>
              <a:t>4 x </a:t>
            </a:r>
            <a:r>
              <a:rPr lang="en-US" sz="4800" dirty="0" smtClean="0"/>
              <a:t>5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</a:t>
            </a:r>
            <a:r>
              <a:rPr lang="en-US" sz="4800" dirty="0"/>
              <a:t>x </a:t>
            </a:r>
            <a:r>
              <a:rPr lang="en-US" sz="4800" dirty="0" smtClean="0"/>
              <a:t>5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Pencils Down… Time for a Number Talk!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en-US" sz="4000" dirty="0"/>
              <a:t>Number Talk:  Click here for the expressions!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5"/>
          <p:cNvSpPr txBox="1">
            <a:spLocks noGrp="1"/>
          </p:cNvSpPr>
          <p:nvPr>
            <p:ph type="body" idx="1"/>
          </p:nvPr>
        </p:nvSpPr>
        <p:spPr>
          <a:xfrm>
            <a:off x="838200" y="177260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/>
              <a:t>2 x 50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/>
              <a:t>4 x 50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/>
              <a:t>8 x 50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Pencils Down… Time for a Number Talk!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Number </a:t>
            </a:r>
            <a:r>
              <a:rPr lang="en-US" sz="40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Talk</a:t>
            </a:r>
            <a:r>
              <a:rPr lang="en-US" sz="4000" dirty="0" smtClean="0"/>
              <a:t>:  </a:t>
            </a:r>
            <a:r>
              <a:rPr lang="en-US" sz="4000" dirty="0"/>
              <a:t>Click here for the expressions!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6"/>
          <p:cNvSpPr txBox="1">
            <a:spLocks noGrp="1"/>
          </p:cNvSpPr>
          <p:nvPr>
            <p:ph type="body" idx="1"/>
          </p:nvPr>
        </p:nvSpPr>
        <p:spPr>
          <a:xfrm>
            <a:off x="838200" y="177260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/>
              <a:t>3 x 5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/>
              <a:t>3 x 10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/>
              <a:t>3 x 9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Pencils Down… Time for a Number Talk!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en-US" sz="4000" dirty="0"/>
              <a:t>Number Talk:  Click here for the expressions!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7"/>
          <p:cNvSpPr txBox="1">
            <a:spLocks noGrp="1"/>
          </p:cNvSpPr>
          <p:nvPr>
            <p:ph type="body" idx="1"/>
          </p:nvPr>
        </p:nvSpPr>
        <p:spPr>
          <a:xfrm>
            <a:off x="838200" y="177260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/>
              <a:t>7 x 5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/>
              <a:t>7 x 10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/>
              <a:t>7 x 9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Pencils Down… Time for a Number Talk!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en-US" sz="4000" dirty="0"/>
              <a:t>Number Talk:  Click here for the expressions!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8"/>
          <p:cNvSpPr txBox="1">
            <a:spLocks noGrp="1"/>
          </p:cNvSpPr>
          <p:nvPr>
            <p:ph type="body" idx="1"/>
          </p:nvPr>
        </p:nvSpPr>
        <p:spPr>
          <a:xfrm>
            <a:off x="838200" y="177260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/>
              <a:t>5 x 5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/>
              <a:t>5 x 10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/>
              <a:t>5 x 20</a:t>
            </a:r>
            <a:endParaRPr sz="4800" dirty="0"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/>
              <a:t>5 x </a:t>
            </a:r>
            <a:r>
              <a:rPr lang="en-US" sz="4800" dirty="0" smtClean="0"/>
              <a:t>9</a:t>
            </a:r>
            <a:endParaRPr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Pencils Down… Time for a Number Talk!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en-US" sz="4000" dirty="0"/>
              <a:t>Number Talk:  Click here for the expressions!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9"/>
          <p:cNvSpPr txBox="1">
            <a:spLocks noGrp="1"/>
          </p:cNvSpPr>
          <p:nvPr>
            <p:ph type="body" idx="1"/>
          </p:nvPr>
        </p:nvSpPr>
        <p:spPr>
          <a:xfrm>
            <a:off x="838200" y="177260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/>
              <a:t>2 x </a:t>
            </a:r>
            <a:r>
              <a:rPr lang="en-US" sz="4800" dirty="0" smtClean="0"/>
              <a:t>20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/>
              <a:t>4 x 20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/>
              <a:t>2 x </a:t>
            </a:r>
            <a:r>
              <a:rPr lang="en-US" sz="4800" dirty="0" smtClean="0"/>
              <a:t>40</a:t>
            </a:r>
            <a:endParaRPr sz="4800" dirty="0"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/>
              <a:t>4 x </a:t>
            </a:r>
            <a:r>
              <a:rPr lang="en-US" sz="4800" dirty="0" smtClean="0"/>
              <a:t>40</a:t>
            </a:r>
            <a:endParaRPr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Pencils Down… Time for a Number Talk!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Number </a:t>
            </a:r>
            <a:r>
              <a:rPr lang="en-US" sz="40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Talk</a:t>
            </a:r>
            <a:r>
              <a:rPr lang="en-US" sz="4000" dirty="0" smtClean="0"/>
              <a:t>: </a:t>
            </a:r>
            <a:r>
              <a:rPr lang="en-US" sz="4000" dirty="0"/>
              <a:t>Click here for the expressions!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20"/>
          <p:cNvSpPr txBox="1">
            <a:spLocks noGrp="1"/>
          </p:cNvSpPr>
          <p:nvPr>
            <p:ph type="body" idx="1"/>
          </p:nvPr>
        </p:nvSpPr>
        <p:spPr>
          <a:xfrm>
            <a:off x="838200" y="177260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/>
              <a:t>2 </a:t>
            </a:r>
            <a:r>
              <a:rPr lang="en-US" sz="4800" dirty="0"/>
              <a:t>x 4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/>
              <a:t>4 x </a:t>
            </a:r>
            <a:r>
              <a:rPr lang="en-US" sz="4800" dirty="0" smtClean="0"/>
              <a:t>2</a:t>
            </a:r>
            <a:endParaRPr sz="4800" dirty="0"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/>
              <a:t>8 x 2</a:t>
            </a:r>
            <a:endParaRPr sz="4800" dirty="0"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/>
              <a:t>8 x 4</a:t>
            </a:r>
            <a:endParaRPr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Pencils Down… Time for a Number Talk!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Number </a:t>
            </a:r>
            <a:r>
              <a:rPr lang="en-US" sz="40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Talk</a:t>
            </a:r>
            <a:r>
              <a:rPr lang="en-US" sz="4000" dirty="0" smtClean="0"/>
              <a:t>: </a:t>
            </a:r>
            <a:r>
              <a:rPr lang="en-US" sz="4000" dirty="0"/>
              <a:t>Click here for the expressions!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21"/>
          <p:cNvSpPr txBox="1">
            <a:spLocks noGrp="1"/>
          </p:cNvSpPr>
          <p:nvPr>
            <p:ph type="body" idx="1"/>
          </p:nvPr>
        </p:nvSpPr>
        <p:spPr>
          <a:xfrm>
            <a:off x="838200" y="177260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/>
              <a:t>4 </a:t>
            </a:r>
            <a:r>
              <a:rPr lang="en-US" sz="4800" dirty="0"/>
              <a:t>x </a:t>
            </a:r>
            <a:r>
              <a:rPr lang="en-US" sz="4800" dirty="0" smtClean="0"/>
              <a:t>6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/>
              <a:t>8 x 6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/>
              <a:t>7 x 6</a:t>
            </a:r>
            <a:endParaRPr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1338</Words>
  <Application>Microsoft Office PowerPoint</Application>
  <PresentationFormat>Custom</PresentationFormat>
  <Paragraphs>158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Pencils Down… Time for a Number Talk! Number Talk:  Click here for the expressions!</vt:lpstr>
      <vt:lpstr>Pencils Down… Time for a Number Talk! Number Talk:  Click here for the expressions!</vt:lpstr>
      <vt:lpstr>Pencils Down… Time for a Number Talk! Number Talk:  Click here for the expressions!</vt:lpstr>
      <vt:lpstr>Pencils Down… Time for a Number Talk! Number Talk:  Click here for the expressions!</vt:lpstr>
      <vt:lpstr>Pencils Down… Time for a Number Talk! Number Talk:  Click here for the expressions!</vt:lpstr>
      <vt:lpstr>Pencils Down… Time for a Number Talk! Number Talk:  Click here for the expressions!</vt:lpstr>
      <vt:lpstr>Pencils Down… Time for a Number Talk! Number Talk: Click here for the expressions!</vt:lpstr>
      <vt:lpstr>Pencils Down… Time for a Number Talk! Number Talk: Click here for the expressions!</vt:lpstr>
      <vt:lpstr>Pencils Down… Time for a Number Talk! Number Talk: Click here for the expressions!</vt:lpstr>
      <vt:lpstr>Pencils Down… Time for a Number Talk! Number Talk:  Click here for the expressions!</vt:lpstr>
      <vt:lpstr>Pencils Down… Time for a Number Talk! Number Talk: Click here for the expressions!</vt:lpstr>
      <vt:lpstr>Pencils Down… Time for a Number Talk! Number Talk: Click here for the expressions!</vt:lpstr>
      <vt:lpstr>Pencils Down… Time for a Number Talk! Number Talk: Click here for the expressions!</vt:lpstr>
      <vt:lpstr>Pencils Down… Time for a Number Talk! Number Talk: Click here for the expressions!</vt:lpstr>
      <vt:lpstr>Pencils Down… Time for a Number Talk! Number Talk: Click here for the expressions!</vt:lpstr>
      <vt:lpstr>Pencils Down… Time for a Number Talk! Number Talk: Click here for the expressions!</vt:lpstr>
      <vt:lpstr>Pencils Down… Time for a Number Talk! Number Talk: Click here for the expressions!</vt:lpstr>
      <vt:lpstr>Pencils Down… Time for a Number Talk! Number Talk:  Click here for the expressions!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DeLong</dc:creator>
  <cp:lastModifiedBy>Leanne Daughtry</cp:lastModifiedBy>
  <cp:revision>9</cp:revision>
  <dcterms:modified xsi:type="dcterms:W3CDTF">2018-08-07T03:01:07Z</dcterms:modified>
</cp:coreProperties>
</file>