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5143500" type="screen16x9"/>
  <p:notesSz cx="6858000" cy="9144000"/>
  <p:embeddedFontLst>
    <p:embeddedFont>
      <p:font typeface="Open Sans" charset="0"/>
      <p:regular r:id="rId50"/>
      <p:bold r:id="rId51"/>
      <p:italic r:id="rId52"/>
      <p:boldItalic r:id="rId53"/>
    </p:embeddedFont>
    <p:embeddedFont>
      <p:font typeface="PT Sans Narrow" charset="0"/>
      <p:regular r:id="rId54"/>
      <p:bold r:id="rId55"/>
    </p:embeddedFont>
    <p:embeddedFont>
      <p:font typeface="Source Code Pro" charset="0"/>
      <p:regular r:id="rId56"/>
      <p:bold r:id="rId57"/>
    </p:embeddedFont>
    <p:embeddedFont>
      <p:font typeface="Calibri" pitchFamily="34" charset="0"/>
      <p:regular r:id="rId58"/>
      <p:bold r:id="rId59"/>
      <p:italic r:id="rId60"/>
      <p:boldItalic r:id="rId6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1EE130EA-A0C9-477F-80DD-EBCCDF3A87D5}">
  <a:tblStyle styleId="{1EE130EA-A0C9-477F-80DD-EBCCDF3A87D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10" autoAdjust="0"/>
  </p:normalViewPr>
  <p:slideViewPr>
    <p:cSldViewPr snapToGrid="0">
      <p:cViewPr>
        <p:scale>
          <a:sx n="102" d="100"/>
          <a:sy n="102" d="100"/>
        </p:scale>
        <p:origin x="-45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61"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font" Target="fonts/font11.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779949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d95807086_0_4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Google Shape;121;g3d95807086_0_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commutative property of multiplication. Students must think about the number of groups and the group size within the context of the question and support their argument.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a83d77db7_2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Google Shape;128;g3a83d77db7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division. Students must think about how the divisor affects the quotient.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a83d77db7_2_1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Google Shape;135;g3a83d77db7_2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division. Students must think about how the divisor affects the quotient.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d95807086_0_4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Google Shape;142;g3d95807086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In this routine, students are presented with a sequence of numbers that follow an unknown rule.  Students will determine the rule based on the number pattern.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d95807086_0_4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Google Shape;148;g3d95807086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In this routine, students are presented with a sequence of numbers that follow an unknown rule.  Students will determine the rule based on the number pattern.  </a:t>
            </a:r>
            <a:endParaRPr/>
          </a:p>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d95807086_0_5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Google Shape;154;g3d9580708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chemeClr val="lt1"/>
                </a:highlight>
              </a:rPr>
              <a:t>In this routine, students are presented with a sequence of numbers that follow an unknown rule.  Students will determine the rule based on the number pattern.  </a:t>
            </a:r>
            <a:endParaRPr/>
          </a:p>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d95807086_0_6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Google Shape;160;g3d9580708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rgbClr val="FFFFFF"/>
                </a:highlight>
              </a:rPr>
              <a:t>The teacher announces a ‘target number.’ The students record as many different representations for the number as they can using multiplication and/or division strategies.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d95807086_0_7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Google Shape;166;g3d95807086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multiplication and/or division strategies.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a:t>
            </a:r>
            <a:endParaRPr/>
          </a:p>
          <a:p>
            <a:pPr marL="0" lvl="0" indent="0" rtl="0">
              <a:spcBef>
                <a:spcPts val="0"/>
              </a:spcBef>
              <a:spcAft>
                <a:spcPts val="0"/>
              </a:spcAft>
              <a:buNone/>
            </a:pPr>
            <a:endParaRPr sz="1200">
              <a:solidFill>
                <a:srgbClr val="2D3B45"/>
              </a:solidFill>
              <a:highlight>
                <a:schemeClr val="lt1"/>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d95807086_0_7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Google Shape;172;g3d9580708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multiplication and/or division strategies.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a:t>
            </a:r>
            <a:endParaRPr/>
          </a:p>
          <a:p>
            <a:pPr marL="0" lvl="0" indent="0" rtl="0">
              <a:spcBef>
                <a:spcPts val="0"/>
              </a:spcBef>
              <a:spcAft>
                <a:spcPts val="0"/>
              </a:spcAft>
              <a:buNone/>
            </a:pPr>
            <a:endParaRPr sz="1200">
              <a:solidFill>
                <a:srgbClr val="2D3B45"/>
              </a:solidFill>
              <a:highlight>
                <a:schemeClr val="lt1"/>
              </a:highligh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d95807086_0_42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Google Shape;178;g3d95807086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chemeClr val="lt1"/>
                </a:highlight>
              </a:rPr>
              <a:t>The teacher announces a ‘target number.’ The students record as many different representations for the number as they can using multiplication and/or division strategies. They then select and identify their favorite representation. Ideas are shared by students and recorded by the teacher. This routine provides the opportunity for students to represent numbers through visual representations using equal groups.  Target Number should be numbers with more than 2 factors.  </a:t>
            </a:r>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d95807086_0_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Google Shape;70;g3d9580708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a83d77db7_2_2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Google Shape;184;g3a83d77db7_2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  </a:t>
            </a:r>
            <a:r>
              <a:rPr lang="en" sz="1200">
                <a:solidFill>
                  <a:srgbClr val="2D3B45"/>
                </a:solidFill>
                <a:highlight>
                  <a:srgbClr val="FFFFFF"/>
                </a:highlight>
              </a:rPr>
              <a:t>This routine is a fun way to practice multiples. Students stand in a circle, and for each round the teacher chooses a different number to skip-count by and an ending number. For example skip count by 5’s to 50. The student that says the end number in the sequence sits down. Play continues with the teacher continuing to provide skip counting sequences and end numbers that reinforce multiplication facts that the class is focusing on or needs to practice. The last child that remains standing is the winner. This is such a fun and engaging way to practice facts!</a:t>
            </a:r>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a83d77db7_2_3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Google Shape;190;g3a83d77db7_2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  </a:t>
            </a:r>
            <a:r>
              <a:rPr lang="en" sz="1200">
                <a:solidFill>
                  <a:srgbClr val="2D3B45"/>
                </a:solidFill>
                <a:highlight>
                  <a:srgbClr val="FFFFFF"/>
                </a:highlight>
              </a:rPr>
              <a:t>This routine is a fun way to practice multiples. Students stand in a circle, and for each round the teacher chooses a different number to skip-count by and an ending number. For example skip count by 5’s to 50. The student that says the end number in the sequence sits down. Play continues with the teacher continuing to provide skip counting sequences and end numbers that reinforce multiplication facts that the class is focusing on or needs to practice. The last child that remains standing is the winner. This is such a fun and engaging way to practice facts!</a:t>
            </a:r>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a83d77db7_2_3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Google Shape;196;g3a83d77db7_2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chemeClr val="lt1"/>
                </a:highlight>
              </a:rPr>
              <a:t>  </a:t>
            </a:r>
            <a:r>
              <a:rPr lang="en" sz="1200">
                <a:solidFill>
                  <a:srgbClr val="2D3B45"/>
                </a:solidFill>
                <a:highlight>
                  <a:srgbClr val="FFFFFF"/>
                </a:highlight>
              </a:rPr>
              <a:t>Teachers can also reinforce the NBT.3 standard by understanding products multiples of 10.</a:t>
            </a:r>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a83d77db7_2_4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Google Shape;202;g3a83d77db7_2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practice their skills with communicating and interpreting math vocabulary or ideas in an engaging way. The teacher projects a list of math vocabulary words/numbers/etc using the chalkboard, chart paper or SmartBoard. Students are strategically placed with a partner to complete this routine.  </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Choose math vocabulary or ideas that are appropriate for your students.  </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a83d77db7_2_4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Google Shape;208;g3a83d77db7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practice their skills with communicating and interpreting math vocabulary or ideas in an engaging way. The teacher projects a list of math vocabulary words/numbers/etc using the chalkboard, chart paper or SmartBoard. Students are strategically placed with a partner to complete this routine.  </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Choose math vocabulary or ideas that are appropriate for your students.  </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a83d77db7_2_5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Google Shape;214;g3a83d77db7_2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rPr>
              <a:t>In this routine, students practice their skills with communicating and interpreting math vocabulary or ideas in an engaging way. The teacher projects a list of math vocabulary words/numbers/etc using the chalkboard, chart paper or SmartBoard. Students are strategically placed with a partner to complete this routine.  </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Partner 1 sits facing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2 sits with their back to the screen</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gives clues without using any part of the word/number to elicit the projected idea</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Partner 1 moves to each new word/number after partner 2 has correctly guessed the preceding word/number until all have been correctly guessed.</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After groups are finished, conduct a whole class discussion about the clues that students used/gave.</a:t>
            </a: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Roles can be switched for another round.  Choose math vocabulary or ideas that are appropriate for your students.  </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a83d77db7_2_5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Google Shape;220;g3a83d77db7_2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900"/>
              </a:spcAft>
              <a:buNone/>
            </a:pPr>
            <a:r>
              <a:rPr lang="en" sz="1200">
                <a:solidFill>
                  <a:srgbClr val="2D3B45"/>
                </a:solidFill>
                <a:highlight>
                  <a:srgbClr val="FFFFFF"/>
                </a:highlight>
              </a:rPr>
              <a:t>In this routine, students are challenged to solve multiplication and division problems on the calculator without the use of those particular keys on the calculator. For example, in multiplication, students can be given the problem 30 x 4, and challenged to find the product on the calculator without the use of the X key, therefore helping students relate multiplication to repeated addition. In the division example, students are given a division problem such as 28÷7 and challenged to find two ways to solve it using the calculator (but not using the ÷ key). This activity can help students see the connection between division and multiplication as inverse operations and/or  division to repeated subtraction.</a:t>
            </a:r>
            <a:endParaRPr sz="1200">
              <a:solidFill>
                <a:srgbClr val="2D3B45"/>
              </a:solidFill>
              <a:highlight>
                <a:srgbClr val="FFFFFF"/>
              </a:highligh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3a83d77db7_2_6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Google Shape;226;g3a83d77db7_2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highlight>
                  <a:srgbClr val="FFFFFF"/>
                </a:highlight>
              </a:rPr>
              <a:t>In this routine, students are challenged to solve multiplication and division problems on the calculator without the use of those particular keys on the calculator. For example, in multiplication, students can be given the problem 30 x 4, and challenged to find the product on the calculator without the use of the X key, therefore helping students relate multiplication to repeated addition. In the division example, students are given a division problem such as 28÷7 and challenged to find two ways to solve it using the calculator (but not using the ÷ key). This activity can help students see the connection between division and multiplication as inverse operations and/or  division to repeated subtraction.</a:t>
            </a:r>
            <a:endParaRPr sz="1200">
              <a:solidFill>
                <a:srgbClr val="2D3B45"/>
              </a:solidFill>
            </a:endParaRPr>
          </a:p>
          <a:p>
            <a:pPr marL="0" lvl="0" indent="0" rtl="0">
              <a:spcBef>
                <a:spcPts val="90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a83d77db7_2_6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Google Shape;232;g3a83d77db7_2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a:solidFill>
                  <a:srgbClr val="2D3B45"/>
                </a:solidFill>
                <a:highlight>
                  <a:srgbClr val="FFFFFF"/>
                </a:highlight>
              </a:rPr>
              <a:t>In this routine, students are challenged to solve multiplication and division problems on the calculator without the use of those particular keys on the calculator. For example, in multiplication, students can be given the problem 30 x 4, and challenged to find the product on the calculator without the use of the X key, therefore helping students relate multiplication to repeated addition. In the division example, students are given a division problem such as 28÷7 and challenged to find two ways to solve it using the calculator (but not using the ÷ key). This activity can help students see the connection between division and multiplication as inverse operations and/or  division to repeated subtraction.</a:t>
            </a:r>
            <a:endParaRPr sz="1200">
              <a:solidFill>
                <a:srgbClr val="2D3B45"/>
              </a:solidFill>
            </a:endParaRPr>
          </a:p>
          <a:p>
            <a:pPr marL="0" lvl="0" indent="0" rtl="0">
              <a:spcBef>
                <a:spcPts val="90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endParaRPr sz="1200">
              <a:solidFill>
                <a:srgbClr val="2D3B45"/>
              </a:solidFill>
              <a:highlight>
                <a:srgbClr val="FFFFFF"/>
              </a:highligh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a83d77db7_2_7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Google Shape;238;g3a83d77db7_2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900"/>
              </a:spcAft>
              <a:buNone/>
            </a:pPr>
            <a:r>
              <a:rPr lang="en" sz="1200">
                <a:solidFill>
                  <a:srgbClr val="2D3B45"/>
                </a:solidFill>
                <a:highlight>
                  <a:srgbClr val="FFFFFF"/>
                </a:highlight>
              </a:rPr>
              <a:t>In this routine, students are challenged to solve multiplication and division problems on the calculator without the use of those particular keys on the calculator. For example, in multiplication, students can be given the problem 30 x 4, and challenged to find the product on the calculator without the use of the X key, therefore helping students relate multiplication to repeated addition. In the division example, students are given a division problem such as 28÷7 and challenged to find two ways to solve it using the calculator (but not using the ÷ key). This activity can help students see the connection between division and multiplication as inverse operations and/or  division to repeated subtraction.</a:t>
            </a:r>
            <a:endParaRPr sz="1200">
              <a:solidFill>
                <a:srgbClr val="2D3B45"/>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a83d77db7_2_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3a83d77db7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3a83d77db7_2_10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Google Shape;245;g3a83d77db7_2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Clr>
                <a:srgbClr val="000000"/>
              </a:buClr>
              <a:buSzPts val="1100"/>
              <a:buFont typeface="Arial"/>
              <a:buNone/>
            </a:pPr>
            <a:r>
              <a:rPr lang="en" sz="1200" dirty="0">
                <a:solidFill>
                  <a:srgbClr val="2D3B45"/>
                </a:solidFill>
                <a:highlight>
                  <a:schemeClr val="lt1"/>
                </a:highlight>
              </a:rPr>
              <a:t>Set 1</a:t>
            </a:r>
            <a:endParaRPr sz="1200" dirty="0">
              <a:solidFill>
                <a:srgbClr val="2D3B45"/>
              </a:solidFill>
              <a:highlight>
                <a:schemeClr val="lt1"/>
              </a:highlight>
            </a:endParaRPr>
          </a:p>
          <a:p>
            <a:pPr marL="0" lvl="0" indent="0">
              <a:spcBef>
                <a:spcPts val="0"/>
              </a:spcBef>
              <a:spcAft>
                <a:spcPts val="0"/>
              </a:spcAft>
              <a:buClr>
                <a:srgbClr val="000000"/>
              </a:buClr>
              <a:buSzPts val="1100"/>
              <a:buFont typeface="Arial"/>
              <a:buNone/>
            </a:pPr>
            <a:endParaRPr sz="1200" dirty="0">
              <a:solidFill>
                <a:srgbClr val="2D3B45"/>
              </a:solidFill>
              <a:highlight>
                <a:schemeClr val="lt1"/>
              </a:highlight>
            </a:endParaRPr>
          </a:p>
          <a:p>
            <a:pPr marL="0" lvl="0" indent="0" rtl="0">
              <a:spcBef>
                <a:spcPts val="0"/>
              </a:spcBef>
              <a:spcAft>
                <a:spcPts val="0"/>
              </a:spcAft>
              <a:buClr>
                <a:srgbClr val="000000"/>
              </a:buClr>
              <a:buSzPts val="1100"/>
              <a:buFont typeface="Arial"/>
              <a:buNone/>
            </a:pPr>
            <a:r>
              <a:rPr lang="en" sz="1200" dirty="0">
                <a:solidFill>
                  <a:srgbClr val="2D3B45"/>
                </a:solidFill>
                <a:highlight>
                  <a:schemeClr val="lt1"/>
                </a:highlight>
              </a:rPr>
              <a:t>This routine reinforces </a:t>
            </a:r>
            <a:r>
              <a:rPr lang="en" sz="1200" dirty="0">
                <a:solidFill>
                  <a:srgbClr val="2D3B45"/>
                </a:solidFill>
              </a:rPr>
              <a:t>word problems that involve different story structures or problem situations.  Numberless Word Problems are designed to provide scaffolding that allows students the opportunity to develop a better understanding of the underlying structure of word problems (</a:t>
            </a:r>
            <a:r>
              <a:rPr lang="en" dirty="0"/>
              <a:t>Equal Groups Situations: Unknown Product (1), Group Size Unknown (2), Number of Groups Unknown (3))</a:t>
            </a:r>
            <a:endParaRPr dirty="0"/>
          </a:p>
          <a:p>
            <a:pPr marL="0" lvl="0" indent="0" rtl="0">
              <a:spcBef>
                <a:spcPts val="0"/>
              </a:spcBef>
              <a:spcAft>
                <a:spcPts val="0"/>
              </a:spcAft>
              <a:buClr>
                <a:srgbClr val="000000"/>
              </a:buClr>
              <a:buSzPts val="1100"/>
              <a:buFont typeface="Arial"/>
              <a:buNone/>
            </a:pPr>
            <a:endParaRPr sz="1200" dirty="0">
              <a:solidFill>
                <a:srgbClr val="2D3B45"/>
              </a:solidFill>
            </a:endParaRPr>
          </a:p>
          <a:p>
            <a:pPr marL="0" lvl="0" indent="0" rtl="0">
              <a:lnSpc>
                <a:spcPct val="115000"/>
              </a:lnSpc>
              <a:spcBef>
                <a:spcPts val="900"/>
              </a:spcBef>
              <a:spcAft>
                <a:spcPts val="0"/>
              </a:spcAft>
              <a:buClr>
                <a:srgbClr val="000000"/>
              </a:buClr>
              <a:buSzPts val="1100"/>
              <a:buFont typeface="Arial"/>
              <a:buNone/>
            </a:pPr>
            <a:r>
              <a:rPr lang="en" sz="1200" dirty="0">
                <a:solidFill>
                  <a:srgbClr val="2D3B45"/>
                </a:solidFill>
              </a:rPr>
              <a:t>Some key questions include:</a:t>
            </a:r>
            <a:endParaRPr sz="1200" dirty="0">
              <a:solidFill>
                <a:srgbClr val="2D3B45"/>
              </a:solidFill>
            </a:endParaRPr>
          </a:p>
          <a:p>
            <a:pPr marL="457200" lvl="0" indent="-304800" rtl="0">
              <a:lnSpc>
                <a:spcPct val="115000"/>
              </a:lnSpc>
              <a:spcBef>
                <a:spcPts val="900"/>
              </a:spcBef>
              <a:spcAft>
                <a:spcPts val="0"/>
              </a:spcAft>
              <a:buClr>
                <a:srgbClr val="2D3B45"/>
              </a:buClr>
              <a:buSzPts val="1200"/>
              <a:buChar char="●"/>
            </a:pPr>
            <a:r>
              <a:rPr lang="en" sz="1200" dirty="0">
                <a:solidFill>
                  <a:srgbClr val="2D3B45"/>
                </a:solidFill>
              </a:rPr>
              <a:t>What do you notice?</a:t>
            </a:r>
            <a:endParaRPr sz="1200" dirty="0">
              <a:solidFill>
                <a:srgbClr val="2D3B45"/>
              </a:solidFill>
            </a:endParaRPr>
          </a:p>
          <a:p>
            <a:pPr marL="457200" lvl="0" indent="-304800" rtl="0">
              <a:lnSpc>
                <a:spcPct val="115000"/>
              </a:lnSpc>
              <a:spcBef>
                <a:spcPts val="0"/>
              </a:spcBef>
              <a:spcAft>
                <a:spcPts val="0"/>
              </a:spcAft>
              <a:buClr>
                <a:srgbClr val="2D3B45"/>
              </a:buClr>
              <a:buSzPts val="1200"/>
              <a:buChar char="●"/>
            </a:pPr>
            <a:r>
              <a:rPr lang="en" sz="1200" dirty="0">
                <a:solidFill>
                  <a:srgbClr val="2D3B45"/>
                </a:solidFill>
              </a:rPr>
              <a:t>What do you wonder?</a:t>
            </a:r>
            <a:endParaRPr sz="1200" dirty="0">
              <a:solidFill>
                <a:srgbClr val="2D3B45"/>
              </a:solidFill>
            </a:endParaRPr>
          </a:p>
          <a:p>
            <a:pPr marL="457200" lvl="0" indent="-304800" rtl="0">
              <a:lnSpc>
                <a:spcPct val="115000"/>
              </a:lnSpc>
              <a:spcBef>
                <a:spcPts val="0"/>
              </a:spcBef>
              <a:spcAft>
                <a:spcPts val="0"/>
              </a:spcAft>
              <a:buClr>
                <a:srgbClr val="2D3B45"/>
              </a:buClr>
              <a:buSzPts val="1200"/>
              <a:buChar char="●"/>
            </a:pPr>
            <a:r>
              <a:rPr lang="en" sz="1200" dirty="0">
                <a:solidFill>
                  <a:srgbClr val="2D3B45"/>
                </a:solidFill>
              </a:rPr>
              <a:t>How does the new information change or support your thinking?</a:t>
            </a:r>
            <a:endParaRPr sz="1200" dirty="0">
              <a:solidFill>
                <a:srgbClr val="2D3B45"/>
              </a:solidFill>
            </a:endParaRPr>
          </a:p>
          <a:p>
            <a:pPr marL="457200" lvl="0" indent="-304800" rtl="0">
              <a:lnSpc>
                <a:spcPct val="115000"/>
              </a:lnSpc>
              <a:spcBef>
                <a:spcPts val="0"/>
              </a:spcBef>
              <a:spcAft>
                <a:spcPts val="0"/>
              </a:spcAft>
              <a:buClr>
                <a:srgbClr val="2D3B45"/>
              </a:buClr>
              <a:buSzPts val="1200"/>
              <a:buChar char="●"/>
            </a:pPr>
            <a:r>
              <a:rPr lang="en" sz="1200" dirty="0">
                <a:solidFill>
                  <a:srgbClr val="2D3B45"/>
                </a:solidFill>
              </a:rPr>
              <a:t>What questions could be asked?</a:t>
            </a:r>
            <a:endParaRPr dirty="0"/>
          </a:p>
          <a:p>
            <a:pPr marL="0" lvl="0" indent="0" rtl="0">
              <a:spcBef>
                <a:spcPts val="500"/>
              </a:spcBef>
              <a:spcAft>
                <a:spcPts val="0"/>
              </a:spcAft>
              <a:buNone/>
            </a:pPr>
            <a:endParaRPr dirty="0"/>
          </a:p>
          <a:p>
            <a:pPr marL="457200" lvl="0" indent="-304800" rtl="0">
              <a:spcBef>
                <a:spcPts val="0"/>
              </a:spcBef>
              <a:spcAft>
                <a:spcPts val="0"/>
              </a:spcAft>
              <a:buClr>
                <a:srgbClr val="2D3B45"/>
              </a:buClr>
              <a:buSzPts val="1200"/>
              <a:buChar char="●"/>
            </a:pPr>
            <a:r>
              <a:rPr lang="en" dirty="0"/>
              <a:t>What are you picturing in your mind when you read this story?</a:t>
            </a:r>
            <a:endParaRPr dirty="0"/>
          </a:p>
          <a:p>
            <a:pPr marL="457200" lvl="0" indent="-304800" rtl="0">
              <a:spcBef>
                <a:spcPts val="0"/>
              </a:spcBef>
              <a:spcAft>
                <a:spcPts val="0"/>
              </a:spcAft>
              <a:buClr>
                <a:srgbClr val="2D3B45"/>
              </a:buClr>
              <a:buSzPts val="1200"/>
              <a:buChar char="●"/>
            </a:pPr>
            <a:r>
              <a:rPr lang="en" dirty="0"/>
              <a:t>What numbers do you think would make sense in this problem?</a:t>
            </a:r>
            <a:endParaRPr dirty="0"/>
          </a:p>
          <a:p>
            <a:pPr marL="0" lvl="0" indent="0" rtl="0">
              <a:lnSpc>
                <a:spcPct val="115000"/>
              </a:lnSpc>
              <a:spcBef>
                <a:spcPts val="0"/>
              </a:spcBef>
              <a:spcAft>
                <a:spcPts val="0"/>
              </a:spcAft>
              <a:buNone/>
            </a:pPr>
            <a:endParaRPr sz="1200" dirty="0">
              <a:solidFill>
                <a:srgbClr val="2D3B45"/>
              </a:solidFill>
              <a:highlight>
                <a:srgbClr val="FFFFFF"/>
              </a:highlight>
            </a:endParaRPr>
          </a:p>
          <a:p>
            <a:pPr marL="0" lvl="0" indent="0" rtl="0">
              <a:spcBef>
                <a:spcPts val="500"/>
              </a:spcBef>
              <a:spcAft>
                <a:spcPts val="0"/>
              </a:spcAft>
              <a:buNone/>
            </a:pPr>
            <a:endParaRPr sz="1200" dirty="0">
              <a:solidFill>
                <a:srgbClr val="2D3B45"/>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3a83d77db7_2_11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Google Shape;251;g3a83d77db7_2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chemeClr val="lt1"/>
                </a:highlight>
              </a:rPr>
              <a:t>Set 1</a:t>
            </a:r>
            <a:endParaRPr sz="1200">
              <a:solidFill>
                <a:srgbClr val="2D3B45"/>
              </a:solidFill>
              <a:highlight>
                <a:schemeClr val="lt1"/>
              </a:highlight>
            </a:endParaRPr>
          </a:p>
          <a:p>
            <a:pPr marL="0" lvl="0" indent="0">
              <a:spcBef>
                <a:spcPts val="0"/>
              </a:spcBef>
              <a:spcAft>
                <a:spcPts val="0"/>
              </a:spcAft>
              <a:buNone/>
            </a:pPr>
            <a:endParaRPr sz="1200">
              <a:solidFill>
                <a:srgbClr val="2D3B45"/>
              </a:solidFill>
              <a:highlight>
                <a:schemeClr val="lt1"/>
              </a:highlight>
            </a:endParaRPr>
          </a:p>
          <a:p>
            <a:pPr marL="0" lvl="0" indent="0" rtl="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What do we still need to find out? What do you think this number could be?</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a83d77db7_2_12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Google Shape;257;g3a83d77db7_2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2D3B45"/>
                </a:solidFill>
                <a:highlight>
                  <a:schemeClr val="lt1"/>
                </a:highlight>
              </a:rPr>
              <a:t>Set 1</a:t>
            </a:r>
            <a:endParaRPr sz="1200">
              <a:solidFill>
                <a:srgbClr val="2D3B45"/>
              </a:solidFill>
              <a:highlight>
                <a:schemeClr val="lt1"/>
              </a:highlight>
            </a:endParaRPr>
          </a:p>
          <a:p>
            <a:pPr marL="0" lvl="0" indent="0">
              <a:spcBef>
                <a:spcPts val="0"/>
              </a:spcBef>
              <a:spcAft>
                <a:spcPts val="0"/>
              </a:spcAft>
              <a:buNone/>
            </a:pPr>
            <a:endParaRPr sz="1200">
              <a:solidFill>
                <a:srgbClr val="2D3B45"/>
              </a:solidFill>
              <a:highlight>
                <a:schemeClr val="lt1"/>
              </a:highlight>
            </a:endParaRPr>
          </a:p>
          <a:p>
            <a:pPr marL="0" lvl="0" indent="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What question could we ask about this situation?</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3a83d77db7_2_12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Google Shape;263;g3a83d77db7_2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Set 1</a:t>
            </a:r>
            <a:endParaRPr/>
          </a:p>
          <a:p>
            <a:pPr marL="0" lvl="0" indent="0">
              <a:spcBef>
                <a:spcPts val="0"/>
              </a:spcBef>
              <a:spcAft>
                <a:spcPts val="0"/>
              </a:spcAft>
              <a:buNone/>
            </a:pPr>
            <a:endParaRPr/>
          </a:p>
          <a:p>
            <a:pPr marL="0" lvl="0" indent="0">
              <a:spcBef>
                <a:spcPts val="0"/>
              </a:spcBef>
              <a:spcAft>
                <a:spcPts val="0"/>
              </a:spcAft>
              <a:buNone/>
            </a:pPr>
            <a:r>
              <a:rPr lang="en"/>
              <a:t>Do you think the answer is more than 10 or less than 10? Why do you think that?</a:t>
            </a:r>
            <a:endParaRPr/>
          </a:p>
          <a:p>
            <a:pPr marL="0" lvl="0" indent="0"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3a83d77db7_2_13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Google Shape;269;g3a83d77db7_2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rgbClr val="E91D63"/>
              </a:buClr>
              <a:buFont typeface="Arial"/>
              <a:buNone/>
            </a:pPr>
            <a:r>
              <a:rPr lang="en"/>
              <a:t>Set 2</a:t>
            </a:r>
            <a:endParaRPr/>
          </a:p>
          <a:p>
            <a:pPr marL="0" lvl="0" indent="0" rtl="0">
              <a:spcBef>
                <a:spcPts val="0"/>
              </a:spcBef>
              <a:spcAft>
                <a:spcPts val="0"/>
              </a:spcAft>
              <a:buClr>
                <a:srgbClr val="E91D63"/>
              </a:buClr>
              <a:buFont typeface="Arial"/>
              <a:buNone/>
            </a:pPr>
            <a:endParaRPr/>
          </a:p>
          <a:p>
            <a:pPr marL="0" lvl="0" indent="0" rtl="0">
              <a:spcBef>
                <a:spcPts val="0"/>
              </a:spcBef>
              <a:spcAft>
                <a:spcPts val="0"/>
              </a:spcAft>
              <a:buClr>
                <a:srgbClr val="E91D63"/>
              </a:buClr>
              <a:buFont typeface="Arial"/>
              <a:buNone/>
            </a:pPr>
            <a:r>
              <a:rPr lang="en"/>
              <a:t>What are you picturing in your mind when you read this story?</a:t>
            </a:r>
            <a:endParaRPr/>
          </a:p>
          <a:p>
            <a:pPr marL="0" lvl="0" indent="0" rtl="0">
              <a:spcBef>
                <a:spcPts val="0"/>
              </a:spcBef>
              <a:spcAft>
                <a:spcPts val="0"/>
              </a:spcAft>
              <a:buClr>
                <a:srgbClr val="E91D63"/>
              </a:buClr>
              <a:buFont typeface="Arial"/>
              <a:buNone/>
            </a:pPr>
            <a:r>
              <a:rPr lang="en"/>
              <a:t>What kinds of stickers do you think she has?</a:t>
            </a:r>
            <a:endParaRPr/>
          </a:p>
          <a:p>
            <a:pPr marL="0" lvl="0" indent="0" rtl="0">
              <a:spcBef>
                <a:spcPts val="0"/>
              </a:spcBef>
              <a:spcAft>
                <a:spcPts val="0"/>
              </a:spcAft>
              <a:buClr>
                <a:srgbClr val="E91D63"/>
              </a:buClr>
              <a:buFont typeface="Arial"/>
              <a:buNone/>
            </a:pPr>
            <a:r>
              <a:rPr lang="en"/>
              <a:t>What other kinds of treats might she put in the bags?</a:t>
            </a:r>
            <a:endParaRPr/>
          </a:p>
          <a:p>
            <a:pPr marL="0" lvl="0" indent="0"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3a83d77db7_2_13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Google Shape;275;g3a83d77db7_2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2</a:t>
            </a:r>
            <a:endParaRPr/>
          </a:p>
          <a:p>
            <a:pPr marL="0" lvl="0" indent="0" rtl="0">
              <a:spcBef>
                <a:spcPts val="0"/>
              </a:spcBef>
              <a:spcAft>
                <a:spcPts val="0"/>
              </a:spcAft>
              <a:buNone/>
            </a:pPr>
            <a:endParaRPr/>
          </a:p>
          <a:p>
            <a:pPr marL="0" lvl="0" indent="0" rtl="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Why do you think she only made 4 treat bags?</a:t>
            </a:r>
            <a:endParaRPr/>
          </a:p>
          <a:p>
            <a:pPr marL="0" lvl="0" indent="0" rtl="0">
              <a:spcBef>
                <a:spcPts val="0"/>
              </a:spcBef>
              <a:spcAft>
                <a:spcPts val="0"/>
              </a:spcAft>
              <a:buNone/>
            </a:pPr>
            <a:r>
              <a:rPr lang="en"/>
              <a:t>How many stickers do you think she has?</a:t>
            </a:r>
            <a:endParaRPr/>
          </a:p>
          <a:p>
            <a:pPr marL="0" lvl="0" indent="0"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3a83d77db7_2_14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Google Shape;281;g3a83d77db7_2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2</a:t>
            </a:r>
            <a:endParaRPr/>
          </a:p>
          <a:p>
            <a:pPr marL="0" lvl="0" indent="0" rtl="0">
              <a:spcBef>
                <a:spcPts val="0"/>
              </a:spcBef>
              <a:spcAft>
                <a:spcPts val="0"/>
              </a:spcAft>
              <a:buNone/>
            </a:pPr>
            <a:endParaRPr/>
          </a:p>
          <a:p>
            <a:pPr marL="0" lvl="0" indent="0" rtl="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Does this mean each treat bag will get 12 stickers? How do you know?</a:t>
            </a:r>
            <a:endParaRPr/>
          </a:p>
          <a:p>
            <a:pPr marL="0" lvl="0" indent="0" rtl="0">
              <a:spcBef>
                <a:spcPts val="0"/>
              </a:spcBef>
              <a:spcAft>
                <a:spcPts val="0"/>
              </a:spcAft>
              <a:buNone/>
            </a:pPr>
            <a:r>
              <a:rPr lang="en"/>
              <a:t>What question could we ask about this situation?</a:t>
            </a:r>
            <a:endParaRPr/>
          </a:p>
          <a:p>
            <a:pPr marL="0" lvl="0" indent="0"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3a83d77db7_2_14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Google Shape;287;g3a83d77db7_2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2</a:t>
            </a:r>
            <a:endParaRPr/>
          </a:p>
          <a:p>
            <a:pPr marL="0" lvl="0" indent="0" rtl="0">
              <a:spcBef>
                <a:spcPts val="0"/>
              </a:spcBef>
              <a:spcAft>
                <a:spcPts val="0"/>
              </a:spcAft>
              <a:buNone/>
            </a:pPr>
            <a:endParaRPr/>
          </a:p>
          <a:p>
            <a:pPr marL="0" lvl="0" indent="0" rtl="0">
              <a:spcBef>
                <a:spcPts val="0"/>
              </a:spcBef>
              <a:spcAft>
                <a:spcPts val="0"/>
              </a:spcAft>
              <a:buNone/>
            </a:pPr>
            <a:r>
              <a:rPr lang="en"/>
              <a:t>Let’s estimate. Can she put 10 stickers in each treat bag? 5 stickers? How do you now?</a:t>
            </a:r>
            <a:endParaRPr/>
          </a:p>
          <a:p>
            <a:pPr marL="0" lvl="0" indent="0" rtl="0">
              <a:spcBef>
                <a:spcPts val="0"/>
              </a:spcBef>
              <a:spcAft>
                <a:spcPts val="0"/>
              </a:spcAft>
              <a:buNone/>
            </a:pPr>
            <a:r>
              <a:rPr lang="en"/>
              <a:t>How can you use objects, pictures, or numbers to answer this question?</a:t>
            </a:r>
            <a:endParaRPr/>
          </a:p>
          <a:p>
            <a:pPr marL="0" lvl="0" indent="0"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a83d77db7_2_15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Google Shape;293;g3a83d77db7_2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3</a:t>
            </a:r>
            <a:endParaRPr/>
          </a:p>
          <a:p>
            <a:pPr marL="0" lvl="0" indent="0" rtl="0">
              <a:spcBef>
                <a:spcPts val="0"/>
              </a:spcBef>
              <a:spcAft>
                <a:spcPts val="0"/>
              </a:spcAft>
              <a:buNone/>
            </a:pPr>
            <a:endParaRPr/>
          </a:p>
          <a:p>
            <a:pPr marL="0" lvl="0" indent="0" rtl="0">
              <a:spcBef>
                <a:spcPts val="0"/>
              </a:spcBef>
              <a:spcAft>
                <a:spcPts val="0"/>
              </a:spcAft>
              <a:buNone/>
            </a:pPr>
            <a:r>
              <a:rPr lang="en"/>
              <a:t>What are you picturing in your mind when you read this story?</a:t>
            </a:r>
            <a:endParaRPr/>
          </a:p>
          <a:p>
            <a:pPr marL="0" lvl="0" indent="0" rtl="0">
              <a:spcBef>
                <a:spcPts val="0"/>
              </a:spcBef>
              <a:spcAft>
                <a:spcPts val="0"/>
              </a:spcAft>
              <a:buNone/>
            </a:pPr>
            <a:r>
              <a:rPr lang="en"/>
              <a:t>What color roses are you picturing in your mind?</a:t>
            </a:r>
            <a:endParaRPr/>
          </a:p>
          <a:p>
            <a:pPr marL="0" lvl="0" indent="0" rtl="0">
              <a:spcBef>
                <a:spcPts val="0"/>
              </a:spcBef>
              <a:spcAft>
                <a:spcPts val="0"/>
              </a:spcAft>
              <a:buNone/>
            </a:pPr>
            <a:r>
              <a:rPr lang="en"/>
              <a:t>How many roses are you picturing in each bouquet?</a:t>
            </a:r>
            <a:endParaRPr/>
          </a:p>
          <a:p>
            <a:pPr marL="0" lvl="0" indent="0"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3a83d77db7_2_15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Google Shape;299;g3a83d77db7_2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3</a:t>
            </a:r>
            <a:endParaRPr/>
          </a:p>
          <a:p>
            <a:pPr marL="0" lvl="0" indent="0" rtl="0">
              <a:spcBef>
                <a:spcPts val="0"/>
              </a:spcBef>
              <a:spcAft>
                <a:spcPts val="0"/>
              </a:spcAft>
              <a:buNone/>
            </a:pPr>
            <a:endParaRPr/>
          </a:p>
          <a:p>
            <a:pPr marL="0" lvl="0" indent="0" rtl="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How many bouquets do you think she can make with 24 roses?</a:t>
            </a:r>
            <a:endParaRPr/>
          </a:p>
          <a:p>
            <a:pPr marL="0" lvl="0" indent="0" rtl="0">
              <a:spcBef>
                <a:spcPts val="0"/>
              </a:spcBef>
              <a:spcAft>
                <a:spcPts val="0"/>
              </a:spcAft>
              <a:buNone/>
            </a:pPr>
            <a:r>
              <a:rPr lang="en"/>
              <a:t>What do we know about each bouquet?</a:t>
            </a:r>
            <a:endParaRPr/>
          </a:p>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d95807086_0_3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Google Shape;82;g3d9580708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Count Around is a routine that involves whole-class participation, with each person saying a number as you count around the circle. Two expectations should be established with this routine: Everyone needs to listen to each person and to count in their heads as each person says his/her number. Be sure to provide wait-time if students ‘get stuck.’ Count Around helps students develop fluency with place value patterns and allows students to become familiar with multiplication patterns through skip counting. As they listen to one another, students should be encouraged to share their thinking if they disagree with a classmate. When students are given the opportunity to observe and notice patterns, you will likely be amazed at what they notice!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3a83d77db7_2_16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Google Shape;305;g3a83d77db7_2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3</a:t>
            </a:r>
            <a:endParaRPr/>
          </a:p>
          <a:p>
            <a:pPr marL="0" lvl="0" indent="0" rtl="0">
              <a:spcBef>
                <a:spcPts val="0"/>
              </a:spcBef>
              <a:spcAft>
                <a:spcPts val="0"/>
              </a:spcAft>
              <a:buNone/>
            </a:pPr>
            <a:endParaRPr/>
          </a:p>
          <a:p>
            <a:pPr marL="0" lvl="0" indent="0" rtl="0">
              <a:spcBef>
                <a:spcPts val="0"/>
              </a:spcBef>
              <a:spcAft>
                <a:spcPts val="0"/>
              </a:spcAft>
              <a:buNone/>
            </a:pPr>
            <a:r>
              <a:rPr lang="en"/>
              <a:t>What changed? What did we learn from this new information?</a:t>
            </a:r>
            <a:endParaRPr/>
          </a:p>
          <a:p>
            <a:pPr marL="0" lvl="0" indent="0" rtl="0">
              <a:spcBef>
                <a:spcPts val="0"/>
              </a:spcBef>
              <a:spcAft>
                <a:spcPts val="0"/>
              </a:spcAft>
              <a:buNone/>
            </a:pPr>
            <a:r>
              <a:rPr lang="en"/>
              <a:t>What question could we ask about this situation?</a:t>
            </a:r>
            <a:endParaRPr/>
          </a:p>
          <a:p>
            <a:pPr marL="0" lvl="0" indent="0"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3a83d77db7_2_16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Google Shape;311;g3a83d77db7_2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Set 3</a:t>
            </a:r>
            <a:endParaRPr/>
          </a:p>
          <a:p>
            <a:pPr marL="0" lvl="0" indent="0" rtl="0">
              <a:spcBef>
                <a:spcPts val="0"/>
              </a:spcBef>
              <a:spcAft>
                <a:spcPts val="0"/>
              </a:spcAft>
              <a:buNone/>
            </a:pPr>
            <a:endParaRPr/>
          </a:p>
          <a:p>
            <a:pPr marL="0" lvl="0" indent="0" rtl="0">
              <a:spcBef>
                <a:spcPts val="0"/>
              </a:spcBef>
              <a:spcAft>
                <a:spcPts val="0"/>
              </a:spcAft>
              <a:buNone/>
            </a:pPr>
            <a:r>
              <a:rPr lang="en"/>
              <a:t>Do you think she can make a lot of bouquets or just a few? Why do you say that?</a:t>
            </a:r>
            <a:endParaRPr/>
          </a:p>
          <a:p>
            <a:pPr marL="0" lvl="0" indent="0" rtl="0">
              <a:spcBef>
                <a:spcPts val="0"/>
              </a:spcBef>
              <a:spcAft>
                <a:spcPts val="0"/>
              </a:spcAft>
              <a:buNone/>
            </a:pPr>
            <a:r>
              <a:rPr lang="en"/>
              <a:t>How can you use objects, pictures, or numbers to answer this question?</a:t>
            </a:r>
            <a:endParaRPr/>
          </a:p>
          <a:p>
            <a:pPr marL="0" lvl="0" indent="0"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3a83d77db7_2_8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Google Shape;317;g3a83d77db7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This routine reinforces </a:t>
            </a:r>
            <a:r>
              <a:rPr lang="en" sz="1200">
                <a:solidFill>
                  <a:srgbClr val="2D3B45"/>
                </a:solidFill>
              </a:rPr>
              <a:t>word problems that involve different story structures or problem situations.  Numberless Word Problems are designed to provide scaffolding that allows students the opportunity to develop a better understanding of the underlying structure of word problems (</a:t>
            </a:r>
            <a:r>
              <a:rPr lang="en"/>
              <a:t>Equal Groups Situations: Unknown Product, Group Size Unknown, Number of Groups Unknown)</a:t>
            </a:r>
            <a:endParaRPr/>
          </a:p>
          <a:p>
            <a:pPr marL="0" lvl="0" indent="0" rtl="0">
              <a:spcBef>
                <a:spcPts val="0"/>
              </a:spcBef>
              <a:spcAft>
                <a:spcPts val="0"/>
              </a:spcAft>
              <a:buNone/>
            </a:pP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Some key questions include:</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What do you notice?</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do you wonder?</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How does the new information change or support your thinking?</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questions could be asked?</a:t>
            </a:r>
            <a:endParaRPr sz="1200">
              <a:solidFill>
                <a:srgbClr val="2D3B45"/>
              </a:solidFill>
            </a:endParaRPr>
          </a:p>
          <a:p>
            <a:pPr marL="0" lvl="0" indent="0" rtl="0">
              <a:spcBef>
                <a:spcPts val="500"/>
              </a:spcBef>
              <a:spcAft>
                <a:spcPts val="0"/>
              </a:spcAft>
              <a:buNone/>
            </a:pPr>
            <a:endParaRPr sz="1200">
              <a:solidFill>
                <a:srgbClr val="2D3B45"/>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a83d77db7_2_9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Google Shape;323;g3a83d77db7_2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This routine reinforces </a:t>
            </a:r>
            <a:r>
              <a:rPr lang="en" sz="1200">
                <a:solidFill>
                  <a:srgbClr val="2D3B45"/>
                </a:solidFill>
              </a:rPr>
              <a:t>word problems that involve different story structures or problem situations.  Numberless Word Problems are designed to provide scaffolding that allows students the opportunity to develop a better understanding of the underlying structure of word problems (</a:t>
            </a:r>
            <a:r>
              <a:rPr lang="en"/>
              <a:t>Equal Groups Situations: Unknown Product, Group Size Unknown, Number of Groups Unknown)</a:t>
            </a:r>
            <a:endParaRPr/>
          </a:p>
          <a:p>
            <a:pPr marL="0" lvl="0" indent="0" rtl="0">
              <a:spcBef>
                <a:spcPts val="0"/>
              </a:spcBef>
              <a:spcAft>
                <a:spcPts val="0"/>
              </a:spcAft>
              <a:buNone/>
            </a:pP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Some key questions include:</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What do you notice?</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do you wonder?</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How does the new information change or support your thinking?</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questions could be asked?</a:t>
            </a:r>
            <a:endParaRPr sz="1200">
              <a:solidFill>
                <a:srgbClr val="2D3B45"/>
              </a:solidFill>
            </a:endParaRPr>
          </a:p>
          <a:p>
            <a:pPr marL="0" lvl="0" indent="0" rtl="0">
              <a:spcBef>
                <a:spcPts val="500"/>
              </a:spcBef>
              <a:spcAft>
                <a:spcPts val="0"/>
              </a:spcAft>
              <a:buNone/>
            </a:pPr>
            <a:endParaRPr sz="1200">
              <a:solidFill>
                <a:srgbClr val="2D3B45"/>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3a83d77db7_2_10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Google Shape;329;g3a83d77db7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D3B45"/>
                </a:solidFill>
                <a:highlight>
                  <a:srgbClr val="FFFFFF"/>
                </a:highlight>
              </a:rPr>
              <a:t>This routine reinforces </a:t>
            </a:r>
            <a:r>
              <a:rPr lang="en" sz="1200">
                <a:solidFill>
                  <a:srgbClr val="2D3B45"/>
                </a:solidFill>
              </a:rPr>
              <a:t>word problems that involve different story structures or problem situations.  Numberless Word Problems are designed to provide scaffolding that allows students the opportunity to develop a better understanding of the underlying structure of word problems (</a:t>
            </a:r>
            <a:r>
              <a:rPr lang="en"/>
              <a:t>Equal Groups Situations: Unknown Product, Group Size Unknown, Number of Groups Unknown)</a:t>
            </a:r>
            <a:endParaRPr/>
          </a:p>
          <a:p>
            <a:pPr marL="0" lvl="0" indent="0" rtl="0">
              <a:spcBef>
                <a:spcPts val="0"/>
              </a:spcBef>
              <a:spcAft>
                <a:spcPts val="0"/>
              </a:spcAft>
              <a:buNone/>
            </a:pPr>
            <a:endParaRPr sz="1200">
              <a:solidFill>
                <a:srgbClr val="2D3B45"/>
              </a:solidFill>
            </a:endParaRPr>
          </a:p>
          <a:p>
            <a:pPr marL="0" lvl="0" indent="0" rtl="0">
              <a:lnSpc>
                <a:spcPct val="115000"/>
              </a:lnSpc>
              <a:spcBef>
                <a:spcPts val="900"/>
              </a:spcBef>
              <a:spcAft>
                <a:spcPts val="0"/>
              </a:spcAft>
              <a:buNone/>
            </a:pPr>
            <a:r>
              <a:rPr lang="en" sz="1200">
                <a:solidFill>
                  <a:srgbClr val="2D3B45"/>
                </a:solidFill>
              </a:rPr>
              <a:t>Some key questions include:</a:t>
            </a:r>
            <a:endParaRPr sz="120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a:solidFill>
                  <a:srgbClr val="2D3B45"/>
                </a:solidFill>
              </a:rPr>
              <a:t>What do you notice?</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do you wonder?</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How does the new information change or support your thinking?</a:t>
            </a:r>
            <a:endParaRPr sz="120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a:solidFill>
                  <a:srgbClr val="2D3B45"/>
                </a:solidFill>
              </a:rPr>
              <a:t>What questions could be asked?</a:t>
            </a:r>
            <a:endParaRPr sz="1200">
              <a:solidFill>
                <a:srgbClr val="2D3B45"/>
              </a:solidFill>
            </a:endParaRPr>
          </a:p>
          <a:p>
            <a:pPr marL="0" lvl="0" indent="0" rtl="0">
              <a:spcBef>
                <a:spcPts val="500"/>
              </a:spcBef>
              <a:spcAft>
                <a:spcPts val="0"/>
              </a:spcAft>
              <a:buNone/>
            </a:pPr>
            <a:endParaRPr sz="1200">
              <a:solidFill>
                <a:srgbClr val="2D3B45"/>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3a83d77db7_2_17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Google Shape;335;g3a83d77db7_2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dirty="0">
                <a:solidFill>
                  <a:srgbClr val="2D3B45"/>
                </a:solidFill>
              </a:rPr>
              <a:t>In this routine, the teacher displays a variety of basic facts. Students are given time to identify relationships between the facts and share how they used one fact to help them solve another fact. Teachers </a:t>
            </a:r>
            <a:r>
              <a:rPr lang="en" sz="1200" dirty="0" smtClean="0">
                <a:solidFill>
                  <a:srgbClr val="2D3B45"/>
                </a:solidFill>
              </a:rPr>
              <a:t> </a:t>
            </a:r>
            <a:r>
              <a:rPr lang="en" sz="1200" dirty="0">
                <a:solidFill>
                  <a:srgbClr val="2D3B45"/>
                </a:solidFill>
              </a:rPr>
              <a:t>record connections shared by the students and encourage math discourse. </a:t>
            </a: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Possible Questions:</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Which two facts have a connection? How are they related?</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Which fact helped you to solve another fact? Explain.</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is ___'s connection similar to ___'s ?</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Would the connection you shared also apply to (suggest another fact)?</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is something new that was shared today that you did not think about before?</a:t>
            </a:r>
            <a:endParaRPr sz="1200" dirty="0">
              <a:solidFill>
                <a:srgbClr val="2D3B45"/>
              </a:solidFill>
            </a:endParaRPr>
          </a:p>
          <a:p>
            <a:pPr marL="0" lvl="0" indent="0" rtl="0">
              <a:spcBef>
                <a:spcPts val="500"/>
              </a:spcBef>
              <a:spcAft>
                <a:spcPts val="0"/>
              </a:spcAft>
              <a:buNone/>
            </a:pPr>
            <a:endParaRPr sz="1200" dirty="0">
              <a:solidFill>
                <a:srgbClr val="2D3B45"/>
              </a:solidFill>
              <a:highlight>
                <a:srgbClr val="FFFFFF"/>
              </a:highlight>
            </a:endParaRPr>
          </a:p>
          <a:p>
            <a:pPr marL="0" lvl="0" indent="0" rtl="0">
              <a:spcBef>
                <a:spcPts val="0"/>
              </a:spcBef>
              <a:spcAft>
                <a:spcPts val="0"/>
              </a:spcAft>
              <a:buNone/>
            </a:pP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Some key questions include:</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What do you notice?</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do you wonder?</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does the new information change or support your thinking?</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questions could be asked?</a:t>
            </a:r>
            <a:endParaRPr sz="1200" dirty="0">
              <a:solidFill>
                <a:srgbClr val="2D3B45"/>
              </a:solidFill>
            </a:endParaRPr>
          </a:p>
          <a:p>
            <a:pPr marL="0" lvl="0" indent="0" rtl="0">
              <a:spcBef>
                <a:spcPts val="500"/>
              </a:spcBef>
              <a:spcAft>
                <a:spcPts val="0"/>
              </a:spcAft>
              <a:buNone/>
            </a:pPr>
            <a:endParaRPr sz="1200" dirty="0">
              <a:solidFill>
                <a:srgbClr val="2D3B45"/>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3a83d77db7_2_18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2" name="Google Shape;342;g3a83d77db7_2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dirty="0">
                <a:solidFill>
                  <a:srgbClr val="2D3B45"/>
                </a:solidFill>
              </a:rPr>
              <a:t>In this routine, the teacher displays a variety of basic facts. Students are given time to identify relationships between the facts and share how they used one fact to help them solve another fact. Teachers </a:t>
            </a:r>
            <a:r>
              <a:rPr lang="en" sz="1200" dirty="0" smtClean="0">
                <a:solidFill>
                  <a:srgbClr val="2D3B45"/>
                </a:solidFill>
              </a:rPr>
              <a:t>record </a:t>
            </a:r>
            <a:r>
              <a:rPr lang="en" sz="1200" dirty="0">
                <a:solidFill>
                  <a:srgbClr val="2D3B45"/>
                </a:solidFill>
              </a:rPr>
              <a:t>connections shared by the students and encourage math discourse. </a:t>
            </a: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Possible Questions:</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Which two facts have a connection? How are they related?</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Which fact helped you to solve another fact? Explain.</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is ___'s connection similar to ___'s ?</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Would the connection you shared also apply to (suggest another fact)?</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is something new that was shared today that you did not think about before?</a:t>
            </a:r>
            <a:endParaRPr sz="1200" dirty="0">
              <a:solidFill>
                <a:srgbClr val="2D3B45"/>
              </a:solidFill>
            </a:endParaRPr>
          </a:p>
          <a:p>
            <a:pPr marL="0" lvl="0" indent="0" rtl="0">
              <a:spcBef>
                <a:spcPts val="500"/>
              </a:spcBef>
              <a:spcAft>
                <a:spcPts val="0"/>
              </a:spcAft>
              <a:buNone/>
            </a:pPr>
            <a:endParaRPr sz="1200" dirty="0">
              <a:solidFill>
                <a:srgbClr val="2D3B45"/>
              </a:solidFill>
              <a:highlight>
                <a:srgbClr val="FFFFFF"/>
              </a:highlight>
            </a:endParaRPr>
          </a:p>
          <a:p>
            <a:pPr marL="0" lvl="0" indent="0" rtl="0">
              <a:spcBef>
                <a:spcPts val="0"/>
              </a:spcBef>
              <a:spcAft>
                <a:spcPts val="0"/>
              </a:spcAft>
              <a:buNone/>
            </a:pP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Some key questions include:</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What do you notice?</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do you wonder?</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does the new information change or support your thinking?</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questions could be asked?</a:t>
            </a:r>
            <a:endParaRPr sz="1200" dirty="0">
              <a:solidFill>
                <a:srgbClr val="2D3B45"/>
              </a:solidFill>
            </a:endParaRPr>
          </a:p>
          <a:p>
            <a:pPr marL="0" lvl="0" indent="0" rtl="0">
              <a:spcBef>
                <a:spcPts val="500"/>
              </a:spcBef>
              <a:spcAft>
                <a:spcPts val="0"/>
              </a:spcAft>
              <a:buNone/>
            </a:pPr>
            <a:endParaRPr sz="1200" dirty="0">
              <a:solidFill>
                <a:srgbClr val="2D3B45"/>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3a83d77db7_2_18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Google Shape;349;g3a83d77db7_2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900"/>
              </a:spcBef>
              <a:spcAft>
                <a:spcPts val="0"/>
              </a:spcAft>
              <a:buNone/>
            </a:pPr>
            <a:r>
              <a:rPr lang="en" sz="1200" dirty="0">
                <a:solidFill>
                  <a:srgbClr val="2D3B45"/>
                </a:solidFill>
              </a:rPr>
              <a:t>In this routine, the teacher displays a variety of basic facts. Students are given time to identify relationships between the facts and share how they used one fact to help them solve another fact. </a:t>
            </a:r>
            <a:r>
              <a:rPr lang="en" sz="1200" smtClean="0">
                <a:solidFill>
                  <a:srgbClr val="2D3B45"/>
                </a:solidFill>
              </a:rPr>
              <a:t>Teachers </a:t>
            </a:r>
            <a:r>
              <a:rPr lang="en" sz="1200">
                <a:solidFill>
                  <a:srgbClr val="2D3B45"/>
                </a:solidFill>
              </a:rPr>
              <a:t>record connections shared by the students and encourage math discourse. </a:t>
            </a: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Possible Questions:</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Which two facts have a connection? How are they related?</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Which fact helped you to solve another fact? Explain.</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is ___'s connection similar to ___'s ?</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Would the connection you shared also apply to (suggest another fact)?</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is something new that was shared today that you did not think about before?</a:t>
            </a:r>
            <a:endParaRPr sz="1200" dirty="0">
              <a:solidFill>
                <a:srgbClr val="2D3B45"/>
              </a:solidFill>
            </a:endParaRPr>
          </a:p>
          <a:p>
            <a:pPr marL="0" lvl="0" indent="0" rtl="0">
              <a:spcBef>
                <a:spcPts val="500"/>
              </a:spcBef>
              <a:spcAft>
                <a:spcPts val="0"/>
              </a:spcAft>
              <a:buNone/>
            </a:pPr>
            <a:endParaRPr sz="1200" dirty="0">
              <a:solidFill>
                <a:srgbClr val="2D3B45"/>
              </a:solidFill>
              <a:highlight>
                <a:srgbClr val="FFFFFF"/>
              </a:highlight>
            </a:endParaRPr>
          </a:p>
          <a:p>
            <a:pPr marL="0" lvl="0" indent="0" rtl="0">
              <a:spcBef>
                <a:spcPts val="0"/>
              </a:spcBef>
              <a:spcAft>
                <a:spcPts val="0"/>
              </a:spcAft>
              <a:buNone/>
            </a:pPr>
            <a:endParaRPr sz="1200" dirty="0">
              <a:solidFill>
                <a:srgbClr val="2D3B45"/>
              </a:solidFill>
            </a:endParaRPr>
          </a:p>
          <a:p>
            <a:pPr marL="0" lvl="0" indent="0" rtl="0">
              <a:lnSpc>
                <a:spcPct val="115000"/>
              </a:lnSpc>
              <a:spcBef>
                <a:spcPts val="900"/>
              </a:spcBef>
              <a:spcAft>
                <a:spcPts val="0"/>
              </a:spcAft>
              <a:buNone/>
            </a:pPr>
            <a:r>
              <a:rPr lang="en" sz="1200" dirty="0">
                <a:solidFill>
                  <a:srgbClr val="2D3B45"/>
                </a:solidFill>
              </a:rPr>
              <a:t>Some key questions include:</a:t>
            </a:r>
            <a:endParaRPr sz="1200" dirty="0">
              <a:solidFill>
                <a:srgbClr val="2D3B45"/>
              </a:solidFill>
            </a:endParaRPr>
          </a:p>
          <a:p>
            <a:pPr marL="698500" lvl="0" indent="-304800" rtl="0">
              <a:lnSpc>
                <a:spcPct val="115000"/>
              </a:lnSpc>
              <a:spcBef>
                <a:spcPts val="900"/>
              </a:spcBef>
              <a:spcAft>
                <a:spcPts val="0"/>
              </a:spcAft>
              <a:buClr>
                <a:srgbClr val="2D3B45"/>
              </a:buClr>
              <a:buSzPts val="1200"/>
              <a:buChar char="●"/>
            </a:pPr>
            <a:r>
              <a:rPr lang="en" sz="1200" dirty="0">
                <a:solidFill>
                  <a:srgbClr val="2D3B45"/>
                </a:solidFill>
              </a:rPr>
              <a:t>What do you notice?</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do you wonder?</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How does the new information change or support your thinking?</a:t>
            </a:r>
            <a:endParaRPr sz="1200" dirty="0">
              <a:solidFill>
                <a:srgbClr val="2D3B45"/>
              </a:solidFill>
            </a:endParaRPr>
          </a:p>
          <a:p>
            <a:pPr marL="698500" lvl="0" indent="-304800" rtl="0">
              <a:lnSpc>
                <a:spcPct val="115000"/>
              </a:lnSpc>
              <a:spcBef>
                <a:spcPts val="0"/>
              </a:spcBef>
              <a:spcAft>
                <a:spcPts val="0"/>
              </a:spcAft>
              <a:buClr>
                <a:srgbClr val="2D3B45"/>
              </a:buClr>
              <a:buSzPts val="1200"/>
              <a:buChar char="●"/>
            </a:pPr>
            <a:r>
              <a:rPr lang="en" sz="1200" dirty="0">
                <a:solidFill>
                  <a:srgbClr val="2D3B45"/>
                </a:solidFill>
              </a:rPr>
              <a:t>What questions could be asked?</a:t>
            </a:r>
            <a:endParaRPr sz="1200" dirty="0">
              <a:solidFill>
                <a:srgbClr val="2D3B45"/>
              </a:solidFill>
            </a:endParaRPr>
          </a:p>
          <a:p>
            <a:pPr marL="0" lvl="0" indent="0" rtl="0">
              <a:spcBef>
                <a:spcPts val="500"/>
              </a:spcBef>
              <a:spcAft>
                <a:spcPts val="0"/>
              </a:spcAft>
              <a:buNone/>
            </a:pPr>
            <a:endParaRPr sz="1200" dirty="0">
              <a:solidFill>
                <a:srgbClr val="2D3B45"/>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d95807086_0_12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d95807086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This activity is a great way to begin the understanding of multiplication. In 3rd grade, students are expected to be fluent with x2,x3,x4,x5,x6,x7,x8,x9,x10. With counting around the room, they are reinforcing their understanding of these skip counting by these numbers.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d95807086_0_13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Google Shape;94;g3d9580708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This activity is a great way to begin the understanding of multiplication. In 3rd grade, students are expected to be fluent with x2,x3,x4,x5,x6,x7,x8,x9,x10. With counting around the room, they are reinforcing their understanding of these skip counting by these numbers. Continue the Count Around the Room in the following sequence after 10’s, 5’s, and 2’s. :4’s, 8’s; 3’s, 6’s 9’s; 7’s, </a:t>
            </a:r>
            <a:endParaRPr/>
          </a:p>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d95807086_0_3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Google Shape;100;g3d9580708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routine of “Would You Rather” supports discussion on understanding equal groups and repeated addition. Students must think about the number of groups and group size of the two situations to determine which is more.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d95807086_0_4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Google Shape;107;g3d95807086_0_4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understanding equal groups. Students must think about the number of groups and the group size within the context of the question and use a model to support their argument.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d95807086_0_4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Google Shape;114;g3d95807086_0_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routine of “Would You Rather” supports discussion on the commutative property of multiplication. Students must think about the number of groups and the group size within the context of the question and support their argument.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80675" y="1284189"/>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Math Routines</a:t>
            </a:r>
            <a:endParaRPr/>
          </a:p>
        </p:txBody>
      </p:sp>
      <p:sp>
        <p:nvSpPr>
          <p:cNvPr id="67" name="Google Shape;67;p13"/>
          <p:cNvSpPr txBox="1">
            <a:spLocks noGrp="1"/>
          </p:cNvSpPr>
          <p:nvPr>
            <p:ph type="subTitle" idx="1"/>
          </p:nvPr>
        </p:nvSpPr>
        <p:spPr>
          <a:xfrm>
            <a:off x="2136750" y="2306597"/>
            <a:ext cx="4870500" cy="731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dirty="0"/>
              <a:t>Cluster 4: Making Sense of Multiplication and </a:t>
            </a:r>
            <a:r>
              <a:rPr lang="en" sz="1800" dirty="0" smtClean="0"/>
              <a:t>Division</a:t>
            </a:r>
          </a:p>
          <a:p>
            <a:pPr marL="0" indent="0"/>
            <a:r>
              <a:rPr lang="en-US" sz="1800" dirty="0"/>
              <a:t>Created by 3</a:t>
            </a:r>
            <a:r>
              <a:rPr lang="en-US" sz="1800" baseline="30000" dirty="0"/>
              <a:t>rd</a:t>
            </a:r>
            <a:r>
              <a:rPr lang="en-US" sz="1800" dirty="0"/>
              <a:t> Grade Tools For </a:t>
            </a:r>
            <a:r>
              <a:rPr lang="en-US" sz="1800" dirty="0" smtClean="0"/>
              <a:t>Teachers </a:t>
            </a:r>
            <a:r>
              <a:rPr lang="en-US" sz="1800" dirty="0"/>
              <a:t>Pilot Teachers in Kannapolis City Schools and Richmond County Schools</a:t>
            </a:r>
            <a:endParaRPr lang="en-US" sz="1800" dirty="0">
              <a:solidFill>
                <a:schemeClr val="dk1"/>
              </a:solidFill>
              <a:latin typeface="Calibri"/>
              <a:ea typeface="Calibri"/>
              <a:cs typeface="Calibri"/>
              <a:sym typeface="Calibri"/>
            </a:endParaRPr>
          </a:p>
          <a:p>
            <a:pPr marL="0" lvl="0" indent="0" rtl="0">
              <a:spcBef>
                <a:spcPts val="0"/>
              </a:spcBef>
              <a:spcAft>
                <a:spcPts val="0"/>
              </a:spcAft>
              <a:buNone/>
            </a:pP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24" name="Google Shape;124;p22"/>
          <p:cNvSpPr txBox="1">
            <a:spLocks noGrp="1"/>
          </p:cNvSpPr>
          <p:nvPr>
            <p:ph type="body" idx="1"/>
          </p:nvPr>
        </p:nvSpPr>
        <p:spPr>
          <a:xfrm>
            <a:off x="255714" y="1266325"/>
            <a:ext cx="8655018"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4000" dirty="0"/>
              <a:t>...work 5 days for 7 hours each </a:t>
            </a:r>
            <a:r>
              <a:rPr lang="en" sz="4000" dirty="0" smtClean="0"/>
              <a:t>day?</a:t>
            </a:r>
          </a:p>
          <a:p>
            <a:pPr marL="0" lvl="0" indent="0" algn="ctr" rtl="0">
              <a:spcBef>
                <a:spcPts val="0"/>
              </a:spcBef>
              <a:spcAft>
                <a:spcPts val="1600"/>
              </a:spcAft>
              <a:buNone/>
            </a:pPr>
            <a:r>
              <a:rPr lang="en-US" sz="4000" dirty="0" smtClean="0"/>
              <a:t>o</a:t>
            </a:r>
            <a:r>
              <a:rPr lang="en" sz="4000" dirty="0" smtClean="0"/>
              <a:t>r</a:t>
            </a:r>
          </a:p>
          <a:p>
            <a:pPr marL="0" lvl="0" indent="0" algn="ctr" rtl="0">
              <a:spcBef>
                <a:spcPts val="0"/>
              </a:spcBef>
              <a:spcAft>
                <a:spcPts val="1600"/>
              </a:spcAft>
              <a:buNone/>
            </a:pPr>
            <a:r>
              <a:rPr lang="en" sz="4000" dirty="0" smtClean="0"/>
              <a:t>…7 </a:t>
            </a:r>
            <a:r>
              <a:rPr lang="en" sz="4000" dirty="0"/>
              <a:t>days for 5 hours each day?</a:t>
            </a:r>
            <a:endParaRPr sz="4000" dirty="0"/>
          </a:p>
        </p:txBody>
      </p:sp>
      <p:sp>
        <p:nvSpPr>
          <p:cNvPr id="125" name="Google Shape;125;p22"/>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31" name="Google Shape;131;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400" dirty="0"/>
              <a:t>...share 24 cookies evenly with 4 </a:t>
            </a:r>
            <a:r>
              <a:rPr lang="en" sz="3400" dirty="0" smtClean="0"/>
              <a:t>friends</a:t>
            </a:r>
          </a:p>
          <a:p>
            <a:pPr marL="0" lvl="0" indent="0" algn="ctr" rtl="0">
              <a:spcBef>
                <a:spcPts val="0"/>
              </a:spcBef>
              <a:spcAft>
                <a:spcPts val="1600"/>
              </a:spcAft>
              <a:buNone/>
            </a:pPr>
            <a:r>
              <a:rPr lang="en-US" sz="3400" dirty="0"/>
              <a:t>o</a:t>
            </a:r>
            <a:r>
              <a:rPr lang="en" sz="3400" dirty="0" smtClean="0"/>
              <a:t>r</a:t>
            </a:r>
          </a:p>
          <a:p>
            <a:pPr marL="0" lvl="0" indent="0" algn="ctr" rtl="0">
              <a:spcBef>
                <a:spcPts val="0"/>
              </a:spcBef>
              <a:spcAft>
                <a:spcPts val="1600"/>
              </a:spcAft>
              <a:buNone/>
            </a:pPr>
            <a:r>
              <a:rPr lang="en" sz="3400" dirty="0" smtClean="0"/>
              <a:t>…share 24 cookies evenly with </a:t>
            </a:r>
            <a:r>
              <a:rPr lang="en" sz="3400" dirty="0"/>
              <a:t>6 friends?</a:t>
            </a:r>
            <a:endParaRPr sz="3400" dirty="0"/>
          </a:p>
        </p:txBody>
      </p:sp>
      <p:sp>
        <p:nvSpPr>
          <p:cNvPr id="132" name="Google Shape;132;p23"/>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Support Your Answer</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38" name="Google Shape;138;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4000" dirty="0"/>
              <a:t>...split $30 evenly with 3 </a:t>
            </a:r>
            <a:r>
              <a:rPr lang="en" sz="4000" dirty="0" smtClean="0"/>
              <a:t>friends?</a:t>
            </a:r>
          </a:p>
          <a:p>
            <a:pPr marL="0" lvl="0" indent="0" algn="ctr" rtl="0">
              <a:spcBef>
                <a:spcPts val="0"/>
              </a:spcBef>
              <a:spcAft>
                <a:spcPts val="1600"/>
              </a:spcAft>
              <a:buNone/>
            </a:pPr>
            <a:r>
              <a:rPr lang="en" sz="4000" dirty="0" smtClean="0"/>
              <a:t>or</a:t>
            </a:r>
          </a:p>
          <a:p>
            <a:pPr marL="0" lvl="0" indent="0" algn="ctr" rtl="0">
              <a:spcBef>
                <a:spcPts val="0"/>
              </a:spcBef>
              <a:spcAft>
                <a:spcPts val="1600"/>
              </a:spcAft>
              <a:buNone/>
            </a:pPr>
            <a:r>
              <a:rPr lang="en" sz="4000" dirty="0" smtClean="0"/>
              <a:t>…split </a:t>
            </a:r>
            <a:r>
              <a:rPr lang="en" sz="4000" dirty="0"/>
              <a:t>$40 evenly with 5 friends?</a:t>
            </a:r>
            <a:endParaRPr sz="4000" dirty="0"/>
          </a:p>
        </p:txBody>
      </p:sp>
      <p:sp>
        <p:nvSpPr>
          <p:cNvPr id="139" name="Google Shape;139;p24"/>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Guess My Rule </a:t>
            </a:r>
            <a:endParaRPr/>
          </a:p>
        </p:txBody>
      </p:sp>
      <p:sp>
        <p:nvSpPr>
          <p:cNvPr id="145" name="Google Shape;145;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dirty="0"/>
          </a:p>
          <a:p>
            <a:pPr marL="0" lvl="0" indent="0" algn="ctr" rtl="0">
              <a:spcBef>
                <a:spcPts val="1600"/>
              </a:spcBef>
              <a:spcAft>
                <a:spcPts val="0"/>
              </a:spcAft>
              <a:buNone/>
            </a:pPr>
            <a:r>
              <a:rPr lang="en" sz="4000" dirty="0"/>
              <a:t>21, 24, 27, 30, 33...</a:t>
            </a:r>
            <a:endParaRPr sz="4000" dirty="0"/>
          </a:p>
          <a:p>
            <a:pPr marL="0" lvl="0" indent="0">
              <a:spcBef>
                <a:spcPts val="160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Guess My Rule</a:t>
            </a:r>
            <a:endParaRPr/>
          </a:p>
        </p:txBody>
      </p:sp>
      <p:sp>
        <p:nvSpPr>
          <p:cNvPr id="151" name="Google Shape;151;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200" dirty="0">
              <a:solidFill>
                <a:srgbClr val="2D3B45"/>
              </a:solidFill>
              <a:highlight>
                <a:srgbClr val="FFFFFF"/>
              </a:highlight>
              <a:latin typeface="Arial"/>
              <a:ea typeface="Arial"/>
              <a:cs typeface="Arial"/>
              <a:sym typeface="Arial"/>
            </a:endParaRPr>
          </a:p>
          <a:p>
            <a:pPr marL="0" lvl="0" indent="0" rtl="0">
              <a:spcBef>
                <a:spcPts val="1600"/>
              </a:spcBef>
              <a:spcAft>
                <a:spcPts val="0"/>
              </a:spcAft>
              <a:buNone/>
            </a:pPr>
            <a:endParaRPr sz="1200" dirty="0">
              <a:solidFill>
                <a:srgbClr val="2D3B45"/>
              </a:solidFill>
              <a:highlight>
                <a:srgbClr val="FFFFFF"/>
              </a:highlight>
              <a:latin typeface="Arial"/>
              <a:ea typeface="Arial"/>
              <a:cs typeface="Arial"/>
              <a:sym typeface="Arial"/>
            </a:endParaRPr>
          </a:p>
          <a:p>
            <a:pPr marL="0" lvl="0" indent="0" algn="ctr" rtl="0">
              <a:spcBef>
                <a:spcPts val="1600"/>
              </a:spcBef>
              <a:spcAft>
                <a:spcPts val="1600"/>
              </a:spcAft>
              <a:buNone/>
            </a:pPr>
            <a:r>
              <a:rPr lang="en" sz="4000" dirty="0">
                <a:solidFill>
                  <a:srgbClr val="2D3B45"/>
                </a:solidFill>
                <a:highlight>
                  <a:srgbClr val="FFFFFF"/>
                </a:highlight>
                <a:latin typeface="Arial"/>
                <a:ea typeface="Arial"/>
                <a:cs typeface="Arial"/>
                <a:sym typeface="Arial"/>
              </a:rPr>
              <a:t>12, 16, 20, 24, 28...</a:t>
            </a:r>
            <a:endParaRPr sz="4000" dirty="0">
              <a:solidFill>
                <a:srgbClr val="2D3B45"/>
              </a:solidFill>
              <a:highlight>
                <a:srgbClr val="FFFFFF"/>
              </a:highlight>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Guess My Rule </a:t>
            </a:r>
            <a:endParaRPr/>
          </a:p>
        </p:txBody>
      </p:sp>
      <p:sp>
        <p:nvSpPr>
          <p:cNvPr id="157" name="Google Shape;157;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a:p>
            <a:pPr marL="0" lvl="0" indent="0" rtl="0">
              <a:spcBef>
                <a:spcPts val="1600"/>
              </a:spcBef>
              <a:spcAft>
                <a:spcPts val="0"/>
              </a:spcAft>
              <a:buNone/>
            </a:pPr>
            <a:endParaRPr dirty="0"/>
          </a:p>
          <a:p>
            <a:pPr marL="0" lvl="0" indent="0" algn="ctr" rtl="0">
              <a:spcBef>
                <a:spcPts val="1600"/>
              </a:spcBef>
              <a:spcAft>
                <a:spcPts val="1600"/>
              </a:spcAft>
              <a:buNone/>
            </a:pPr>
            <a:r>
              <a:rPr lang="en" sz="4000" dirty="0"/>
              <a:t>3, 6, 12, 24, 48...</a:t>
            </a:r>
            <a:endParaRPr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title"/>
          </p:nvPr>
        </p:nvSpPr>
        <p:spPr>
          <a:xfrm>
            <a:off x="447300" y="162525"/>
            <a:ext cx="8385000" cy="173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Target Number: </a:t>
            </a:r>
            <a:endParaRPr dirty="0"/>
          </a:p>
          <a:p>
            <a:pPr marL="0" lvl="0" indent="0">
              <a:spcBef>
                <a:spcPts val="0"/>
              </a:spcBef>
              <a:spcAft>
                <a:spcPts val="0"/>
              </a:spcAft>
              <a:buNone/>
            </a:pPr>
            <a:r>
              <a:rPr lang="en" dirty="0" smtClean="0"/>
              <a:t/>
            </a:r>
            <a:br>
              <a:rPr lang="en" dirty="0" smtClean="0"/>
            </a:br>
            <a:r>
              <a:rPr lang="en" dirty="0" smtClean="0"/>
              <a:t>Find </a:t>
            </a:r>
            <a:r>
              <a:rPr lang="en" dirty="0"/>
              <a:t>as many representations as you can using a multiplication or division strategy. </a:t>
            </a:r>
            <a:endParaRPr dirty="0"/>
          </a:p>
        </p:txBody>
      </p:sp>
      <p:sp>
        <p:nvSpPr>
          <p:cNvPr id="163" name="Google Shape;163;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dirty="0"/>
          </a:p>
          <a:p>
            <a:pPr marL="0" lvl="0" indent="0" algn="ctr" rtl="0">
              <a:spcBef>
                <a:spcPts val="1600"/>
              </a:spcBef>
              <a:spcAft>
                <a:spcPts val="1600"/>
              </a:spcAft>
              <a:buNone/>
            </a:pPr>
            <a:r>
              <a:rPr lang="en" sz="4800" dirty="0" smtClean="0"/>
              <a:t>10</a:t>
            </a:r>
            <a:endParaRPr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xfrm>
            <a:off x="311700" y="233150"/>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Target Number: </a:t>
            </a:r>
            <a:endParaRPr dirty="0"/>
          </a:p>
          <a:p>
            <a:pPr marL="0" lvl="0" indent="0">
              <a:spcBef>
                <a:spcPts val="0"/>
              </a:spcBef>
              <a:spcAft>
                <a:spcPts val="0"/>
              </a:spcAft>
              <a:buNone/>
            </a:pPr>
            <a:r>
              <a:rPr lang="en" dirty="0" smtClean="0"/>
              <a:t/>
            </a:r>
            <a:br>
              <a:rPr lang="en" dirty="0" smtClean="0"/>
            </a:br>
            <a:r>
              <a:rPr lang="en" dirty="0" smtClean="0"/>
              <a:t>Find </a:t>
            </a:r>
            <a:r>
              <a:rPr lang="en" dirty="0"/>
              <a:t>as many representations as you can using a multiplication or division strategy. </a:t>
            </a:r>
            <a:endParaRPr dirty="0"/>
          </a:p>
          <a:p>
            <a:pPr marL="0" lvl="0" indent="0" rtl="0">
              <a:spcBef>
                <a:spcPts val="0"/>
              </a:spcBef>
              <a:spcAft>
                <a:spcPts val="0"/>
              </a:spcAft>
              <a:buNone/>
            </a:pPr>
            <a:endParaRPr dirty="0"/>
          </a:p>
        </p:txBody>
      </p:sp>
      <p:sp>
        <p:nvSpPr>
          <p:cNvPr id="169" name="Google Shape;169;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36  </a:t>
            </a:r>
            <a:r>
              <a:rPr lang="en"/>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23317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Target Number: </a:t>
            </a:r>
            <a:endParaRPr dirty="0"/>
          </a:p>
          <a:p>
            <a:pPr marL="0" lvl="0" indent="0">
              <a:spcBef>
                <a:spcPts val="0"/>
              </a:spcBef>
              <a:spcAft>
                <a:spcPts val="0"/>
              </a:spcAft>
              <a:buNone/>
            </a:pPr>
            <a:r>
              <a:rPr lang="en" dirty="0" smtClean="0"/>
              <a:t/>
            </a:r>
            <a:br>
              <a:rPr lang="en" dirty="0" smtClean="0"/>
            </a:br>
            <a:r>
              <a:rPr lang="en" dirty="0" smtClean="0"/>
              <a:t>Find </a:t>
            </a:r>
            <a:r>
              <a:rPr lang="en" dirty="0"/>
              <a:t>as many representations as you can using a multiplication or division strategy. </a:t>
            </a:r>
            <a:endParaRPr dirty="0"/>
          </a:p>
          <a:p>
            <a:pPr marL="0" lvl="0" indent="0" rtl="0">
              <a:spcBef>
                <a:spcPts val="0"/>
              </a:spcBef>
              <a:spcAft>
                <a:spcPts val="0"/>
              </a:spcAft>
              <a:buNone/>
            </a:pPr>
            <a:endParaRPr dirty="0"/>
          </a:p>
        </p:txBody>
      </p:sp>
      <p:sp>
        <p:nvSpPr>
          <p:cNvPr id="175" name="Google Shape;175;p30"/>
          <p:cNvSpPr txBox="1">
            <a:spLocks noGrp="1"/>
          </p:cNvSpPr>
          <p:nvPr>
            <p:ph type="body" idx="1"/>
          </p:nvPr>
        </p:nvSpPr>
        <p:spPr>
          <a:xfrm>
            <a:off x="236425" y="1203600"/>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21  </a:t>
            </a:r>
            <a:endParaRPr sz="4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Target Number: </a:t>
            </a:r>
            <a:endParaRPr dirty="0"/>
          </a:p>
          <a:p>
            <a:pPr marL="0" lvl="0" indent="0">
              <a:spcBef>
                <a:spcPts val="0"/>
              </a:spcBef>
              <a:spcAft>
                <a:spcPts val="0"/>
              </a:spcAft>
              <a:buNone/>
            </a:pPr>
            <a:r>
              <a:rPr lang="en" dirty="0" smtClean="0"/>
              <a:t/>
            </a:r>
            <a:br>
              <a:rPr lang="en" dirty="0" smtClean="0"/>
            </a:br>
            <a:r>
              <a:rPr lang="en" dirty="0" smtClean="0"/>
              <a:t>Find </a:t>
            </a:r>
            <a:r>
              <a:rPr lang="en" dirty="0"/>
              <a:t>as many representations as you can using a multiplication or division strategy. </a:t>
            </a:r>
            <a:endParaRPr dirty="0"/>
          </a:p>
        </p:txBody>
      </p:sp>
      <p:sp>
        <p:nvSpPr>
          <p:cNvPr id="181" name="Google Shape;181;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dirty="0"/>
          </a:p>
          <a:p>
            <a:pPr marL="0" lvl="0" indent="0" algn="ctr" rtl="0">
              <a:spcBef>
                <a:spcPts val="1600"/>
              </a:spcBef>
              <a:spcAft>
                <a:spcPts val="1600"/>
              </a:spcAft>
              <a:buNone/>
            </a:pPr>
            <a:r>
              <a:rPr lang="en" sz="4800" dirty="0" smtClean="0"/>
              <a:t>16  </a:t>
            </a:r>
            <a:endParaRP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Standards</a:t>
            </a:r>
            <a:endParaRPr/>
          </a:p>
        </p:txBody>
      </p:sp>
      <p:graphicFrame>
        <p:nvGraphicFramePr>
          <p:cNvPr id="73" name="Google Shape;73;p14"/>
          <p:cNvGraphicFramePr/>
          <p:nvPr/>
        </p:nvGraphicFramePr>
        <p:xfrm>
          <a:off x="463700" y="1017725"/>
          <a:ext cx="7727800" cy="3719200"/>
        </p:xfrm>
        <a:graphic>
          <a:graphicData uri="http://schemas.openxmlformats.org/drawingml/2006/table">
            <a:tbl>
              <a:tblPr>
                <a:noFill/>
                <a:tableStyleId>{1EE130EA-A0C9-477F-80DD-EBCCDF3A87D5}</a:tableStyleId>
              </a:tblPr>
              <a:tblGrid>
                <a:gridCol w="1931950">
                  <a:extLst>
                    <a:ext uri="{9D8B030D-6E8A-4147-A177-3AD203B41FA5}">
                      <a16:colId xmlns="" xmlns:a16="http://schemas.microsoft.com/office/drawing/2014/main" val="20000"/>
                    </a:ext>
                  </a:extLst>
                </a:gridCol>
                <a:gridCol w="1931950">
                  <a:extLst>
                    <a:ext uri="{9D8B030D-6E8A-4147-A177-3AD203B41FA5}">
                      <a16:colId xmlns="" xmlns:a16="http://schemas.microsoft.com/office/drawing/2014/main" val="20001"/>
                    </a:ext>
                  </a:extLst>
                </a:gridCol>
                <a:gridCol w="1931950">
                  <a:extLst>
                    <a:ext uri="{9D8B030D-6E8A-4147-A177-3AD203B41FA5}">
                      <a16:colId xmlns="" xmlns:a16="http://schemas.microsoft.com/office/drawing/2014/main" val="20002"/>
                    </a:ext>
                  </a:extLst>
                </a:gridCol>
                <a:gridCol w="1931950">
                  <a:extLst>
                    <a:ext uri="{9D8B030D-6E8A-4147-A177-3AD203B41FA5}">
                      <a16:colId xmlns="" xmlns:a16="http://schemas.microsoft.com/office/drawing/2014/main" val="20003"/>
                    </a:ext>
                  </a:extLst>
                </a:gridCol>
              </a:tblGrid>
              <a:tr h="335950">
                <a:tc>
                  <a:txBody>
                    <a:bodyPr/>
                    <a:lstStyle/>
                    <a:p>
                      <a:pPr marL="0" lvl="0" indent="0">
                        <a:spcBef>
                          <a:spcPts val="0"/>
                        </a:spcBef>
                        <a:spcAft>
                          <a:spcPts val="0"/>
                        </a:spcAft>
                        <a:buNone/>
                      </a:pPr>
                      <a:r>
                        <a:rPr lang="en" sz="1000">
                          <a:latin typeface="Open Sans"/>
                          <a:ea typeface="Open Sans"/>
                          <a:cs typeface="Open Sans"/>
                          <a:sym typeface="Open Sans"/>
                        </a:rPr>
                        <a:t>NC.3.OA.1</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NC.3.OA.2</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NC.3.OA.3</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NC.3.OA.6</a:t>
                      </a:r>
                      <a:endParaRPr sz="1000">
                        <a:latin typeface="Open Sans"/>
                        <a:ea typeface="Open Sans"/>
                        <a:cs typeface="Open Sans"/>
                        <a:sym typeface="Open Sans"/>
                      </a:endParaRPr>
                    </a:p>
                  </a:txBody>
                  <a:tcPr marL="91425" marR="91425" marT="91425" marB="91425"/>
                </a:tc>
                <a:extLst>
                  <a:ext uri="{0D108BD9-81ED-4DB2-BD59-A6C34878D82A}">
                    <a16:rowId xmlns="" xmlns:a16="http://schemas.microsoft.com/office/drawing/2014/main" val="10000"/>
                  </a:ext>
                </a:extLst>
              </a:tr>
              <a:tr h="2847750">
                <a:tc>
                  <a:txBody>
                    <a:bodyPr/>
                    <a:lstStyle/>
                    <a:p>
                      <a:pPr marL="0" lvl="0" indent="0">
                        <a:spcBef>
                          <a:spcPts val="0"/>
                        </a:spcBef>
                        <a:spcAft>
                          <a:spcPts val="0"/>
                        </a:spcAft>
                        <a:buNone/>
                      </a:pPr>
                      <a:r>
                        <a:rPr lang="en" sz="1000">
                          <a:latin typeface="Open Sans"/>
                          <a:ea typeface="Open Sans"/>
                          <a:cs typeface="Open Sans"/>
                          <a:sym typeface="Open Sans"/>
                        </a:rPr>
                        <a:t>For products of whole numbers with two factors up to and including 10: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Interpret the factors as representing the number of equal groups and the number of objects in each group.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Illustrate and explain strategies including arrays, repeated addition, decomposing a factor, and applying the commutative and associative properties.</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For whole-number quotients of whole numbers with a one-digit divisor and a one-digit quotient: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Interpret the divisor and quotient in a division equation as representing the number of equal groups and the number of objects in each group.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Illustrate and explain strategies including arrays, repeated addition or subtraction, and decomposing a factor.</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Represent, interpret, and solve one-step problems involving multiplication and division.</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 Solve multiplication word problems with factors up to and including 10. Represent the problem using arrays, pictures, and/or equations with a symbol for the unknown number to represent the problem.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Solve division word problems with a divisor and quotient up to and including 10. Represent the problem using arrays, pictures, repeated subtraction and/or equations with a symbol for the unknown number to represent the problem.</a:t>
                      </a:r>
                      <a:endParaRPr sz="1000">
                        <a:latin typeface="Open Sans"/>
                        <a:ea typeface="Open Sans"/>
                        <a:cs typeface="Open Sans"/>
                        <a:sym typeface="Open Sans"/>
                      </a:endParaRPr>
                    </a:p>
                  </a:txBody>
                  <a:tcPr marL="91425" marR="91425" marT="91425" marB="91425"/>
                </a:tc>
                <a:tc>
                  <a:txBody>
                    <a:bodyPr/>
                    <a:lstStyle/>
                    <a:p>
                      <a:pPr marL="0" lvl="0" indent="0">
                        <a:spcBef>
                          <a:spcPts val="0"/>
                        </a:spcBef>
                        <a:spcAft>
                          <a:spcPts val="0"/>
                        </a:spcAft>
                        <a:buNone/>
                      </a:pPr>
                      <a:r>
                        <a:rPr lang="en" sz="1000">
                          <a:latin typeface="Open Sans"/>
                          <a:ea typeface="Open Sans"/>
                          <a:cs typeface="Open Sans"/>
                          <a:sym typeface="Open Sans"/>
                        </a:rPr>
                        <a:t>Solve an unknown-factor problem, by using division strategies and/or changing it to a multiplication problem.</a:t>
                      </a:r>
                      <a:endParaRPr sz="1000">
                        <a:latin typeface="Open Sans"/>
                        <a:ea typeface="Open Sans"/>
                        <a:cs typeface="Open Sans"/>
                        <a:sym typeface="Open Sans"/>
                      </a:endParaRPr>
                    </a:p>
                  </a:txBody>
                  <a:tcPr marL="91425" marR="91425" marT="91425" marB="91425"/>
                </a:tc>
                <a:extLst>
                  <a:ext uri="{0D108BD9-81ED-4DB2-BD59-A6C34878D82A}">
                    <a16:rowId xmlns="" xmlns:a16="http://schemas.microsoft.com/office/drawing/2014/main" val="1000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2"/>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Sparkle: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187" name="Google Shape;187;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Skip count by 5’s to 50.  </a:t>
            </a:r>
            <a:endParaRPr sz="4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3"/>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Sparkle: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193" name="Google Shape;193;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Skip count by 4’s to 40.  </a:t>
            </a:r>
            <a:endParaRPr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4"/>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Sparkle: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199" name="Google Shape;199;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Skip count by 20’s to 200.  </a:t>
            </a:r>
            <a:endParaRPr sz="4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5"/>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Talk a Mile a Minute: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05" name="Google Shape;205;p3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Multiply  </a:t>
            </a:r>
            <a:endParaRPr sz="4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6"/>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Talk a Mile a Minute: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11" name="Google Shape;211;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Divide  </a:t>
            </a:r>
            <a:endParaRPr sz="4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7"/>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Talk a Mile a Minute: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17" name="Google Shape;217;p3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50  </a:t>
            </a:r>
            <a:endParaRPr sz="4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8"/>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Broken Calculator: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23" name="Google Shape;223;p3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5 X 3  </a:t>
            </a:r>
            <a:endParaRPr sz="4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9"/>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Broken Calculator: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29" name="Google Shape;229;p3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6 X 7  </a:t>
            </a:r>
            <a:endParaRPr sz="4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0"/>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Broken Calculator: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35" name="Google Shape;235;p4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4 X 10  </a:t>
            </a:r>
            <a:endParaRPr sz="4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1"/>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Broken Calculator: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41" name="Google Shape;241;p4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4800"/>
          </a:p>
          <a:p>
            <a:pPr marL="0" lvl="0" indent="0" algn="ctr" rtl="0">
              <a:spcBef>
                <a:spcPts val="1600"/>
              </a:spcBef>
              <a:spcAft>
                <a:spcPts val="1600"/>
              </a:spcAft>
              <a:buNone/>
            </a:pPr>
            <a:r>
              <a:rPr lang="en" sz="4800"/>
              <a:t>72      8  </a:t>
            </a:r>
            <a:endParaRPr sz="4800"/>
          </a:p>
        </p:txBody>
      </p:sp>
      <p:sp>
        <p:nvSpPr>
          <p:cNvPr id="242" name="Google Shape;242;p41"/>
          <p:cNvSpPr/>
          <p:nvPr/>
        </p:nvSpPr>
        <p:spPr>
          <a:xfrm>
            <a:off x="4572000" y="2571750"/>
            <a:ext cx="429600" cy="429600"/>
          </a:xfrm>
          <a:prstGeom prst="mathDivide">
            <a:avLst>
              <a:gd name="adj1" fmla="val 23520"/>
              <a:gd name="adj2" fmla="val 5880"/>
              <a:gd name="adj3" fmla="val 1176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Standards</a:t>
            </a:r>
            <a:endParaRPr/>
          </a:p>
        </p:txBody>
      </p:sp>
      <p:graphicFrame>
        <p:nvGraphicFramePr>
          <p:cNvPr id="79" name="Google Shape;79;p15"/>
          <p:cNvGraphicFramePr/>
          <p:nvPr/>
        </p:nvGraphicFramePr>
        <p:xfrm>
          <a:off x="463700" y="1017725"/>
          <a:ext cx="7727800" cy="3414400"/>
        </p:xfrm>
        <a:graphic>
          <a:graphicData uri="http://schemas.openxmlformats.org/drawingml/2006/table">
            <a:tbl>
              <a:tblPr>
                <a:noFill/>
                <a:tableStyleId>{1EE130EA-A0C9-477F-80DD-EBCCDF3A87D5}</a:tableStyleId>
              </a:tblPr>
              <a:tblGrid>
                <a:gridCol w="1931950">
                  <a:extLst>
                    <a:ext uri="{9D8B030D-6E8A-4147-A177-3AD203B41FA5}">
                      <a16:colId xmlns="" xmlns:a16="http://schemas.microsoft.com/office/drawing/2014/main" val="20000"/>
                    </a:ext>
                  </a:extLst>
                </a:gridCol>
                <a:gridCol w="1931950">
                  <a:extLst>
                    <a:ext uri="{9D8B030D-6E8A-4147-A177-3AD203B41FA5}">
                      <a16:colId xmlns="" xmlns:a16="http://schemas.microsoft.com/office/drawing/2014/main" val="20001"/>
                    </a:ext>
                  </a:extLst>
                </a:gridCol>
                <a:gridCol w="1931950">
                  <a:extLst>
                    <a:ext uri="{9D8B030D-6E8A-4147-A177-3AD203B41FA5}">
                      <a16:colId xmlns="" xmlns:a16="http://schemas.microsoft.com/office/drawing/2014/main" val="20002"/>
                    </a:ext>
                  </a:extLst>
                </a:gridCol>
                <a:gridCol w="1931950">
                  <a:extLst>
                    <a:ext uri="{9D8B030D-6E8A-4147-A177-3AD203B41FA5}">
                      <a16:colId xmlns="" xmlns:a16="http://schemas.microsoft.com/office/drawing/2014/main" val="20003"/>
                    </a:ext>
                  </a:extLst>
                </a:gridCol>
              </a:tblGrid>
              <a:tr h="335950">
                <a:tc>
                  <a:txBody>
                    <a:bodyPr/>
                    <a:lstStyle/>
                    <a:p>
                      <a:pPr marL="0" lvl="0" indent="0" rtl="0">
                        <a:spcBef>
                          <a:spcPts val="0"/>
                        </a:spcBef>
                        <a:spcAft>
                          <a:spcPts val="0"/>
                        </a:spcAft>
                        <a:buNone/>
                      </a:pPr>
                      <a:r>
                        <a:rPr lang="en" sz="1000">
                          <a:latin typeface="Open Sans"/>
                          <a:ea typeface="Open Sans"/>
                          <a:cs typeface="Open Sans"/>
                          <a:sym typeface="Open Sans"/>
                        </a:rPr>
                        <a:t>NC.3.OA.7</a:t>
                      </a: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NC.3.OA.8</a:t>
                      </a: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NC.3.OA.9</a:t>
                      </a: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NC.3.NBT.3</a:t>
                      </a:r>
                      <a:endParaRPr sz="1000">
                        <a:latin typeface="Open Sans"/>
                        <a:ea typeface="Open Sans"/>
                        <a:cs typeface="Open Sans"/>
                        <a:sym typeface="Open Sans"/>
                      </a:endParaRPr>
                    </a:p>
                  </a:txBody>
                  <a:tcPr marL="91425" marR="91425" marT="91425" marB="91425"/>
                </a:tc>
                <a:extLst>
                  <a:ext uri="{0D108BD9-81ED-4DB2-BD59-A6C34878D82A}">
                    <a16:rowId xmlns="" xmlns:a16="http://schemas.microsoft.com/office/drawing/2014/main" val="10000"/>
                  </a:ext>
                </a:extLst>
              </a:tr>
              <a:tr h="2847750">
                <a:tc>
                  <a:txBody>
                    <a:bodyPr/>
                    <a:lstStyle/>
                    <a:p>
                      <a:pPr marL="0" lvl="0" indent="0">
                        <a:spcBef>
                          <a:spcPts val="0"/>
                        </a:spcBef>
                        <a:spcAft>
                          <a:spcPts val="0"/>
                        </a:spcAft>
                        <a:buNone/>
                      </a:pPr>
                      <a:r>
                        <a:rPr lang="en" sz="1000">
                          <a:latin typeface="Open Sans"/>
                          <a:ea typeface="Open Sans"/>
                          <a:cs typeface="Open Sans"/>
                          <a:sym typeface="Open Sans"/>
                        </a:rPr>
                        <a:t>Demonstrate fluency with multiplication and division with factors, quotients, and divisors up to and including 10: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Know from memory all products with factors up to and including 10. </a:t>
                      </a:r>
                      <a:endParaRPr sz="1000">
                        <a:latin typeface="Open Sans"/>
                        <a:ea typeface="Open Sans"/>
                        <a:cs typeface="Open Sans"/>
                        <a:sym typeface="Open Sans"/>
                      </a:endParaRPr>
                    </a:p>
                    <a:p>
                      <a:pPr marL="0" lvl="0" indent="0">
                        <a:spcBef>
                          <a:spcPts val="0"/>
                        </a:spcBef>
                        <a:spcAft>
                          <a:spcPts val="0"/>
                        </a:spcAft>
                        <a:buNone/>
                      </a:pPr>
                      <a:r>
                        <a:rPr lang="en" sz="1000">
                          <a:latin typeface="Open Sans"/>
                          <a:ea typeface="Open Sans"/>
                          <a:cs typeface="Open Sans"/>
                          <a:sym typeface="Open Sans"/>
                        </a:rPr>
                        <a:t>• Illustrate and explain using the relationship between multiplication and division.     • Determine the unknown whole number in a multiplication or division equation relating three whole numbers.</a:t>
                      </a:r>
                      <a:endParaRPr sz="1000">
                        <a:latin typeface="Open Sans"/>
                        <a:ea typeface="Open Sans"/>
                        <a:cs typeface="Open Sans"/>
                        <a:sym typeface="Open Sans"/>
                      </a:endParaRPr>
                    </a:p>
                    <a:p>
                      <a:pPr marL="0" lvl="0" indent="0">
                        <a:spcBef>
                          <a:spcPts val="0"/>
                        </a:spcBef>
                        <a:spcAft>
                          <a:spcPts val="0"/>
                        </a:spcAft>
                        <a:buNone/>
                      </a:pPr>
                      <a:endParaRPr sz="1000">
                        <a:latin typeface="Open Sans"/>
                        <a:ea typeface="Open Sans"/>
                        <a:cs typeface="Open Sans"/>
                        <a:sym typeface="Open Sans"/>
                      </a:endParaRPr>
                    </a:p>
                    <a:p>
                      <a:pPr marL="0" lvl="0" indent="0">
                        <a:spcBef>
                          <a:spcPts val="0"/>
                        </a:spcBef>
                        <a:spcAft>
                          <a:spcPts val="0"/>
                        </a:spcAft>
                        <a:buNone/>
                      </a:pPr>
                      <a:endParaRPr sz="1000">
                        <a:latin typeface="Open Sans"/>
                        <a:ea typeface="Open Sans"/>
                        <a:cs typeface="Open Sans"/>
                        <a:sym typeface="Open Sans"/>
                      </a:endParaRPr>
                    </a:p>
                    <a:p>
                      <a:pPr marL="0" lvl="0" indent="0" rtl="0">
                        <a:spcBef>
                          <a:spcPts val="0"/>
                        </a:spcBef>
                        <a:spcAft>
                          <a:spcPts val="0"/>
                        </a:spcAft>
                        <a:buNone/>
                      </a:pP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Solve two-step word problems using addition, subtraction, and multiplication, representing problems using equations with a symbol for the unknown number.</a:t>
                      </a: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Interpret patterns of multiplication on a hundreds board and/or multiplication table. </a:t>
                      </a:r>
                      <a:endParaRPr sz="1000">
                        <a:latin typeface="Open Sans"/>
                        <a:ea typeface="Open Sans"/>
                        <a:cs typeface="Open Sans"/>
                        <a:sym typeface="Open Sans"/>
                      </a:endParaRPr>
                    </a:p>
                  </a:txBody>
                  <a:tcPr marL="91425" marR="91425" marT="91425" marB="91425"/>
                </a:tc>
                <a:tc>
                  <a:txBody>
                    <a:bodyPr/>
                    <a:lstStyle/>
                    <a:p>
                      <a:pPr marL="0" lvl="0" indent="0" rtl="0">
                        <a:spcBef>
                          <a:spcPts val="0"/>
                        </a:spcBef>
                        <a:spcAft>
                          <a:spcPts val="0"/>
                        </a:spcAft>
                        <a:buNone/>
                      </a:pPr>
                      <a:r>
                        <a:rPr lang="en" sz="1000">
                          <a:latin typeface="Open Sans"/>
                          <a:ea typeface="Open Sans"/>
                          <a:cs typeface="Open Sans"/>
                          <a:sym typeface="Open Sans"/>
                        </a:rPr>
                        <a:t>Use concrete and pictorial models, based on place value and the properties of operations, to find the product of a one-digit whole number by a multiple of 10 in the range 10-90.</a:t>
                      </a:r>
                      <a:endParaRPr sz="1000">
                        <a:latin typeface="Open Sans"/>
                        <a:ea typeface="Open Sans"/>
                        <a:cs typeface="Open Sans"/>
                        <a:sym typeface="Open Sans"/>
                      </a:endParaRPr>
                    </a:p>
                  </a:txBody>
                  <a:tcPr marL="91425" marR="91425" marT="91425" marB="91425"/>
                </a:tc>
                <a:extLst>
                  <a:ext uri="{0D108BD9-81ED-4DB2-BD59-A6C34878D82A}">
                    <a16:rowId xmlns=""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2"/>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Numberless Word Problem: </a:t>
            </a:r>
            <a:endParaRPr dirty="0"/>
          </a:p>
          <a:p>
            <a:pPr marL="0" lvl="0" indent="0" rtl="0">
              <a:spcBef>
                <a:spcPts val="0"/>
              </a:spcBef>
              <a:spcAft>
                <a:spcPts val="0"/>
              </a:spcAft>
              <a:buNone/>
            </a:pPr>
            <a:endParaRPr dirty="0"/>
          </a:p>
          <a:p>
            <a:pPr marL="0" lvl="0" indent="0" rtl="0">
              <a:spcBef>
                <a:spcPts val="0"/>
              </a:spcBef>
              <a:spcAft>
                <a:spcPts val="0"/>
              </a:spcAft>
              <a:buNone/>
            </a:pPr>
            <a:endParaRPr dirty="0"/>
          </a:p>
        </p:txBody>
      </p:sp>
      <p:sp>
        <p:nvSpPr>
          <p:cNvPr id="248" name="Google Shape;248;p42"/>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 Set 1</a:t>
            </a:r>
            <a:endParaRPr sz="4800" dirty="0"/>
          </a:p>
          <a:p>
            <a:pPr marL="0" lvl="0" indent="0" rtl="0">
              <a:spcBef>
                <a:spcPts val="1600"/>
              </a:spcBef>
              <a:spcAft>
                <a:spcPts val="0"/>
              </a:spcAft>
              <a:buNone/>
            </a:pPr>
            <a:r>
              <a:rPr lang="en" sz="3000" dirty="0">
                <a:solidFill>
                  <a:srgbClr val="424242"/>
                </a:solidFill>
              </a:rPr>
              <a:t>There were some beavers chewing trees to cut them down. Each beaver cut down the same number of trees.</a:t>
            </a:r>
            <a:endParaRPr sz="3000" dirty="0">
              <a:solidFill>
                <a:srgbClr val="2D3B45"/>
              </a:solidFill>
            </a:endParaRPr>
          </a:p>
          <a:p>
            <a:pPr marL="0" lvl="0" indent="0" rtl="0">
              <a:spcBef>
                <a:spcPts val="1600"/>
              </a:spcBef>
              <a:spcAft>
                <a:spcPts val="1600"/>
              </a:spcAft>
              <a:buNone/>
            </a:pPr>
            <a:endParaRPr dirty="0">
              <a:solidFill>
                <a:srgbClr val="424242"/>
              </a:solidFill>
              <a:latin typeface="Source Code Pro"/>
              <a:ea typeface="Source Code Pro"/>
              <a:cs typeface="Source Code Pro"/>
              <a:sym typeface="Source Code Pro"/>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3"/>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54" name="Google Shape;254;p43"/>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 Set 1</a:t>
            </a:r>
            <a:endParaRPr sz="4800" dirty="0"/>
          </a:p>
          <a:p>
            <a:pPr marL="0" lvl="0" indent="0" rtl="0">
              <a:spcBef>
                <a:spcPts val="1600"/>
              </a:spcBef>
              <a:spcAft>
                <a:spcPts val="0"/>
              </a:spcAft>
              <a:buNone/>
            </a:pPr>
            <a:r>
              <a:rPr lang="en" sz="3000" dirty="0">
                <a:solidFill>
                  <a:srgbClr val="424242"/>
                </a:solidFill>
              </a:rPr>
              <a:t>There were 3 beavers chewing trees to cut them down. Each beaver cut down the same number of trees.</a:t>
            </a:r>
            <a:endParaRPr sz="3000" dirty="0">
              <a:solidFill>
                <a:srgbClr val="2D3B45"/>
              </a:solidFill>
            </a:endParaRPr>
          </a:p>
          <a:p>
            <a:pPr marL="0" lvl="0" indent="0" rtl="0">
              <a:spcBef>
                <a:spcPts val="1600"/>
              </a:spcBef>
              <a:spcAft>
                <a:spcPts val="1600"/>
              </a:spcAft>
              <a:buNone/>
            </a:pPr>
            <a:endParaRPr dirty="0">
              <a:solidFill>
                <a:srgbClr val="424242"/>
              </a:solidFill>
              <a:latin typeface="Source Code Pro"/>
              <a:ea typeface="Source Code Pro"/>
              <a:cs typeface="Source Code Pro"/>
              <a:sym typeface="Source Code Pro"/>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4"/>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60" name="Google Shape;260;p44"/>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1</a:t>
            </a:r>
            <a:endParaRPr sz="4800"/>
          </a:p>
          <a:p>
            <a:pPr marL="0" lvl="0" indent="0" rtl="0">
              <a:spcBef>
                <a:spcPts val="1600"/>
              </a:spcBef>
              <a:spcAft>
                <a:spcPts val="0"/>
              </a:spcAft>
              <a:buNone/>
            </a:pPr>
            <a:r>
              <a:rPr lang="en" sz="3000">
                <a:solidFill>
                  <a:srgbClr val="424242"/>
                </a:solidFill>
              </a:rPr>
              <a:t>There were 3 beavers chewing trees to cut them down. Each beaver cut down 5 trees.</a:t>
            </a:r>
            <a:endParaRPr sz="3000">
              <a:solidFill>
                <a:srgbClr val="2D3B45"/>
              </a:solidFill>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5"/>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66" name="Google Shape;266;p45"/>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Set 1</a:t>
            </a:r>
            <a:endParaRPr sz="4800" dirty="0"/>
          </a:p>
          <a:p>
            <a:pPr marL="0" lvl="0" indent="0" rtl="0">
              <a:spcBef>
                <a:spcPts val="1600"/>
              </a:spcBef>
              <a:spcAft>
                <a:spcPts val="0"/>
              </a:spcAft>
              <a:buNone/>
            </a:pPr>
            <a:r>
              <a:rPr lang="en" sz="3000" dirty="0">
                <a:solidFill>
                  <a:srgbClr val="424242"/>
                </a:solidFill>
              </a:rPr>
              <a:t>There were 3 beavers chewing trees to cut them down. Each beaver cut down 5 trees. How many </a:t>
            </a:r>
            <a:r>
              <a:rPr lang="en" sz="3000" dirty="0" smtClean="0">
                <a:solidFill>
                  <a:srgbClr val="424242"/>
                </a:solidFill>
              </a:rPr>
              <a:t>total trees </a:t>
            </a:r>
            <a:r>
              <a:rPr lang="en" sz="3000" dirty="0">
                <a:solidFill>
                  <a:srgbClr val="424242"/>
                </a:solidFill>
              </a:rPr>
              <a:t>did they cut </a:t>
            </a:r>
            <a:r>
              <a:rPr lang="en" sz="3000" dirty="0" smtClean="0">
                <a:solidFill>
                  <a:srgbClr val="424242"/>
                </a:solidFill>
              </a:rPr>
              <a:t>down?</a:t>
            </a:r>
            <a:endParaRPr sz="3000" dirty="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dirty="0">
              <a:solidFill>
                <a:srgbClr val="424242"/>
              </a:solidFill>
              <a:latin typeface="Source Code Pro"/>
              <a:ea typeface="Source Code Pro"/>
              <a:cs typeface="Source Code Pro"/>
              <a:sym typeface="Source Code Pro"/>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6"/>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72" name="Google Shape;272;p46"/>
          <p:cNvSpPr txBox="1">
            <a:spLocks noGrp="1"/>
          </p:cNvSpPr>
          <p:nvPr>
            <p:ph type="body" idx="1"/>
          </p:nvPr>
        </p:nvSpPr>
        <p:spPr>
          <a:xfrm>
            <a:off x="238375" y="1058025"/>
            <a:ext cx="8520600" cy="330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2</a:t>
            </a:r>
            <a:endParaRPr sz="4800"/>
          </a:p>
          <a:p>
            <a:pPr marL="0" lvl="0" indent="0" rtl="0">
              <a:spcBef>
                <a:spcPts val="1600"/>
              </a:spcBef>
              <a:spcAft>
                <a:spcPts val="0"/>
              </a:spcAft>
              <a:buClr>
                <a:srgbClr val="424242"/>
              </a:buClr>
              <a:buFont typeface="Source Code Pro"/>
              <a:buNone/>
            </a:pPr>
            <a:r>
              <a:rPr lang="en" sz="3000">
                <a:solidFill>
                  <a:srgbClr val="424242"/>
                </a:solidFill>
              </a:rPr>
              <a:t>Heather has some stickers she is going to put into some treat bags for her birthday party. She puts the same number of stickers in each bag.</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7"/>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78" name="Google Shape;278;p47"/>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2</a:t>
            </a:r>
            <a:endParaRPr sz="4800"/>
          </a:p>
          <a:p>
            <a:pPr marL="0" lvl="0" indent="0" rtl="0">
              <a:spcBef>
                <a:spcPts val="1600"/>
              </a:spcBef>
              <a:spcAft>
                <a:spcPts val="0"/>
              </a:spcAft>
              <a:buNone/>
            </a:pPr>
            <a:r>
              <a:rPr lang="en" sz="3000">
                <a:solidFill>
                  <a:srgbClr val="424242"/>
                </a:solidFill>
              </a:rPr>
              <a:t>Heather has some stickers she is going to put into 4 treat bags for her birthday party. She puts the same number of stickers in each bag.</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8"/>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84" name="Google Shape;284;p48"/>
          <p:cNvSpPr txBox="1">
            <a:spLocks noGrp="1"/>
          </p:cNvSpPr>
          <p:nvPr>
            <p:ph type="body" idx="1"/>
          </p:nvPr>
        </p:nvSpPr>
        <p:spPr>
          <a:xfrm>
            <a:off x="238375" y="1058025"/>
            <a:ext cx="8520600" cy="269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2</a:t>
            </a:r>
            <a:endParaRPr sz="4800"/>
          </a:p>
          <a:p>
            <a:pPr marL="0" lvl="0" indent="0" rtl="0">
              <a:spcBef>
                <a:spcPts val="1600"/>
              </a:spcBef>
              <a:spcAft>
                <a:spcPts val="0"/>
              </a:spcAft>
              <a:buNone/>
            </a:pPr>
            <a:r>
              <a:rPr lang="en" sz="3000">
                <a:solidFill>
                  <a:srgbClr val="424242"/>
                </a:solidFill>
              </a:rPr>
              <a:t>Heather has 12 stickers she is going to put into 4 treat bags for her birthday party. She puts the same number of stickers in each bag.</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9"/>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90" name="Google Shape;290;p49"/>
          <p:cNvSpPr txBox="1">
            <a:spLocks noGrp="1"/>
          </p:cNvSpPr>
          <p:nvPr>
            <p:ph type="body" idx="1"/>
          </p:nvPr>
        </p:nvSpPr>
        <p:spPr>
          <a:xfrm>
            <a:off x="238375" y="953275"/>
            <a:ext cx="8520600" cy="314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2</a:t>
            </a:r>
            <a:endParaRPr sz="4800"/>
          </a:p>
          <a:p>
            <a:pPr marL="0" lvl="0" indent="0" rtl="0">
              <a:spcBef>
                <a:spcPts val="1600"/>
              </a:spcBef>
              <a:spcAft>
                <a:spcPts val="0"/>
              </a:spcAft>
              <a:buNone/>
            </a:pPr>
            <a:r>
              <a:rPr lang="en" sz="2800">
                <a:solidFill>
                  <a:srgbClr val="424242"/>
                </a:solidFill>
              </a:rPr>
              <a:t>Heather has 12 stickers she is going to put into 4 treat bags for her birthday party. She puts the same number of stickers in each bag. How many stickers does she put in each bag?</a:t>
            </a:r>
            <a:endParaRPr sz="28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50"/>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296" name="Google Shape;296;p50"/>
          <p:cNvSpPr txBox="1">
            <a:spLocks noGrp="1"/>
          </p:cNvSpPr>
          <p:nvPr>
            <p:ph type="body" idx="1"/>
          </p:nvPr>
        </p:nvSpPr>
        <p:spPr>
          <a:xfrm>
            <a:off x="238375" y="953275"/>
            <a:ext cx="8520600" cy="254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3</a:t>
            </a:r>
            <a:endParaRPr sz="4800"/>
          </a:p>
          <a:p>
            <a:pPr marL="0" lvl="0" indent="0" rtl="0">
              <a:spcBef>
                <a:spcPts val="1600"/>
              </a:spcBef>
              <a:spcAft>
                <a:spcPts val="0"/>
              </a:spcAft>
              <a:buNone/>
            </a:pPr>
            <a:r>
              <a:rPr lang="en" sz="3000">
                <a:solidFill>
                  <a:srgbClr val="424242"/>
                </a:solidFill>
              </a:rPr>
              <a:t>The florist has some roses. She is going to use some of the roses in each bouquet she makes.</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51"/>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02" name="Google Shape;302;p51"/>
          <p:cNvSpPr txBox="1">
            <a:spLocks noGrp="1"/>
          </p:cNvSpPr>
          <p:nvPr>
            <p:ph type="body" idx="1"/>
          </p:nvPr>
        </p:nvSpPr>
        <p:spPr>
          <a:xfrm>
            <a:off x="238375" y="953275"/>
            <a:ext cx="8520600" cy="316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 Set 3</a:t>
            </a:r>
            <a:endParaRPr sz="4800"/>
          </a:p>
          <a:p>
            <a:pPr marL="0" lvl="0" indent="0" rtl="0">
              <a:spcBef>
                <a:spcPts val="1600"/>
              </a:spcBef>
              <a:spcAft>
                <a:spcPts val="0"/>
              </a:spcAft>
              <a:buNone/>
            </a:pPr>
            <a:r>
              <a:rPr lang="en" sz="3000">
                <a:solidFill>
                  <a:srgbClr val="424242"/>
                </a:solidFill>
              </a:rPr>
              <a:t>The florist has 24 roses. She is going to use some of the roses in each bouquet she makes.</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Starting with one classmate, skip count by</a:t>
            </a:r>
            <a:r>
              <a:rPr lang="en" b="1"/>
              <a:t> tens</a:t>
            </a:r>
            <a:r>
              <a:rPr lang="en"/>
              <a:t>. Make sure to pay attention and count in your head as each person says their number. I will record the numbers on the board. </a:t>
            </a:r>
            <a:endParaRPr/>
          </a:p>
          <a:p>
            <a:pPr marL="0" lvl="0" indent="0" rtl="0">
              <a:spcBef>
                <a:spcPts val="1600"/>
              </a:spcBef>
              <a:spcAft>
                <a:spcPts val="1600"/>
              </a:spcAft>
              <a:buNone/>
            </a:pP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2"/>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08" name="Google Shape;308;p52"/>
          <p:cNvSpPr txBox="1">
            <a:spLocks noGrp="1"/>
          </p:cNvSpPr>
          <p:nvPr>
            <p:ph type="body" idx="1"/>
          </p:nvPr>
        </p:nvSpPr>
        <p:spPr>
          <a:xfrm>
            <a:off x="238375" y="953275"/>
            <a:ext cx="8520600" cy="319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3</a:t>
            </a:r>
            <a:endParaRPr sz="4800"/>
          </a:p>
          <a:p>
            <a:pPr marL="0" lvl="0" indent="0" rtl="0">
              <a:spcBef>
                <a:spcPts val="1600"/>
              </a:spcBef>
              <a:spcAft>
                <a:spcPts val="0"/>
              </a:spcAft>
              <a:buNone/>
            </a:pPr>
            <a:r>
              <a:rPr lang="en" sz="3000">
                <a:solidFill>
                  <a:srgbClr val="424242"/>
                </a:solidFill>
              </a:rPr>
              <a:t>The florist has 24 roses. She is going to use 6 of the roses in each bouquet she makes.</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53"/>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14" name="Google Shape;314;p53"/>
          <p:cNvSpPr txBox="1">
            <a:spLocks noGrp="1"/>
          </p:cNvSpPr>
          <p:nvPr>
            <p:ph type="body" idx="1"/>
          </p:nvPr>
        </p:nvSpPr>
        <p:spPr>
          <a:xfrm>
            <a:off x="238375" y="953275"/>
            <a:ext cx="8520600" cy="362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Set 3</a:t>
            </a:r>
            <a:endParaRPr sz="4800"/>
          </a:p>
          <a:p>
            <a:pPr marL="0" lvl="0" indent="0" rtl="0">
              <a:spcBef>
                <a:spcPts val="1600"/>
              </a:spcBef>
              <a:spcAft>
                <a:spcPts val="0"/>
              </a:spcAft>
              <a:buNone/>
            </a:pPr>
            <a:r>
              <a:rPr lang="en" sz="3000">
                <a:solidFill>
                  <a:srgbClr val="424242"/>
                </a:solidFill>
              </a:rPr>
              <a:t>The florist has 24 roses. She is going to use 6 of the roses in each bouquet she makes. How many bouquets can she make using all of the roses?</a:t>
            </a:r>
            <a:endParaRPr sz="3000">
              <a:solidFill>
                <a:srgbClr val="424242"/>
              </a:solidFill>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algn="ctr" rtl="0">
              <a:spcBef>
                <a:spcPts val="0"/>
              </a:spcBef>
              <a:spcAft>
                <a:spcPts val="0"/>
              </a:spcAft>
              <a:buNone/>
            </a:pPr>
            <a:endParaRPr sz="3000">
              <a:solidFill>
                <a:srgbClr val="424242"/>
              </a:solidFill>
              <a:latin typeface="Source Code Pro"/>
              <a:ea typeface="Source Code Pro"/>
              <a:cs typeface="Source Code Pro"/>
              <a:sym typeface="Source Code Pro"/>
            </a:endParaRPr>
          </a:p>
          <a:p>
            <a:pPr marL="0" lvl="0" indent="0" rtl="0">
              <a:spcBef>
                <a:spcPts val="16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54"/>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20" name="Google Shape;320;p54"/>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Additional Examples</a:t>
            </a:r>
            <a:endParaRPr sz="4800"/>
          </a:p>
          <a:p>
            <a:pPr marL="457200" lvl="0" indent="0" rtl="0">
              <a:spcBef>
                <a:spcPts val="1600"/>
              </a:spcBef>
              <a:spcAft>
                <a:spcPts val="0"/>
              </a:spcAft>
              <a:buNone/>
            </a:pPr>
            <a:r>
              <a:rPr lang="en" sz="3000">
                <a:solidFill>
                  <a:srgbClr val="2D3B45"/>
                </a:solidFill>
              </a:rPr>
              <a:t>A farmer bought some cows. If you know how much he paid and how many cows he bought, how can you find the price of one cow?</a:t>
            </a:r>
            <a:endParaRPr sz="3000">
              <a:solidFill>
                <a:srgbClr val="2D3B45"/>
              </a:solidFill>
            </a:endParaRPr>
          </a:p>
          <a:p>
            <a:pPr marL="0" lvl="0" indent="0" rtl="0">
              <a:spcBef>
                <a:spcPts val="5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55"/>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26" name="Google Shape;326;p55"/>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Additional Examples</a:t>
            </a:r>
            <a:endParaRPr sz="4800"/>
          </a:p>
          <a:p>
            <a:pPr marL="457200" lvl="0" indent="0" rtl="0">
              <a:spcBef>
                <a:spcPts val="1600"/>
              </a:spcBef>
              <a:spcAft>
                <a:spcPts val="0"/>
              </a:spcAft>
              <a:buNone/>
            </a:pPr>
            <a:r>
              <a:rPr lang="en" sz="3000">
                <a:solidFill>
                  <a:srgbClr val="2D3B45"/>
                </a:solidFill>
              </a:rPr>
              <a:t>Some horses and chickens are in a barn; the total number of heads and wings equals the number of feet. How many horses and how many chickens are there?</a:t>
            </a:r>
            <a:endParaRPr sz="3000">
              <a:solidFill>
                <a:srgbClr val="2D3B45"/>
              </a:solidFill>
            </a:endParaRPr>
          </a:p>
          <a:p>
            <a:pPr marL="457200" lvl="0" indent="0" algn="ctr" rtl="0">
              <a:spcBef>
                <a:spcPts val="500"/>
              </a:spcBef>
              <a:spcAft>
                <a:spcPts val="0"/>
              </a:spcAft>
              <a:buNone/>
            </a:pPr>
            <a:endParaRPr sz="3000">
              <a:solidFill>
                <a:srgbClr val="2D3B45"/>
              </a:solidFill>
              <a:latin typeface="Arial"/>
              <a:ea typeface="Arial"/>
              <a:cs typeface="Arial"/>
              <a:sym typeface="Arial"/>
            </a:endParaRPr>
          </a:p>
          <a:p>
            <a:pPr marL="0" lvl="0" indent="0" rtl="0">
              <a:spcBef>
                <a:spcPts val="5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6"/>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Numberless Word Problem: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32" name="Google Shape;332;p56"/>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Additional Examples</a:t>
            </a:r>
            <a:endParaRPr sz="4800"/>
          </a:p>
          <a:p>
            <a:pPr marL="457200" lvl="0" indent="0" rtl="0">
              <a:spcBef>
                <a:spcPts val="1600"/>
              </a:spcBef>
              <a:spcAft>
                <a:spcPts val="0"/>
              </a:spcAft>
              <a:buNone/>
            </a:pPr>
            <a:r>
              <a:rPr lang="en" sz="3000">
                <a:solidFill>
                  <a:srgbClr val="2D3B45"/>
                </a:solidFill>
              </a:rPr>
              <a:t>If I know the number of rows of trees in a square orchard and the total number of trees, how can I find the number in each row?</a:t>
            </a:r>
            <a:endParaRPr sz="3000">
              <a:solidFill>
                <a:srgbClr val="2D3B45"/>
              </a:solidFill>
            </a:endParaRPr>
          </a:p>
          <a:p>
            <a:pPr marL="457200" lvl="0" indent="0" algn="ctr" rtl="0">
              <a:spcBef>
                <a:spcPts val="500"/>
              </a:spcBef>
              <a:spcAft>
                <a:spcPts val="0"/>
              </a:spcAft>
              <a:buNone/>
            </a:pPr>
            <a:endParaRPr>
              <a:solidFill>
                <a:srgbClr val="2D3B45"/>
              </a:solidFill>
            </a:endParaRPr>
          </a:p>
          <a:p>
            <a:pPr marL="457200" lvl="0" indent="0" algn="ctr" rtl="0">
              <a:spcBef>
                <a:spcPts val="500"/>
              </a:spcBef>
              <a:spcAft>
                <a:spcPts val="0"/>
              </a:spcAft>
              <a:buNone/>
            </a:pPr>
            <a:endParaRPr sz="3000">
              <a:solidFill>
                <a:srgbClr val="2D3B45"/>
              </a:solidFill>
              <a:latin typeface="Arial"/>
              <a:ea typeface="Arial"/>
              <a:cs typeface="Arial"/>
              <a:sym typeface="Arial"/>
            </a:endParaRPr>
          </a:p>
          <a:p>
            <a:pPr marL="0" lvl="0" indent="0" rtl="0">
              <a:spcBef>
                <a:spcPts val="500"/>
              </a:spcBef>
              <a:spcAft>
                <a:spcPts val="1600"/>
              </a:spcAft>
              <a:buNone/>
            </a:pPr>
            <a:endParaRPr>
              <a:solidFill>
                <a:srgbClr val="424242"/>
              </a:solidFill>
              <a:latin typeface="Source Code Pro"/>
              <a:ea typeface="Source Code Pro"/>
              <a:cs typeface="Source Code Pro"/>
              <a:sym typeface="Source Code Pro"/>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57"/>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Just The Facts: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38" name="Google Shape;338;p57"/>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457200" lvl="0" indent="0" algn="ctr" rtl="0">
              <a:spcBef>
                <a:spcPts val="0"/>
              </a:spcBef>
              <a:spcAft>
                <a:spcPts val="0"/>
              </a:spcAft>
              <a:buNone/>
            </a:pPr>
            <a:endParaRPr sz="3000" dirty="0">
              <a:solidFill>
                <a:srgbClr val="2D3B45"/>
              </a:solidFill>
              <a:latin typeface="Arial"/>
              <a:ea typeface="Arial"/>
              <a:cs typeface="Arial"/>
              <a:sym typeface="Arial"/>
            </a:endParaRPr>
          </a:p>
          <a:p>
            <a:pPr marL="457200" lvl="0" indent="0" algn="ctr" rtl="0">
              <a:spcBef>
                <a:spcPts val="500"/>
              </a:spcBef>
              <a:spcAft>
                <a:spcPts val="0"/>
              </a:spcAft>
              <a:buNone/>
            </a:pPr>
            <a:endParaRPr dirty="0">
              <a:solidFill>
                <a:srgbClr val="2D3B45"/>
              </a:solidFill>
              <a:latin typeface="Arial"/>
              <a:ea typeface="Arial"/>
              <a:cs typeface="Arial"/>
              <a:sym typeface="Arial"/>
            </a:endParaRPr>
          </a:p>
          <a:p>
            <a:pPr marL="457200" lvl="0" indent="0" algn="ctr" rtl="0">
              <a:spcBef>
                <a:spcPts val="500"/>
              </a:spcBef>
              <a:spcAft>
                <a:spcPts val="0"/>
              </a:spcAft>
              <a:buNone/>
            </a:pPr>
            <a:endParaRPr sz="3000" dirty="0">
              <a:solidFill>
                <a:srgbClr val="2D3B45"/>
              </a:solidFill>
              <a:latin typeface="Arial"/>
              <a:ea typeface="Arial"/>
              <a:cs typeface="Arial"/>
              <a:sym typeface="Arial"/>
            </a:endParaRPr>
          </a:p>
          <a:p>
            <a:pPr marL="0" lvl="0" indent="0" rtl="0">
              <a:spcBef>
                <a:spcPts val="500"/>
              </a:spcBef>
              <a:spcAft>
                <a:spcPts val="1600"/>
              </a:spcAft>
              <a:buNone/>
            </a:pPr>
            <a:endParaRPr dirty="0">
              <a:solidFill>
                <a:srgbClr val="424242"/>
              </a:solidFill>
              <a:latin typeface="Source Code Pro"/>
              <a:ea typeface="Source Code Pro"/>
              <a:cs typeface="Source Code Pro"/>
              <a:sym typeface="Source Code Pro"/>
            </a:endParaRPr>
          </a:p>
        </p:txBody>
      </p:sp>
      <p:pic>
        <p:nvPicPr>
          <p:cNvPr id="339" name="Google Shape;339;p57"/>
          <p:cNvPicPr preferRelativeResize="0"/>
          <p:nvPr/>
        </p:nvPicPr>
        <p:blipFill rotWithShape="1">
          <a:blip r:embed="rId3">
            <a:alphaModFix/>
          </a:blip>
          <a:srcRect l="2335" t="2014" r="5345" b="2964"/>
          <a:stretch/>
        </p:blipFill>
        <p:spPr>
          <a:xfrm>
            <a:off x="1074750" y="1058025"/>
            <a:ext cx="6045550" cy="35097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8"/>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Just The Facts: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45" name="Google Shape;345;p58"/>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457200" lvl="0" indent="0" algn="ctr" rtl="0">
              <a:spcBef>
                <a:spcPts val="0"/>
              </a:spcBef>
              <a:spcAft>
                <a:spcPts val="0"/>
              </a:spcAft>
              <a:buNone/>
            </a:pPr>
            <a:endParaRPr sz="3000">
              <a:solidFill>
                <a:srgbClr val="2D3B45"/>
              </a:solidFill>
              <a:latin typeface="Arial"/>
              <a:ea typeface="Arial"/>
              <a:cs typeface="Arial"/>
              <a:sym typeface="Arial"/>
            </a:endParaRPr>
          </a:p>
          <a:p>
            <a:pPr marL="457200" lvl="0" indent="0" algn="ctr" rtl="0">
              <a:spcBef>
                <a:spcPts val="500"/>
              </a:spcBef>
              <a:spcAft>
                <a:spcPts val="0"/>
              </a:spcAft>
              <a:buNone/>
            </a:pPr>
            <a:endParaRPr>
              <a:solidFill>
                <a:srgbClr val="2D3B45"/>
              </a:solidFill>
              <a:latin typeface="Arial"/>
              <a:ea typeface="Arial"/>
              <a:cs typeface="Arial"/>
              <a:sym typeface="Arial"/>
            </a:endParaRPr>
          </a:p>
          <a:p>
            <a:pPr marL="457200" lvl="0" indent="0" algn="ctr" rtl="0">
              <a:spcBef>
                <a:spcPts val="500"/>
              </a:spcBef>
              <a:spcAft>
                <a:spcPts val="0"/>
              </a:spcAft>
              <a:buNone/>
            </a:pPr>
            <a:endParaRPr sz="3000">
              <a:solidFill>
                <a:srgbClr val="2D3B45"/>
              </a:solidFill>
              <a:latin typeface="Arial"/>
              <a:ea typeface="Arial"/>
              <a:cs typeface="Arial"/>
              <a:sym typeface="Arial"/>
            </a:endParaRPr>
          </a:p>
          <a:p>
            <a:pPr marL="0" lvl="0" indent="0" rtl="0">
              <a:spcBef>
                <a:spcPts val="500"/>
              </a:spcBef>
              <a:spcAft>
                <a:spcPts val="1600"/>
              </a:spcAft>
              <a:buNone/>
            </a:pPr>
            <a:endParaRPr>
              <a:solidFill>
                <a:srgbClr val="424242"/>
              </a:solidFill>
              <a:latin typeface="Source Code Pro"/>
              <a:ea typeface="Source Code Pro"/>
              <a:cs typeface="Source Code Pro"/>
              <a:sym typeface="Source Code Pro"/>
            </a:endParaRPr>
          </a:p>
        </p:txBody>
      </p:sp>
      <p:pic>
        <p:nvPicPr>
          <p:cNvPr id="346" name="Google Shape;346;p58"/>
          <p:cNvPicPr preferRelativeResize="0"/>
          <p:nvPr/>
        </p:nvPicPr>
        <p:blipFill rotWithShape="1">
          <a:blip r:embed="rId3">
            <a:alphaModFix/>
          </a:blip>
          <a:srcRect b="3081"/>
          <a:stretch/>
        </p:blipFill>
        <p:spPr>
          <a:xfrm>
            <a:off x="1729650" y="1058025"/>
            <a:ext cx="5987800" cy="327940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9"/>
          <p:cNvSpPr txBox="1">
            <a:spLocks noGrp="1"/>
          </p:cNvSpPr>
          <p:nvPr>
            <p:ph type="title"/>
          </p:nvPr>
        </p:nvSpPr>
        <p:spPr>
          <a:xfrm>
            <a:off x="311700" y="197850"/>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Just The Facts: </a:t>
            </a:r>
            <a:endParaRPr/>
          </a:p>
          <a:p>
            <a:pPr marL="0" lvl="0" indent="0" rtl="0">
              <a:spcBef>
                <a:spcPts val="0"/>
              </a:spcBef>
              <a:spcAft>
                <a:spcPts val="0"/>
              </a:spcAft>
              <a:buNone/>
            </a:pPr>
            <a:endParaRPr/>
          </a:p>
          <a:p>
            <a:pPr marL="0" lvl="0" indent="0" rtl="0">
              <a:spcBef>
                <a:spcPts val="0"/>
              </a:spcBef>
              <a:spcAft>
                <a:spcPts val="0"/>
              </a:spcAft>
              <a:buNone/>
            </a:pPr>
            <a:endParaRPr/>
          </a:p>
        </p:txBody>
      </p:sp>
      <p:sp>
        <p:nvSpPr>
          <p:cNvPr id="352" name="Google Shape;352;p59"/>
          <p:cNvSpPr txBox="1">
            <a:spLocks noGrp="1"/>
          </p:cNvSpPr>
          <p:nvPr>
            <p:ph type="body" idx="1"/>
          </p:nvPr>
        </p:nvSpPr>
        <p:spPr>
          <a:xfrm>
            <a:off x="259325" y="1058025"/>
            <a:ext cx="8520600" cy="3383700"/>
          </a:xfrm>
          <a:prstGeom prst="rect">
            <a:avLst/>
          </a:prstGeom>
        </p:spPr>
        <p:txBody>
          <a:bodyPr spcFirstLastPara="1" wrap="square" lIns="91425" tIns="91425" rIns="91425" bIns="91425" anchor="t" anchorCtr="0">
            <a:noAutofit/>
          </a:bodyPr>
          <a:lstStyle/>
          <a:p>
            <a:pPr marL="457200" lvl="0" indent="0" algn="ctr" rtl="0">
              <a:spcBef>
                <a:spcPts val="0"/>
              </a:spcBef>
              <a:spcAft>
                <a:spcPts val="0"/>
              </a:spcAft>
              <a:buNone/>
            </a:pPr>
            <a:endParaRPr sz="3000">
              <a:solidFill>
                <a:srgbClr val="2D3B45"/>
              </a:solidFill>
              <a:latin typeface="Arial"/>
              <a:ea typeface="Arial"/>
              <a:cs typeface="Arial"/>
              <a:sym typeface="Arial"/>
            </a:endParaRPr>
          </a:p>
          <a:p>
            <a:pPr marL="457200" lvl="0" indent="0" algn="ctr" rtl="0">
              <a:spcBef>
                <a:spcPts val="500"/>
              </a:spcBef>
              <a:spcAft>
                <a:spcPts val="0"/>
              </a:spcAft>
              <a:buNone/>
            </a:pPr>
            <a:endParaRPr>
              <a:solidFill>
                <a:srgbClr val="2D3B45"/>
              </a:solidFill>
              <a:latin typeface="Arial"/>
              <a:ea typeface="Arial"/>
              <a:cs typeface="Arial"/>
              <a:sym typeface="Arial"/>
            </a:endParaRPr>
          </a:p>
          <a:p>
            <a:pPr marL="457200" lvl="0" indent="0" algn="ctr" rtl="0">
              <a:spcBef>
                <a:spcPts val="500"/>
              </a:spcBef>
              <a:spcAft>
                <a:spcPts val="0"/>
              </a:spcAft>
              <a:buNone/>
            </a:pPr>
            <a:endParaRPr sz="3000">
              <a:solidFill>
                <a:srgbClr val="2D3B45"/>
              </a:solidFill>
              <a:latin typeface="Arial"/>
              <a:ea typeface="Arial"/>
              <a:cs typeface="Arial"/>
              <a:sym typeface="Arial"/>
            </a:endParaRPr>
          </a:p>
          <a:p>
            <a:pPr marL="0" lvl="0" indent="0" rtl="0">
              <a:spcBef>
                <a:spcPts val="500"/>
              </a:spcBef>
              <a:spcAft>
                <a:spcPts val="1600"/>
              </a:spcAft>
              <a:buNone/>
            </a:pPr>
            <a:endParaRPr>
              <a:solidFill>
                <a:srgbClr val="424242"/>
              </a:solidFill>
              <a:latin typeface="Source Code Pro"/>
              <a:ea typeface="Source Code Pro"/>
              <a:cs typeface="Source Code Pro"/>
              <a:sym typeface="Source Code Pro"/>
            </a:endParaRPr>
          </a:p>
        </p:txBody>
      </p:sp>
      <p:pic>
        <p:nvPicPr>
          <p:cNvPr id="353" name="Google Shape;353;p59"/>
          <p:cNvPicPr preferRelativeResize="0"/>
          <p:nvPr/>
        </p:nvPicPr>
        <p:blipFill>
          <a:blip r:embed="rId3">
            <a:alphaModFix/>
          </a:blip>
          <a:stretch>
            <a:fillRect/>
          </a:stretch>
        </p:blipFill>
        <p:spPr>
          <a:xfrm>
            <a:off x="1438524" y="1014050"/>
            <a:ext cx="6162200" cy="3471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Starting with one classmate, skip count by </a:t>
            </a:r>
            <a:r>
              <a:rPr lang="en" b="1"/>
              <a:t>fives.</a:t>
            </a:r>
            <a:r>
              <a:rPr lang="en"/>
              <a:t> Make sure to pay attention and count in your head as each person says their number. I will record the numbers on the board. </a:t>
            </a:r>
            <a:endParaRPr/>
          </a:p>
          <a:p>
            <a:pPr marL="0" lvl="0" indent="0"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875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Count Around the Room	</a:t>
            </a:r>
            <a:endParaRPr/>
          </a:p>
          <a:p>
            <a:pPr marL="0" lvl="0" indent="0" rtl="0">
              <a:spcBef>
                <a:spcPts val="0"/>
              </a:spcBef>
              <a:spcAft>
                <a:spcPts val="0"/>
              </a:spcAft>
              <a:buNone/>
            </a:pP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Starting with one classmate, skip count by </a:t>
            </a:r>
            <a:r>
              <a:rPr lang="en" b="1"/>
              <a:t>twos.</a:t>
            </a:r>
            <a:r>
              <a:rPr lang="en"/>
              <a:t> Make sure to pay attention and count in your head as each person says their number. I will record the numbers on the board. </a:t>
            </a:r>
            <a:endParaRPr/>
          </a:p>
          <a:p>
            <a:pPr marL="0" lvl="0" indent="0"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Would You Rather...</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t>….have 6 bags </a:t>
            </a:r>
            <a:r>
              <a:rPr lang="en" sz="3200" dirty="0"/>
              <a:t> </a:t>
            </a:r>
            <a:r>
              <a:rPr lang="en" sz="4000" dirty="0"/>
              <a:t>of 4 cookies </a:t>
            </a:r>
            <a:r>
              <a:rPr lang="en" sz="4000" dirty="0" smtClean="0"/>
              <a:t>each? </a:t>
            </a:r>
          </a:p>
          <a:p>
            <a:pPr marL="0" lvl="0" indent="0" algn="ctr" rtl="0">
              <a:spcBef>
                <a:spcPts val="0"/>
              </a:spcBef>
              <a:spcAft>
                <a:spcPts val="0"/>
              </a:spcAft>
              <a:buNone/>
            </a:pPr>
            <a:r>
              <a:rPr lang="en" sz="4000" dirty="0" smtClean="0"/>
              <a:t>or </a:t>
            </a:r>
          </a:p>
          <a:p>
            <a:pPr marL="0" lvl="0" indent="0" algn="ctr" rtl="0">
              <a:spcBef>
                <a:spcPts val="0"/>
              </a:spcBef>
              <a:spcAft>
                <a:spcPts val="0"/>
              </a:spcAft>
              <a:buNone/>
            </a:pPr>
            <a:r>
              <a:rPr lang="en" sz="4000" dirty="0" smtClean="0"/>
              <a:t>…have 5 </a:t>
            </a:r>
            <a:r>
              <a:rPr lang="en" sz="4000" dirty="0"/>
              <a:t>bags of 5 cookies each? </a:t>
            </a:r>
            <a:endParaRPr sz="4000" dirty="0"/>
          </a:p>
          <a:p>
            <a:pPr marL="0" lvl="0" indent="0" algn="ctr" rtl="0">
              <a:lnSpc>
                <a:spcPct val="100000"/>
              </a:lnSpc>
              <a:spcBef>
                <a:spcPts val="1600"/>
              </a:spcBef>
              <a:spcAft>
                <a:spcPts val="0"/>
              </a:spcAft>
              <a:buNone/>
            </a:pPr>
            <a:endParaRPr sz="1400" dirty="0">
              <a:solidFill>
                <a:srgbClr val="000000"/>
              </a:solidFill>
            </a:endParaRPr>
          </a:p>
          <a:p>
            <a:pPr marL="0" lvl="0" indent="0" algn="ctr" rtl="0">
              <a:lnSpc>
                <a:spcPct val="100000"/>
              </a:lnSpc>
              <a:spcBef>
                <a:spcPts val="0"/>
              </a:spcBef>
              <a:spcAft>
                <a:spcPts val="0"/>
              </a:spcAft>
              <a:buNone/>
            </a:pPr>
            <a:endParaRPr sz="1400" dirty="0">
              <a:solidFill>
                <a:srgbClr val="000000"/>
              </a:solidFill>
            </a:endParaRPr>
          </a:p>
          <a:p>
            <a:pPr marL="0" lvl="0" indent="0" algn="ctr" rtl="0">
              <a:lnSpc>
                <a:spcPct val="100000"/>
              </a:lnSpc>
              <a:spcBef>
                <a:spcPts val="0"/>
              </a:spcBef>
              <a:spcAft>
                <a:spcPts val="0"/>
              </a:spcAft>
              <a:buNone/>
            </a:pPr>
            <a:endParaRPr sz="1400" dirty="0">
              <a:solidFill>
                <a:srgbClr val="000000"/>
              </a:solidFill>
            </a:endParaRPr>
          </a:p>
        </p:txBody>
      </p:sp>
      <p:sp>
        <p:nvSpPr>
          <p:cNvPr id="104" name="Google Shape;104;p19"/>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10" name="Google Shape;110;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4000" dirty="0"/>
              <a:t>...have 4 bags of 5 lollipops </a:t>
            </a:r>
            <a:r>
              <a:rPr lang="en" sz="4000" dirty="0" smtClean="0"/>
              <a:t>each? </a:t>
            </a:r>
          </a:p>
          <a:p>
            <a:pPr marL="0" lvl="0" indent="0" algn="ctr" rtl="0">
              <a:spcBef>
                <a:spcPts val="0"/>
              </a:spcBef>
              <a:spcAft>
                <a:spcPts val="1600"/>
              </a:spcAft>
              <a:buNone/>
            </a:pPr>
            <a:r>
              <a:rPr lang="en" sz="4000" dirty="0" smtClean="0"/>
              <a:t>or </a:t>
            </a:r>
          </a:p>
          <a:p>
            <a:pPr marL="0" lvl="0" indent="0" algn="ctr" rtl="0">
              <a:spcBef>
                <a:spcPts val="0"/>
              </a:spcBef>
              <a:spcAft>
                <a:spcPts val="1600"/>
              </a:spcAft>
              <a:buNone/>
            </a:pPr>
            <a:r>
              <a:rPr lang="en" sz="4000" dirty="0" smtClean="0"/>
              <a:t>…have 8 </a:t>
            </a:r>
            <a:r>
              <a:rPr lang="en" sz="4000" dirty="0"/>
              <a:t>bags of 2 lollipops each ?</a:t>
            </a:r>
            <a:endParaRPr sz="4000" dirty="0"/>
          </a:p>
        </p:txBody>
      </p:sp>
      <p:sp>
        <p:nvSpPr>
          <p:cNvPr id="111" name="Google Shape;111;p20"/>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Support Your Answer</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Would You Rather...</a:t>
            </a:r>
            <a:endParaRPr/>
          </a:p>
        </p:txBody>
      </p:sp>
      <p:sp>
        <p:nvSpPr>
          <p:cNvPr id="117" name="Google Shape;117;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4000" dirty="0"/>
              <a:t>...earn $7 a day for 3 </a:t>
            </a:r>
            <a:r>
              <a:rPr lang="en" sz="4000" dirty="0" smtClean="0"/>
              <a:t>days?</a:t>
            </a:r>
          </a:p>
          <a:p>
            <a:pPr marL="0" lvl="0" indent="0" algn="ctr" rtl="0">
              <a:spcBef>
                <a:spcPts val="0"/>
              </a:spcBef>
              <a:spcAft>
                <a:spcPts val="1600"/>
              </a:spcAft>
              <a:buNone/>
            </a:pPr>
            <a:r>
              <a:rPr lang="en" sz="4000" dirty="0" smtClean="0"/>
              <a:t>or</a:t>
            </a:r>
          </a:p>
          <a:p>
            <a:pPr marL="0" lvl="0" indent="0" algn="ctr" rtl="0">
              <a:spcBef>
                <a:spcPts val="0"/>
              </a:spcBef>
              <a:spcAft>
                <a:spcPts val="1600"/>
              </a:spcAft>
              <a:buNone/>
            </a:pPr>
            <a:r>
              <a:rPr lang="en" sz="4000" dirty="0" smtClean="0"/>
              <a:t>…earn </a:t>
            </a:r>
            <a:r>
              <a:rPr lang="en" sz="4000" dirty="0"/>
              <a:t>$3 a day for 7 days?</a:t>
            </a:r>
            <a:endParaRPr sz="4000" dirty="0"/>
          </a:p>
        </p:txBody>
      </p:sp>
      <p:sp>
        <p:nvSpPr>
          <p:cNvPr id="118" name="Google Shape;118;p21"/>
          <p:cNvSpPr txBox="1">
            <a:spLocks noGrp="1"/>
          </p:cNvSpPr>
          <p:nvPr>
            <p:ph type="title"/>
          </p:nvPr>
        </p:nvSpPr>
        <p:spPr>
          <a:xfrm>
            <a:off x="311700" y="42786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Support Your Answer</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4482</Words>
  <Application>Microsoft Office PowerPoint</Application>
  <PresentationFormat>On-screen Show (16:9)</PresentationFormat>
  <Paragraphs>358</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Open Sans</vt:lpstr>
      <vt:lpstr>PT Sans Narrow</vt:lpstr>
      <vt:lpstr>Source Code Pro</vt:lpstr>
      <vt:lpstr>Calibri</vt:lpstr>
      <vt:lpstr>Tropic</vt:lpstr>
      <vt:lpstr>Math Routines</vt:lpstr>
      <vt:lpstr>Standards</vt:lpstr>
      <vt:lpstr>Standards</vt:lpstr>
      <vt:lpstr>Count Around the Room  </vt:lpstr>
      <vt:lpstr>Count Around the Room  </vt:lpstr>
      <vt:lpstr>Count Around the Room  </vt:lpstr>
      <vt:lpstr>Would You Rather...</vt:lpstr>
      <vt:lpstr>Would You Rather...</vt:lpstr>
      <vt:lpstr>Would You Rather...</vt:lpstr>
      <vt:lpstr>Would You Rather...</vt:lpstr>
      <vt:lpstr>Would You Rather...</vt:lpstr>
      <vt:lpstr>Would You Rather...</vt:lpstr>
      <vt:lpstr>Guess My Rule </vt:lpstr>
      <vt:lpstr>Guess My Rule</vt:lpstr>
      <vt:lpstr>Guess My Rule </vt:lpstr>
      <vt:lpstr>Target Number:   Find as many representations as you can using a multiplication or division strategy. </vt:lpstr>
      <vt:lpstr>Target Number:   Find as many representations as you can using a multiplication or division strategy.  </vt:lpstr>
      <vt:lpstr>Target Number:   Find as many representations as you can using a multiplication or division strategy.  </vt:lpstr>
      <vt:lpstr>Target Number:   Find as many representations as you can using a multiplication or division strategy. </vt:lpstr>
      <vt:lpstr>Sparkle:   </vt:lpstr>
      <vt:lpstr>Sparkle:   </vt:lpstr>
      <vt:lpstr>Sparkle:   </vt:lpstr>
      <vt:lpstr>Talk a Mile a Minute:   </vt:lpstr>
      <vt:lpstr>Talk a Mile a Minute:   </vt:lpstr>
      <vt:lpstr>Talk a Mile a Minute:   </vt:lpstr>
      <vt:lpstr>Broken Calculator:   </vt:lpstr>
      <vt:lpstr>Broken Calculator:   </vt:lpstr>
      <vt:lpstr>Broken Calculator:   </vt:lpstr>
      <vt:lpstr>Broken Calculator: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Numberless Word Problem:   </vt:lpstr>
      <vt:lpstr>Just The Facts:   </vt:lpstr>
      <vt:lpstr>Just The Facts:   </vt:lpstr>
      <vt:lpstr>Just The Facts: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Routines</dc:title>
  <dc:creator>Nicole Morgan</dc:creator>
  <cp:lastModifiedBy>Leanne Daughtry</cp:lastModifiedBy>
  <cp:revision>3</cp:revision>
  <dcterms:modified xsi:type="dcterms:W3CDTF">2018-08-07T02:59:12Z</dcterms:modified>
</cp:coreProperties>
</file>