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  <p:sldMasterId id="2147483682" r:id="rId2"/>
    <p:sldMasterId id="2147483683" r:id="rId3"/>
  </p:sldMasterIdLst>
  <p:notesMasterIdLst>
    <p:notesMasterId r:id="rId1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5143500" type="screen16x9"/>
  <p:notesSz cx="6858000" cy="9144000"/>
  <p:embeddedFontLst>
    <p:embeddedFont>
      <p:font typeface="Raleway" charset="0"/>
      <p:regular r:id="rId14"/>
      <p:bold r:id="rId15"/>
      <p:italic r:id="rId16"/>
      <p:boldItalic r:id="rId17"/>
    </p:embeddedFont>
    <p:embeddedFont>
      <p:font typeface="Roboto" charset="0"/>
      <p:regular r:id="rId18"/>
      <p:bold r:id="rId19"/>
      <p:italic r:id="rId20"/>
      <p:boldItalic r:id="rId21"/>
    </p:embeddedFont>
    <p:embeddedFont>
      <p:font typeface="Karla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A351FEA0-4D2E-42EC-AC50-C606ED459933}">
  <a:tblStyle styleId="{A351FEA0-4D2E-42EC-AC50-C606ED45993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font" Target="fonts/font8.fntdata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font" Target="fonts/font11.fntdata"/><Relationship Id="rId5" Type="http://schemas.openxmlformats.org/officeDocument/2006/relationships/slide" Target="slides/slide2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font" Target="fonts/font6.fnt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43525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lash.lakeheadu.ca/~ed4050/Math_AQ/geovanheile.pdf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ps.ablongman.com/wps/media/objects/3464/3547873/blackline_masters/BLM_51.pdf" TargetMode="External"/><Relationship Id="rId4" Type="http://schemas.openxmlformats.org/officeDocument/2006/relationships/hyperlink" Target="https://nrich.maths.org/2487" TargetMode="Externa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3e4c8ba567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3e4c8ba567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3e4c8ba567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3e4c8ba567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3e4c8ba567_0_2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3e4c8ba567_0_2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Allow about 15 minutes for this. 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3e4c8ba56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3e4c8ba56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3e4c8ba56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3e4c8ba567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Take a look at this progression of measurement concepts across grades 2-4.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What do you notice? What ideas/concepts are added to each of the colored areas?</a:t>
            </a:r>
            <a:endParaRPr>
              <a:solidFill>
                <a:schemeClr val="dk1"/>
              </a:solidFill>
            </a:endParaRPr>
          </a:p>
          <a:p>
            <a:pPr marL="457200" lvl="0" indent="-2984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2nd grade has 2D and 3D, 3rd grade only has 2D (triangles and quadrilaterals), 4th grade has 2D (angles, lines, triangles and quadrilaterals)</a:t>
            </a:r>
            <a:endParaRPr>
              <a:solidFill>
                <a:schemeClr val="dk1"/>
              </a:solidFill>
            </a:endParaRPr>
          </a:p>
          <a:p>
            <a:pPr marL="457200" lvl="0" indent="-2984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Line Symmetry is in 4th grade 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Notice the verbs in the standards (identify the depth of knowledge for the content)  - How does the content and depth of knowledge progress to increase rigor across the grades?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3e4c8ba567_0_3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3e4c8ba567_0_3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3e4c8ba567_0_3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3e4c8ba567_0_3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3e4c8ba567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3e4c8ba567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0000FF"/>
                </a:solidFill>
                <a:hlinkClick r:id="rId3"/>
              </a:rPr>
              <a:t>Article 1 by Pierre Van Hiele</a:t>
            </a:r>
            <a:endParaRPr sz="1200">
              <a:solidFill>
                <a:srgbClr val="0000FF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0000FF"/>
                </a:solidFill>
                <a:hlinkClick r:id="rId4"/>
              </a:rPr>
              <a:t>Article 2</a:t>
            </a:r>
            <a:endParaRPr sz="1200">
              <a:solidFill>
                <a:srgbClr val="0000FF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Leaders need to print Mosaic puzzle (1 per participant) ahead of time. Cardstock works best.  Have scissors handy for participants to cut apart the puzzle. </a:t>
            </a:r>
            <a:r>
              <a:rPr lang="en" sz="1200" u="sng">
                <a:solidFill>
                  <a:schemeClr val="hlink"/>
                </a:solidFill>
                <a:hlinkClick r:id="rId5"/>
              </a:rPr>
              <a:t>Tangram and Mosaic Blackline Master</a:t>
            </a:r>
            <a:endParaRPr sz="12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Relate back to article.</a:t>
            </a:r>
            <a:endParaRPr sz="12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FF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2"/>
                </a:solidFill>
              </a:rPr>
              <a:t>Split into 2 groups - each group reads one article, cuts apart their mosaic, explores/manipulates the pieces, then discusses the following questions as a group:</a:t>
            </a:r>
            <a:endParaRPr sz="1200">
              <a:solidFill>
                <a:schemeClr val="dk2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How can you use “play” and exploration to help students...</a:t>
            </a:r>
            <a:endParaRPr sz="1200" b="1">
              <a:solidFill>
                <a:srgbClr val="004C52"/>
              </a:solidFill>
              <a:latin typeface="Karla"/>
              <a:ea typeface="Karla"/>
              <a:cs typeface="Karla"/>
              <a:sym typeface="Karla"/>
            </a:endParaRPr>
          </a:p>
          <a:p>
            <a:pPr marL="914400" lvl="1" indent="-304800" rtl="0">
              <a:spcBef>
                <a:spcPts val="1600"/>
              </a:spcBef>
              <a:spcAft>
                <a:spcPts val="0"/>
              </a:spcAft>
              <a:buClr>
                <a:srgbClr val="ABE33F"/>
              </a:buClr>
              <a:buSzPts val="1200"/>
              <a:buFont typeface="Karla"/>
              <a:buChar char="◆"/>
            </a:pPr>
            <a:r>
              <a:rPr lang="en" sz="1200" b="1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Describe shapes?</a:t>
            </a:r>
            <a:endParaRPr sz="1200" b="1">
              <a:solidFill>
                <a:srgbClr val="004C52"/>
              </a:solidFill>
              <a:latin typeface="Karla"/>
              <a:ea typeface="Karla"/>
              <a:cs typeface="Karla"/>
              <a:sym typeface="Karla"/>
            </a:endParaRPr>
          </a:p>
          <a:p>
            <a:pPr marL="914400" lvl="1" indent="-304800" rtl="0"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1200"/>
              <a:buFont typeface="Karla"/>
              <a:buChar char="◆"/>
            </a:pPr>
            <a:r>
              <a:rPr lang="en" sz="1200" b="1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Classify shapes?</a:t>
            </a:r>
            <a:endParaRPr sz="1200" b="1">
              <a:solidFill>
                <a:srgbClr val="004C52"/>
              </a:solidFill>
              <a:latin typeface="Karla"/>
              <a:ea typeface="Karla"/>
              <a:cs typeface="Karla"/>
              <a:sym typeface="Karla"/>
            </a:endParaRPr>
          </a:p>
          <a:p>
            <a:pPr marL="914400" lvl="1" indent="-304800" rtl="0"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1200"/>
              <a:buFont typeface="Karla"/>
              <a:buChar char="◆"/>
            </a:pPr>
            <a:r>
              <a:rPr lang="en" sz="1200" b="1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Recognize and create examples and non-examples?</a:t>
            </a:r>
            <a:endParaRPr sz="1200" b="1">
              <a:solidFill>
                <a:srgbClr val="004C52"/>
              </a:solidFill>
              <a:latin typeface="Karla"/>
              <a:ea typeface="Karla"/>
              <a:cs typeface="Karla"/>
              <a:sym typeface="Karla"/>
            </a:endParaRPr>
          </a:p>
          <a:p>
            <a:pPr marL="914400" lvl="1" indent="-304800" rtl="0"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1200"/>
              <a:buFont typeface="Karla"/>
              <a:buChar char="◆"/>
            </a:pPr>
            <a:r>
              <a:rPr lang="en" sz="1200" b="1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Reason about how triangles and quadrilaterals are composed and decomposed?</a:t>
            </a:r>
            <a:endParaRPr sz="1200">
              <a:solidFill>
                <a:srgbClr val="004C52"/>
              </a:solidFill>
              <a:latin typeface="Karla"/>
              <a:ea typeface="Karla"/>
              <a:cs typeface="Karla"/>
              <a:sym typeface="Karla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2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3e4c8ba64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3e4c8ba64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4C52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/>
          <p:nvPr/>
        </p:nvSpPr>
        <p:spPr>
          <a:xfrm flipH="1">
            <a:off x="6025" y="301575"/>
            <a:ext cx="9150050" cy="4496748"/>
          </a:xfrm>
          <a:custGeom>
            <a:avLst/>
            <a:gdLst/>
            <a:ahLst/>
            <a:cxnLst/>
            <a:rect l="0" t="0" r="0" b="0"/>
            <a:pathLst>
              <a:path w="366002" h="149344" extrusionOk="0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55" name="Google Shape;55;p14"/>
          <p:cNvSpPr/>
          <p:nvPr/>
        </p:nvSpPr>
        <p:spPr>
          <a:xfrm>
            <a:off x="-5900" y="759982"/>
            <a:ext cx="9144150" cy="3769800"/>
          </a:xfrm>
          <a:custGeom>
            <a:avLst/>
            <a:gdLst/>
            <a:ahLst/>
            <a:cxnLst/>
            <a:rect l="0" t="0" r="0" b="0"/>
            <a:pathLst>
              <a:path w="365766" h="150792" extrusionOk="0">
                <a:moveTo>
                  <a:pt x="365766" y="12416"/>
                </a:moveTo>
                <a:lnTo>
                  <a:pt x="289997" y="0"/>
                </a:lnTo>
                <a:lnTo>
                  <a:pt x="0" y="55421"/>
                </a:lnTo>
                <a:lnTo>
                  <a:pt x="0" y="127486"/>
                </a:lnTo>
                <a:lnTo>
                  <a:pt x="70927" y="150792"/>
                </a:lnTo>
                <a:lnTo>
                  <a:pt x="365766" y="122256"/>
                </a:lnTo>
                <a:close/>
              </a:path>
            </a:pathLst>
          </a:custGeom>
          <a:solidFill>
            <a:srgbClr val="00AE9D">
              <a:alpha val="26540"/>
            </a:srgbClr>
          </a:solidFill>
          <a:ln>
            <a:noFill/>
          </a:ln>
        </p:spPr>
      </p:sp>
      <p:sp>
        <p:nvSpPr>
          <p:cNvPr id="56" name="Google Shape;56;p14"/>
          <p:cNvSpPr/>
          <p:nvPr/>
        </p:nvSpPr>
        <p:spPr>
          <a:xfrm>
            <a:off x="0" y="1351100"/>
            <a:ext cx="9156075" cy="2889063"/>
          </a:xfrm>
          <a:custGeom>
            <a:avLst/>
            <a:gdLst/>
            <a:ahLst/>
            <a:cxnLst/>
            <a:rect l="0" t="0" r="0" b="0"/>
            <a:pathLst>
              <a:path w="366243" h="106157" extrusionOk="0">
                <a:moveTo>
                  <a:pt x="241" y="0"/>
                </a:moveTo>
                <a:lnTo>
                  <a:pt x="0" y="77929"/>
                </a:lnTo>
                <a:lnTo>
                  <a:pt x="366243" y="106157"/>
                </a:lnTo>
                <a:lnTo>
                  <a:pt x="366243" y="4102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1719025" y="1991825"/>
            <a:ext cx="5706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ABE33F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/>
          <p:nvPr/>
        </p:nvSpPr>
        <p:spPr>
          <a:xfrm flipH="1">
            <a:off x="6025" y="301575"/>
            <a:ext cx="9150050" cy="4496748"/>
          </a:xfrm>
          <a:custGeom>
            <a:avLst/>
            <a:gdLst/>
            <a:ahLst/>
            <a:cxnLst/>
            <a:rect l="0" t="0" r="0" b="0"/>
            <a:pathLst>
              <a:path w="366002" h="149344" extrusionOk="0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60" name="Google Shape;60;p15"/>
          <p:cNvSpPr/>
          <p:nvPr/>
        </p:nvSpPr>
        <p:spPr>
          <a:xfrm>
            <a:off x="-5900" y="753950"/>
            <a:ext cx="9144150" cy="3769800"/>
          </a:xfrm>
          <a:custGeom>
            <a:avLst/>
            <a:gdLst/>
            <a:ahLst/>
            <a:cxnLst/>
            <a:rect l="0" t="0" r="0" b="0"/>
            <a:pathLst>
              <a:path w="365766" h="150792" extrusionOk="0">
                <a:moveTo>
                  <a:pt x="365766" y="12416"/>
                </a:moveTo>
                <a:lnTo>
                  <a:pt x="289997" y="0"/>
                </a:lnTo>
                <a:lnTo>
                  <a:pt x="0" y="55421"/>
                </a:lnTo>
                <a:lnTo>
                  <a:pt x="0" y="127486"/>
                </a:lnTo>
                <a:lnTo>
                  <a:pt x="70927" y="150792"/>
                </a:lnTo>
                <a:lnTo>
                  <a:pt x="365766" y="122256"/>
                </a:lnTo>
                <a:close/>
              </a:path>
            </a:pathLst>
          </a:custGeom>
          <a:solidFill>
            <a:srgbClr val="00AE9D">
              <a:alpha val="26540"/>
            </a:srgbClr>
          </a:solidFill>
          <a:ln>
            <a:noFill/>
          </a:ln>
        </p:spPr>
      </p:sp>
      <p:sp>
        <p:nvSpPr>
          <p:cNvPr id="61" name="Google Shape;61;p15"/>
          <p:cNvSpPr/>
          <p:nvPr/>
        </p:nvSpPr>
        <p:spPr>
          <a:xfrm>
            <a:off x="0" y="1351100"/>
            <a:ext cx="9156075" cy="2889063"/>
          </a:xfrm>
          <a:custGeom>
            <a:avLst/>
            <a:gdLst/>
            <a:ahLst/>
            <a:cxnLst/>
            <a:rect l="0" t="0" r="0" b="0"/>
            <a:pathLst>
              <a:path w="366243" h="106157" extrusionOk="0">
                <a:moveTo>
                  <a:pt x="241" y="0"/>
                </a:moveTo>
                <a:lnTo>
                  <a:pt x="0" y="77929"/>
                </a:lnTo>
                <a:lnTo>
                  <a:pt x="366243" y="106157"/>
                </a:lnTo>
                <a:lnTo>
                  <a:pt x="366243" y="4102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62" name="Google Shape;62;p15"/>
          <p:cNvSpPr txBox="1">
            <a:spLocks noGrp="1"/>
          </p:cNvSpPr>
          <p:nvPr>
            <p:ph type="ctrTitle"/>
          </p:nvPr>
        </p:nvSpPr>
        <p:spPr>
          <a:xfrm>
            <a:off x="1815525" y="2040550"/>
            <a:ext cx="5513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subTitle" idx="1"/>
          </p:nvPr>
        </p:nvSpPr>
        <p:spPr>
          <a:xfrm>
            <a:off x="1815375" y="3068650"/>
            <a:ext cx="55131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1800"/>
              <a:buNone/>
              <a:defRPr sz="18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/>
          <p:nvPr/>
        </p:nvSpPr>
        <p:spPr>
          <a:xfrm>
            <a:off x="6025" y="301575"/>
            <a:ext cx="9150050" cy="4496748"/>
          </a:xfrm>
          <a:custGeom>
            <a:avLst/>
            <a:gdLst/>
            <a:ahLst/>
            <a:cxnLst/>
            <a:rect l="0" t="0" r="0" b="0"/>
            <a:pathLst>
              <a:path w="366002" h="149344" extrusionOk="0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66" name="Google Shape;66;p16"/>
          <p:cNvSpPr/>
          <p:nvPr/>
        </p:nvSpPr>
        <p:spPr>
          <a:xfrm>
            <a:off x="0" y="1580113"/>
            <a:ext cx="9144000" cy="3341668"/>
          </a:xfrm>
          <a:custGeom>
            <a:avLst/>
            <a:gdLst/>
            <a:ahLst/>
            <a:cxnLst/>
            <a:rect l="0" t="0" r="0" b="0"/>
            <a:pathLst>
              <a:path w="365760" h="110982" extrusionOk="0">
                <a:moveTo>
                  <a:pt x="0" y="0"/>
                </a:moveTo>
                <a:lnTo>
                  <a:pt x="0" y="54526"/>
                </a:lnTo>
                <a:lnTo>
                  <a:pt x="317748" y="110982"/>
                </a:lnTo>
                <a:lnTo>
                  <a:pt x="365760" y="84202"/>
                </a:lnTo>
                <a:lnTo>
                  <a:pt x="365760" y="26780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67" name="Google Shape;67;p16"/>
          <p:cNvSpPr/>
          <p:nvPr/>
        </p:nvSpPr>
        <p:spPr>
          <a:xfrm>
            <a:off x="-5900" y="410541"/>
            <a:ext cx="9144152" cy="4453149"/>
          </a:xfrm>
          <a:custGeom>
            <a:avLst/>
            <a:gdLst/>
            <a:ahLst/>
            <a:cxnLst/>
            <a:rect l="0" t="0" r="0" b="0"/>
            <a:pathLst>
              <a:path w="365036" h="147896" extrusionOk="0">
                <a:moveTo>
                  <a:pt x="365036" y="21714"/>
                </a:moveTo>
                <a:lnTo>
                  <a:pt x="87097" y="0"/>
                </a:lnTo>
                <a:lnTo>
                  <a:pt x="0" y="57421"/>
                </a:lnTo>
                <a:lnTo>
                  <a:pt x="0" y="117255"/>
                </a:lnTo>
                <a:lnTo>
                  <a:pt x="241266" y="147896"/>
                </a:lnTo>
                <a:lnTo>
                  <a:pt x="365036" y="112913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68" name="Google Shape;68;p16"/>
          <p:cNvSpPr txBox="1">
            <a:spLocks noGrp="1"/>
          </p:cNvSpPr>
          <p:nvPr>
            <p:ph type="body" idx="1"/>
          </p:nvPr>
        </p:nvSpPr>
        <p:spPr>
          <a:xfrm>
            <a:off x="1833775" y="2314200"/>
            <a:ext cx="54765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400"/>
              <a:buChar char="◆"/>
              <a:defRPr b="1" i="1">
                <a:solidFill>
                  <a:srgbClr val="FFFFFF"/>
                </a:solidFill>
              </a:defRPr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◆"/>
              <a:defRPr b="1" i="1">
                <a:solidFill>
                  <a:srgbClr val="FFFFFF"/>
                </a:solidFill>
              </a:defRPr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◇"/>
              <a:defRPr b="1" i="1">
                <a:solidFill>
                  <a:srgbClr val="FFFFFF"/>
                </a:solidFill>
              </a:defRPr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  <a:defRPr b="1" i="1">
                <a:solidFill>
                  <a:srgbClr val="FFFFFF"/>
                </a:solidFill>
              </a:defRPr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  <a:defRPr b="1" i="1">
                <a:solidFill>
                  <a:srgbClr val="FFFFFF"/>
                </a:solidFill>
              </a:defRPr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■"/>
              <a:defRPr b="1" i="1">
                <a:solidFill>
                  <a:srgbClr val="FFFFFF"/>
                </a:solidFill>
              </a:defRPr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  <a:defRPr b="1" i="1">
                <a:solidFill>
                  <a:srgbClr val="FFFFFF"/>
                </a:solidFill>
              </a:defRPr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  <a:defRPr b="1" i="1">
                <a:solidFill>
                  <a:srgbClr val="FFFFFF"/>
                </a:solidFill>
              </a:defRPr>
            </a:lvl8pPr>
            <a:lvl9pPr marL="4114800" lvl="8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■"/>
              <a:defRPr b="1" i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16"/>
          <p:cNvSpPr txBox="1"/>
          <p:nvPr/>
        </p:nvSpPr>
        <p:spPr>
          <a:xfrm>
            <a:off x="3593400" y="10861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“</a:t>
            </a:r>
            <a:endParaRPr sz="6000" b="1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0" name="Google Shape;70;p16"/>
          <p:cNvSpPr/>
          <p:nvPr/>
        </p:nvSpPr>
        <p:spPr>
          <a:xfrm>
            <a:off x="4179900" y="1041875"/>
            <a:ext cx="784200" cy="784200"/>
          </a:xfrm>
          <a:prstGeom prst="diamond">
            <a:avLst/>
          </a:prstGeom>
          <a:noFill/>
          <a:ln w="2857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17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73" name="Google Shape;73;p17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0" t="0" r="0" b="0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74" name="Google Shape;74;p17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0" t="0" r="0" b="0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75" name="Google Shape;75;p17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0" t="0" r="0" b="0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76" name="Google Shape;76;p17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77" name="Google Shape;77;p17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78" name="Google Shape;78;p17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886650" y="1598408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◆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◆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◇"/>
              <a:defRPr/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18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83" name="Google Shape;83;p18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0" t="0" r="0" b="0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84" name="Google Shape;84;p18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0" t="0" r="0" b="0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85" name="Google Shape;85;p18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0" t="0" r="0" b="0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86" name="Google Shape;86;p18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87" name="Google Shape;87;p18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88" name="Google Shape;88;p18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904925" y="1495850"/>
            <a:ext cx="3560100" cy="3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◆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◆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◇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2"/>
          </p:nvPr>
        </p:nvSpPr>
        <p:spPr>
          <a:xfrm>
            <a:off x="4679180" y="1495850"/>
            <a:ext cx="3560100" cy="3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◆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◆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◇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oogle Shape;93;p19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94" name="Google Shape;94;p19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0" t="0" r="0" b="0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95" name="Google Shape;95;p19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0" t="0" r="0" b="0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96" name="Google Shape;96;p19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0" t="0" r="0" b="0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97" name="Google Shape;97;p19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98" name="Google Shape;98;p19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99" name="Google Shape;99;p19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1"/>
          </p:nvPr>
        </p:nvSpPr>
        <p:spPr>
          <a:xfrm>
            <a:off x="870750" y="1495850"/>
            <a:ext cx="2365200" cy="3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◆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◆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2"/>
          </p:nvPr>
        </p:nvSpPr>
        <p:spPr>
          <a:xfrm>
            <a:off x="3357262" y="1495850"/>
            <a:ext cx="2365200" cy="3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◆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◆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3"/>
          </p:nvPr>
        </p:nvSpPr>
        <p:spPr>
          <a:xfrm>
            <a:off x="5843773" y="1495850"/>
            <a:ext cx="2365200" cy="3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◆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◆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oogle Shape;105;p20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106" name="Google Shape;106;p20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0" t="0" r="0" b="0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107" name="Google Shape;107;p20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0" t="0" r="0" b="0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108" name="Google Shape;108;p20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0" t="0" r="0" b="0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109" name="Google Shape;109;p20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110" name="Google Shape;110;p20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111" name="Google Shape;111;p20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112" name="Google Shape;112;p20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/>
          <p:nvPr/>
        </p:nvSpPr>
        <p:spPr>
          <a:xfrm>
            <a:off x="-2355" y="0"/>
            <a:ext cx="5209571" cy="983354"/>
          </a:xfrm>
          <a:custGeom>
            <a:avLst/>
            <a:gdLst/>
            <a:ahLst/>
            <a:cxnLst/>
            <a:rect l="0" t="0" r="0" b="0"/>
            <a:pathLst>
              <a:path w="342116" h="53320" extrusionOk="0">
                <a:moveTo>
                  <a:pt x="0" y="0"/>
                </a:moveTo>
                <a:lnTo>
                  <a:pt x="0" y="53320"/>
                </a:lnTo>
                <a:lnTo>
                  <a:pt x="342116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115" name="Google Shape;115;p21"/>
          <p:cNvSpPr/>
          <p:nvPr/>
        </p:nvSpPr>
        <p:spPr>
          <a:xfrm>
            <a:off x="-6025" y="2"/>
            <a:ext cx="4445395" cy="1085644"/>
          </a:xfrm>
          <a:custGeom>
            <a:avLst/>
            <a:gdLst/>
            <a:ahLst/>
            <a:cxnLst/>
            <a:rect l="0" t="0" r="0" b="0"/>
            <a:pathLst>
              <a:path w="291932" h="58628" extrusionOk="0">
                <a:moveTo>
                  <a:pt x="0" y="18578"/>
                </a:moveTo>
                <a:lnTo>
                  <a:pt x="241" y="34019"/>
                </a:lnTo>
                <a:lnTo>
                  <a:pt x="221482" y="58628"/>
                </a:lnTo>
                <a:lnTo>
                  <a:pt x="291932" y="0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116" name="Google Shape;116;p21"/>
          <p:cNvSpPr/>
          <p:nvPr/>
        </p:nvSpPr>
        <p:spPr>
          <a:xfrm>
            <a:off x="6375475" y="4745747"/>
            <a:ext cx="2548913" cy="400879"/>
          </a:xfrm>
          <a:custGeom>
            <a:avLst/>
            <a:gdLst/>
            <a:ahLst/>
            <a:cxnLst/>
            <a:rect l="0" t="0" r="0" b="0"/>
            <a:pathLst>
              <a:path w="203628" h="19060" extrusionOk="0">
                <a:moveTo>
                  <a:pt x="0" y="19060"/>
                </a:moveTo>
                <a:lnTo>
                  <a:pt x="203628" y="19060"/>
                </a:lnTo>
                <a:lnTo>
                  <a:pt x="157305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117" name="Google Shape;117;p21"/>
          <p:cNvSpPr/>
          <p:nvPr/>
        </p:nvSpPr>
        <p:spPr>
          <a:xfrm>
            <a:off x="7341180" y="4767304"/>
            <a:ext cx="1821096" cy="395811"/>
          </a:xfrm>
          <a:custGeom>
            <a:avLst/>
            <a:gdLst/>
            <a:ahLst/>
            <a:cxnLst/>
            <a:rect l="0" t="0" r="0" b="0"/>
            <a:pathLst>
              <a:path w="145484" h="18819" extrusionOk="0">
                <a:moveTo>
                  <a:pt x="145484" y="0"/>
                </a:moveTo>
                <a:lnTo>
                  <a:pt x="145484" y="18819"/>
                </a:lnTo>
                <a:lnTo>
                  <a:pt x="0" y="18819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118" name="Google Shape;118;p21"/>
          <p:cNvSpPr/>
          <p:nvPr/>
        </p:nvSpPr>
        <p:spPr>
          <a:xfrm>
            <a:off x="8340717" y="4204075"/>
            <a:ext cx="818444" cy="959061"/>
          </a:xfrm>
          <a:custGeom>
            <a:avLst/>
            <a:gdLst/>
            <a:ahLst/>
            <a:cxnLst/>
            <a:rect l="0" t="0" r="0" b="0"/>
            <a:pathLst>
              <a:path w="65384" h="45599" extrusionOk="0">
                <a:moveTo>
                  <a:pt x="65384" y="27022"/>
                </a:moveTo>
                <a:lnTo>
                  <a:pt x="65384" y="0"/>
                </a:lnTo>
                <a:lnTo>
                  <a:pt x="0" y="45599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119" name="Google Shape;119;p21"/>
          <p:cNvSpPr/>
          <p:nvPr/>
        </p:nvSpPr>
        <p:spPr>
          <a:xfrm>
            <a:off x="1559025" y="-6025"/>
            <a:ext cx="4116775" cy="944875"/>
          </a:xfrm>
          <a:custGeom>
            <a:avLst/>
            <a:gdLst/>
            <a:ahLst/>
            <a:cxnLst/>
            <a:rect l="0" t="0" r="0" b="0"/>
            <a:pathLst>
              <a:path w="164671" h="37795" extrusionOk="0">
                <a:moveTo>
                  <a:pt x="0" y="241"/>
                </a:moveTo>
                <a:lnTo>
                  <a:pt x="132407" y="37795"/>
                </a:lnTo>
                <a:lnTo>
                  <a:pt x="164671" y="0"/>
                </a:lnTo>
                <a:lnTo>
                  <a:pt x="160329" y="241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120" name="Google Shape;120;p21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algn="ctr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/>
          <p:nvPr/>
        </p:nvSpPr>
        <p:spPr>
          <a:xfrm>
            <a:off x="-2355" y="0"/>
            <a:ext cx="5209571" cy="983354"/>
          </a:xfrm>
          <a:custGeom>
            <a:avLst/>
            <a:gdLst/>
            <a:ahLst/>
            <a:cxnLst/>
            <a:rect l="0" t="0" r="0" b="0"/>
            <a:pathLst>
              <a:path w="342116" h="53320" extrusionOk="0">
                <a:moveTo>
                  <a:pt x="0" y="0"/>
                </a:moveTo>
                <a:lnTo>
                  <a:pt x="0" y="53320"/>
                </a:lnTo>
                <a:lnTo>
                  <a:pt x="342116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123" name="Google Shape;123;p22"/>
          <p:cNvSpPr/>
          <p:nvPr/>
        </p:nvSpPr>
        <p:spPr>
          <a:xfrm>
            <a:off x="-6025" y="2"/>
            <a:ext cx="4445395" cy="1085644"/>
          </a:xfrm>
          <a:custGeom>
            <a:avLst/>
            <a:gdLst/>
            <a:ahLst/>
            <a:cxnLst/>
            <a:rect l="0" t="0" r="0" b="0"/>
            <a:pathLst>
              <a:path w="291932" h="58628" extrusionOk="0">
                <a:moveTo>
                  <a:pt x="0" y="18578"/>
                </a:moveTo>
                <a:lnTo>
                  <a:pt x="241" y="34019"/>
                </a:lnTo>
                <a:lnTo>
                  <a:pt x="221482" y="58628"/>
                </a:lnTo>
                <a:lnTo>
                  <a:pt x="291932" y="0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124" name="Google Shape;124;p22"/>
          <p:cNvSpPr/>
          <p:nvPr/>
        </p:nvSpPr>
        <p:spPr>
          <a:xfrm>
            <a:off x="6375475" y="4745747"/>
            <a:ext cx="2548913" cy="400879"/>
          </a:xfrm>
          <a:custGeom>
            <a:avLst/>
            <a:gdLst/>
            <a:ahLst/>
            <a:cxnLst/>
            <a:rect l="0" t="0" r="0" b="0"/>
            <a:pathLst>
              <a:path w="203628" h="19060" extrusionOk="0">
                <a:moveTo>
                  <a:pt x="0" y="19060"/>
                </a:moveTo>
                <a:lnTo>
                  <a:pt x="203628" y="19060"/>
                </a:lnTo>
                <a:lnTo>
                  <a:pt x="157305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125" name="Google Shape;125;p22"/>
          <p:cNvSpPr/>
          <p:nvPr/>
        </p:nvSpPr>
        <p:spPr>
          <a:xfrm>
            <a:off x="7341180" y="4767304"/>
            <a:ext cx="1821096" cy="395811"/>
          </a:xfrm>
          <a:custGeom>
            <a:avLst/>
            <a:gdLst/>
            <a:ahLst/>
            <a:cxnLst/>
            <a:rect l="0" t="0" r="0" b="0"/>
            <a:pathLst>
              <a:path w="145484" h="18819" extrusionOk="0">
                <a:moveTo>
                  <a:pt x="145484" y="0"/>
                </a:moveTo>
                <a:lnTo>
                  <a:pt x="145484" y="18819"/>
                </a:lnTo>
                <a:lnTo>
                  <a:pt x="0" y="18819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126" name="Google Shape;126;p22"/>
          <p:cNvSpPr/>
          <p:nvPr/>
        </p:nvSpPr>
        <p:spPr>
          <a:xfrm>
            <a:off x="8340717" y="4204075"/>
            <a:ext cx="818444" cy="959061"/>
          </a:xfrm>
          <a:custGeom>
            <a:avLst/>
            <a:gdLst/>
            <a:ahLst/>
            <a:cxnLst/>
            <a:rect l="0" t="0" r="0" b="0"/>
            <a:pathLst>
              <a:path w="65384" h="45599" extrusionOk="0">
                <a:moveTo>
                  <a:pt x="65384" y="27022"/>
                </a:moveTo>
                <a:lnTo>
                  <a:pt x="65384" y="0"/>
                </a:lnTo>
                <a:lnTo>
                  <a:pt x="0" y="45599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127" name="Google Shape;127;p22"/>
          <p:cNvSpPr/>
          <p:nvPr/>
        </p:nvSpPr>
        <p:spPr>
          <a:xfrm>
            <a:off x="1559025" y="-6025"/>
            <a:ext cx="4116775" cy="944875"/>
          </a:xfrm>
          <a:custGeom>
            <a:avLst/>
            <a:gdLst/>
            <a:ahLst/>
            <a:cxnLst/>
            <a:rect l="0" t="0" r="0" b="0"/>
            <a:pathLst>
              <a:path w="164671" h="37795" extrusionOk="0">
                <a:moveTo>
                  <a:pt x="0" y="241"/>
                </a:moveTo>
                <a:lnTo>
                  <a:pt x="132407" y="37795"/>
                </a:lnTo>
                <a:lnTo>
                  <a:pt x="164671" y="0"/>
                </a:lnTo>
                <a:lnTo>
                  <a:pt x="160329" y="241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2">
  <p:cSld name="TITLE_2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0" name="Google Shape;130;p2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1" name="Google Shape;131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>
            <a:spLocks noGrp="1"/>
          </p:cNvSpPr>
          <p:nvPr>
            <p:ph type="title"/>
          </p:nvPr>
        </p:nvSpPr>
        <p:spPr>
          <a:xfrm>
            <a:off x="114300" y="57150"/>
            <a:ext cx="8915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mes New Roman"/>
              <a:buChar char="•"/>
              <a:defRPr/>
            </a:lvl1pPr>
            <a:lvl2pPr marL="914400" lvl="1" indent="-3810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ymbol"/>
              <a:buChar char="•"/>
              <a:defRPr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ymbol"/>
              <a:buChar char="▪"/>
              <a:defRPr/>
            </a:lvl3pPr>
            <a:lvl4pPr marL="1828800" lvl="3" indent="-3810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•"/>
              <a:defRPr/>
            </a:lvl4pPr>
            <a:lvl5pPr marL="2286000" lvl="4" indent="-3810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Noto Symbol"/>
              <a:buChar char="▪"/>
              <a:defRPr/>
            </a:lvl5pPr>
            <a:lvl6pPr marL="2743200" lvl="5" indent="-3810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Noto Symbol"/>
              <a:buChar char="▪"/>
              <a:defRPr/>
            </a:lvl6pPr>
            <a:lvl7pPr marL="3200400" lvl="6" indent="-3810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Noto Symbol"/>
              <a:buChar char="▪"/>
              <a:defRPr/>
            </a:lvl7pPr>
            <a:lvl8pPr marL="3657600" lvl="7" indent="-3810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Noto Symbol"/>
              <a:buChar char="▪"/>
              <a:defRPr/>
            </a:lvl8pPr>
            <a:lvl9pPr marL="4114800" lvl="8" indent="-3810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6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6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26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43" name="Google Shape;143;p26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4" name="Google Shape;144;p2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47" name="Google Shape;147;p2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28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2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3" name="Google Shape;153;p2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9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29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2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9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59" name="Google Shape;159;p29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60" name="Google Shape;160;p2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0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30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30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65" name="Google Shape;165;p3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1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31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31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70" name="Google Shape;170;p31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1" name="Google Shape;171;p3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2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74" name="Google Shape;174;p3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3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33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3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79" name="Google Shape;179;p33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80" name="Google Shape;180;p3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1" name="Google Shape;181;p3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4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34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34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186" name="Google Shape;186;p3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5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89" name="Google Shape;189;p35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0" name="Google Shape;190;p3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body" idx="1"/>
          </p:nvPr>
        </p:nvSpPr>
        <p:spPr>
          <a:xfrm>
            <a:off x="886650" y="1598408"/>
            <a:ext cx="7370700" cy="3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◆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◆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◇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●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○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■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●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○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■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37" name="Google Shape;137;p2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38" name="Google Shape;138;p2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ccss.ncdpi.wikispaces.net/file/view/2017%203-5%20Mathematics%20Standards.pdf/614341257/2017%203-5%20Mathematics%20Standards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lash.lakeheadu.ca/~ed4050/Math_AQ/geovanheile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s://nrich.maths.org/2487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tools4ncteachers.com/" TargetMode="External"/><Relationship Id="rId13" Type="http://schemas.openxmlformats.org/officeDocument/2006/relationships/image" Target="../media/image6.png"/><Relationship Id="rId3" Type="http://schemas.openxmlformats.org/officeDocument/2006/relationships/hyperlink" Target="https://hcpss.instructure.com/courses/97/pages/routines" TargetMode="External"/><Relationship Id="rId7" Type="http://schemas.openxmlformats.org/officeDocument/2006/relationships/image" Target="../media/image3.png"/><Relationship Id="rId12" Type="http://schemas.openxmlformats.org/officeDocument/2006/relationships/hyperlink" Target="https://illuminations.nctm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2.png"/><Relationship Id="rId11" Type="http://schemas.openxmlformats.org/officeDocument/2006/relationships/image" Target="../media/image5.png"/><Relationship Id="rId5" Type="http://schemas.openxmlformats.org/officeDocument/2006/relationships/hyperlink" Target="https://www.youcubed.org/" TargetMode="External"/><Relationship Id="rId15" Type="http://schemas.openxmlformats.org/officeDocument/2006/relationships/image" Target="../media/image7.png"/><Relationship Id="rId10" Type="http://schemas.openxmlformats.org/officeDocument/2006/relationships/hyperlink" Target="https://www.nc2ml.org/resources/k-5-teachers/" TargetMode="External"/><Relationship Id="rId4" Type="http://schemas.openxmlformats.org/officeDocument/2006/relationships/hyperlink" Target="https://drive.google.com/open?id=0B3EIgFdmlVuyd1hmUXp6aGptNlJTUTRaZUVxanFlMXktZW53" TargetMode="External"/><Relationship Id="rId9" Type="http://schemas.openxmlformats.org/officeDocument/2006/relationships/image" Target="../media/image4.png"/><Relationship Id="rId14" Type="http://schemas.openxmlformats.org/officeDocument/2006/relationships/hyperlink" Target="https://www.illustrativemathematic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7"/>
          <p:cNvSpPr txBox="1">
            <a:spLocks noGrp="1"/>
          </p:cNvSpPr>
          <p:nvPr>
            <p:ph type="ctrTitle"/>
          </p:nvPr>
        </p:nvSpPr>
        <p:spPr>
          <a:xfrm>
            <a:off x="611100" y="1275275"/>
            <a:ext cx="8160000" cy="23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 Geometry: What changed?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8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2"/>
                </a:solidFill>
              </a:rPr>
              <a:t>Session Goals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203" name="Google Shape;203;p38"/>
          <p:cNvSpPr txBox="1">
            <a:spLocks noGrp="1"/>
          </p:cNvSpPr>
          <p:nvPr>
            <p:ph type="body" idx="1"/>
          </p:nvPr>
        </p:nvSpPr>
        <p:spPr>
          <a:xfrm>
            <a:off x="886650" y="1598408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600"/>
              </a:spcBef>
              <a:spcAft>
                <a:spcPts val="0"/>
              </a:spcAft>
              <a:buSzPts val="2200"/>
              <a:buChar char="◆"/>
            </a:pPr>
            <a:r>
              <a:rPr lang="en" sz="2200"/>
              <a:t>Explore new NC Standard Course of Study for Mathematics in the areas of Measurement, Data and Geometry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◆"/>
            </a:pPr>
            <a:r>
              <a:rPr lang="en" sz="2200"/>
              <a:t>Build content knowledge around</a:t>
            </a:r>
            <a:endParaRPr sz="22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◆"/>
            </a:pPr>
            <a:r>
              <a:rPr lang="en" sz="1800"/>
              <a:t>Categorical and Numerical Data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◆"/>
            </a:pPr>
            <a:r>
              <a:rPr lang="en" sz="1800"/>
              <a:t>Geometric Levels of Thinking</a:t>
            </a:r>
            <a:endParaRPr sz="18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◆"/>
            </a:pPr>
            <a:r>
              <a:rPr lang="en" sz="2200"/>
              <a:t>Next Steps:  Assignments Geometry Lesson Feedback and Task Enactment (collect student work)  </a:t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9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2"/>
                </a:solidFill>
              </a:rPr>
              <a:t>Same or Different?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209" name="Google Shape;209;p39"/>
          <p:cNvSpPr txBox="1">
            <a:spLocks noGrp="1"/>
          </p:cNvSpPr>
          <p:nvPr>
            <p:ph type="body" idx="1"/>
          </p:nvPr>
        </p:nvSpPr>
        <p:spPr>
          <a:xfrm>
            <a:off x="886650" y="1598408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Using the </a:t>
            </a:r>
            <a:r>
              <a:rPr lang="en" sz="2200" u="sng">
                <a:solidFill>
                  <a:schemeClr val="hlink"/>
                </a:solidFill>
                <a:hlinkClick r:id="rId3"/>
              </a:rPr>
              <a:t>new standards document,</a:t>
            </a:r>
            <a:r>
              <a:rPr lang="en" sz="2200"/>
              <a:t> compare the current Geometry standards to the new ones.  </a:t>
            </a:r>
            <a:endParaRPr sz="2200"/>
          </a:p>
          <a:p>
            <a:pPr marL="457200" lvl="0" indent="-368300" rtl="0">
              <a:spcBef>
                <a:spcPts val="600"/>
              </a:spcBef>
              <a:spcAft>
                <a:spcPts val="0"/>
              </a:spcAft>
              <a:buSzPts val="2200"/>
              <a:buChar char="◆"/>
            </a:pPr>
            <a:r>
              <a:rPr lang="en" sz="2200"/>
              <a:t>What stayed the same? 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◆"/>
            </a:pPr>
            <a:r>
              <a:rPr lang="en" sz="2200"/>
              <a:t>What changed? 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◆"/>
            </a:pPr>
            <a:r>
              <a:rPr lang="en" sz="2200"/>
              <a:t>What instructional shifts will you have to make to teach the new standards?</a:t>
            </a:r>
            <a:endParaRPr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0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2"/>
                </a:solidFill>
              </a:rPr>
              <a:t>Geometry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215" name="Google Shape;215;p40"/>
          <p:cNvSpPr txBox="1">
            <a:spLocks noGrp="1"/>
          </p:cNvSpPr>
          <p:nvPr>
            <p:ph type="body" idx="1"/>
          </p:nvPr>
        </p:nvSpPr>
        <p:spPr>
          <a:xfrm>
            <a:off x="886650" y="1598408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A Summary of changes:</a:t>
            </a:r>
            <a:endParaRPr sz="2200"/>
          </a:p>
          <a:p>
            <a:pPr marL="457200" lvl="0" indent="-368300" rtl="0">
              <a:spcBef>
                <a:spcPts val="600"/>
              </a:spcBef>
              <a:spcAft>
                <a:spcPts val="0"/>
              </a:spcAft>
              <a:buSzPts val="2200"/>
              <a:buChar char="◆"/>
            </a:pPr>
            <a:r>
              <a:rPr lang="en" sz="2200"/>
              <a:t>New language about composing triangles and quadrilaterals; Decomposing quadrilaterals.  What does this mean?</a:t>
            </a:r>
            <a:endParaRPr sz="22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600"/>
          </a:p>
          <a:p>
            <a:pPr marL="457200" lvl="0" indent="-368300" rtl="0">
              <a:spcBef>
                <a:spcPts val="600"/>
              </a:spcBef>
              <a:spcAft>
                <a:spcPts val="0"/>
              </a:spcAft>
              <a:buSzPts val="2200"/>
              <a:buChar char="◆"/>
            </a:pPr>
            <a:r>
              <a:rPr lang="en" sz="2200"/>
              <a:t>Partitioning shapes has been moved to NF standards</a:t>
            </a:r>
            <a:endParaRPr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1"/>
          <p:cNvSpPr txBox="1">
            <a:spLocks noGrp="1"/>
          </p:cNvSpPr>
          <p:nvPr>
            <p:ph type="title"/>
          </p:nvPr>
        </p:nvSpPr>
        <p:spPr>
          <a:xfrm>
            <a:off x="311700" y="4169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2"/>
                </a:solidFill>
              </a:rPr>
              <a:t>Geometry  Standards Progression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221" name="Google Shape;221;p41"/>
          <p:cNvSpPr txBox="1">
            <a:spLocks noGrp="1"/>
          </p:cNvSpPr>
          <p:nvPr>
            <p:ph type="body" idx="1"/>
          </p:nvPr>
        </p:nvSpPr>
        <p:spPr>
          <a:xfrm>
            <a:off x="311700" y="1043975"/>
            <a:ext cx="2561400" cy="3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Second Grade</a:t>
            </a:r>
            <a:endParaRPr sz="1400" b="1">
              <a:solidFill>
                <a:srgbClr val="000000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rgbClr val="00FF00"/>
                </a:highlight>
              </a:rPr>
              <a:t>Recognize and draw triangles, quadrilaterals, pentagons, and</a:t>
            </a:r>
            <a:endParaRPr sz="14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rgbClr val="00FF00"/>
                </a:highlight>
              </a:rPr>
              <a:t>hexagons, having specified attributes;</a:t>
            </a:r>
            <a:r>
              <a:rPr lang="en" sz="1400">
                <a:solidFill>
                  <a:schemeClr val="dk1"/>
                </a:solidFill>
              </a:rPr>
              <a:t> </a:t>
            </a:r>
            <a:r>
              <a:rPr lang="en" sz="1400">
                <a:solidFill>
                  <a:schemeClr val="dk1"/>
                </a:solidFill>
                <a:highlight>
                  <a:srgbClr val="FF00FF"/>
                </a:highlight>
              </a:rPr>
              <a:t>recognize and describe attributes of rectangular prisms and cubes.</a:t>
            </a:r>
            <a:endParaRPr sz="1400">
              <a:solidFill>
                <a:schemeClr val="dk1"/>
              </a:solidFill>
              <a:highlight>
                <a:srgbClr val="FF00FF"/>
              </a:highlight>
            </a:endParaRPr>
          </a:p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222" name="Google Shape;222;p41"/>
          <p:cNvSpPr txBox="1">
            <a:spLocks noGrp="1"/>
          </p:cNvSpPr>
          <p:nvPr>
            <p:ph type="body" idx="2"/>
          </p:nvPr>
        </p:nvSpPr>
        <p:spPr>
          <a:xfrm>
            <a:off x="6108850" y="1043975"/>
            <a:ext cx="2723400" cy="62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Fourth Grade</a:t>
            </a:r>
            <a:endParaRPr sz="1400" b="1">
              <a:solidFill>
                <a:srgbClr val="000000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00FF00"/>
                </a:highlight>
              </a:rPr>
              <a:t>Draw and identify points, lines, line segments, rays, angles, and perpendicular and parallel lines.</a:t>
            </a:r>
            <a:endParaRPr sz="14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FF00FF"/>
                </a:highlight>
              </a:rPr>
              <a:t>Classify quadrilaterals and triangles based on angle measure, side lengths, and the presence or absence of parallel or perpendicular lines.</a:t>
            </a:r>
            <a:endParaRPr sz="1400">
              <a:solidFill>
                <a:schemeClr val="dk1"/>
              </a:solidFill>
              <a:highlight>
                <a:srgbClr val="FF00FF"/>
              </a:highlight>
            </a:endParaRPr>
          </a:p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00"/>
                </a:highlight>
              </a:rPr>
              <a:t>Recognize symmetry in a two</a:t>
            </a:r>
            <a:endParaRPr sz="14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00"/>
                </a:highlight>
              </a:rPr>
              <a:t>-dimensional figure, and identify and draw lines of symmetry.</a:t>
            </a:r>
            <a:endParaRPr sz="14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highlight>
                <a:srgbClr val="FF00FF"/>
              </a:highlight>
            </a:endParaRPr>
          </a:p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223" name="Google Shape;223;p41"/>
          <p:cNvSpPr txBox="1">
            <a:spLocks noGrp="1"/>
          </p:cNvSpPr>
          <p:nvPr>
            <p:ph type="body" idx="2"/>
          </p:nvPr>
        </p:nvSpPr>
        <p:spPr>
          <a:xfrm>
            <a:off x="3129263" y="1043975"/>
            <a:ext cx="2723400" cy="654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Third Grade</a:t>
            </a:r>
            <a:endParaRPr sz="1400" b="1">
              <a:solidFill>
                <a:srgbClr val="000000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chemeClr val="dk1"/>
                </a:solidFill>
              </a:rPr>
              <a:t>Reason with two-dimensional shapes and their attributes.</a:t>
            </a:r>
            <a:endParaRPr sz="1400" b="1">
              <a:solidFill>
                <a:schemeClr val="dk1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•</a:t>
            </a:r>
            <a:r>
              <a:rPr lang="en" sz="1400">
                <a:solidFill>
                  <a:schemeClr val="dk1"/>
                </a:solidFill>
                <a:highlight>
                  <a:srgbClr val="FF00FF"/>
                </a:highlight>
              </a:rPr>
              <a:t>Investigate, describe, and reason about composing triangles and quadrilaterals and decomposing quadrilaterals.</a:t>
            </a:r>
            <a:endParaRPr sz="1400">
              <a:solidFill>
                <a:schemeClr val="dk1"/>
              </a:solidFill>
              <a:highlight>
                <a:srgbClr val="FF00FF"/>
              </a:highlight>
            </a:endParaRPr>
          </a:p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•</a:t>
            </a:r>
            <a:r>
              <a:rPr lang="en" sz="1400">
                <a:solidFill>
                  <a:schemeClr val="dk1"/>
                </a:solidFill>
                <a:highlight>
                  <a:srgbClr val="00FF00"/>
                </a:highlight>
              </a:rPr>
              <a:t>Recognize and draw examples and non-examples of types</a:t>
            </a:r>
            <a:endParaRPr sz="14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rgbClr val="00FF00"/>
                </a:highlight>
              </a:rPr>
              <a:t>of quadrilaterals including rhombuses, rectangles, squares,parallelograms, and trapezoids.</a:t>
            </a:r>
            <a:endParaRPr sz="14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1400"/>
          </a:p>
        </p:txBody>
      </p:sp>
      <p:cxnSp>
        <p:nvCxnSpPr>
          <p:cNvPr id="224" name="Google Shape;224;p41"/>
          <p:cNvCxnSpPr/>
          <p:nvPr/>
        </p:nvCxnSpPr>
        <p:spPr>
          <a:xfrm>
            <a:off x="4672425" y="4697900"/>
            <a:ext cx="1222200" cy="122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2"/>
          <p:cNvSpPr txBox="1">
            <a:spLocks noGrp="1"/>
          </p:cNvSpPr>
          <p:nvPr>
            <p:ph type="title"/>
          </p:nvPr>
        </p:nvSpPr>
        <p:spPr>
          <a:xfrm>
            <a:off x="471075" y="398400"/>
            <a:ext cx="77862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666666"/>
                </a:solidFill>
              </a:rPr>
              <a:t>Clarification from Unpacking Document</a:t>
            </a:r>
            <a:endParaRPr sz="3000">
              <a:solidFill>
                <a:srgbClr val="666666"/>
              </a:solidFill>
            </a:endParaRPr>
          </a:p>
        </p:txBody>
      </p:sp>
      <p:pic>
        <p:nvPicPr>
          <p:cNvPr id="230" name="Google Shape;230;p42"/>
          <p:cNvPicPr preferRelativeResize="0"/>
          <p:nvPr/>
        </p:nvPicPr>
        <p:blipFill rotWithShape="1">
          <a:blip r:embed="rId3">
            <a:alphaModFix/>
          </a:blip>
          <a:srcRect l="13190" t="23955" r="13688" b="8885"/>
          <a:stretch/>
        </p:blipFill>
        <p:spPr>
          <a:xfrm>
            <a:off x="420125" y="1100425"/>
            <a:ext cx="8173601" cy="385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3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666666"/>
                </a:solidFill>
              </a:rPr>
              <a:t>Vocabulary Considerations</a:t>
            </a:r>
            <a:endParaRPr sz="3000">
              <a:solidFill>
                <a:srgbClr val="666666"/>
              </a:solidFill>
            </a:endParaRPr>
          </a:p>
        </p:txBody>
      </p:sp>
      <p:sp>
        <p:nvSpPr>
          <p:cNvPr id="236" name="Google Shape;236;p43"/>
          <p:cNvSpPr txBox="1">
            <a:spLocks noGrp="1"/>
          </p:cNvSpPr>
          <p:nvPr>
            <p:ph type="body" idx="1"/>
          </p:nvPr>
        </p:nvSpPr>
        <p:spPr>
          <a:xfrm>
            <a:off x="1094900" y="1406725"/>
            <a:ext cx="6836700" cy="3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◆"/>
            </a:pPr>
            <a:r>
              <a:rPr lang="en" sz="2400"/>
              <a:t>compose/decompose</a:t>
            </a:r>
            <a:endParaRPr sz="240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◆"/>
            </a:pPr>
            <a:r>
              <a:rPr lang="en" sz="2400"/>
              <a:t>Quadrilateral</a:t>
            </a:r>
            <a:endParaRPr sz="240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◆"/>
            </a:pPr>
            <a:r>
              <a:rPr lang="en" sz="2400"/>
              <a:t>Rhombus</a:t>
            </a:r>
            <a:endParaRPr sz="240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◆"/>
            </a:pPr>
            <a:r>
              <a:rPr lang="en" sz="2400"/>
              <a:t>Rectangle</a:t>
            </a:r>
            <a:endParaRPr sz="240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◆"/>
            </a:pPr>
            <a:r>
              <a:rPr lang="en" sz="2400"/>
              <a:t>Square</a:t>
            </a:r>
            <a:endParaRPr sz="240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◆"/>
            </a:pPr>
            <a:r>
              <a:rPr lang="en" sz="2400"/>
              <a:t>Parallelogram</a:t>
            </a:r>
            <a:endParaRPr sz="240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◆"/>
            </a:pPr>
            <a:r>
              <a:rPr lang="en" sz="2400"/>
              <a:t>Trapezoid</a:t>
            </a:r>
            <a:endParaRPr sz="240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◆"/>
            </a:pPr>
            <a:r>
              <a:rPr lang="en" sz="2400"/>
              <a:t>Angle</a:t>
            </a:r>
            <a:endParaRPr sz="2400"/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◆"/>
            </a:pPr>
            <a:r>
              <a:rPr lang="en" sz="2400"/>
              <a:t>Attribute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2"/>
                </a:solidFill>
              </a:rPr>
              <a:t>Exploration and Professional Learning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242" name="Google Shape;242;p44"/>
          <p:cNvSpPr txBox="1">
            <a:spLocks noGrp="1"/>
          </p:cNvSpPr>
          <p:nvPr>
            <p:ph type="body" idx="1"/>
          </p:nvPr>
        </p:nvSpPr>
        <p:spPr>
          <a:xfrm>
            <a:off x="297575" y="1043250"/>
            <a:ext cx="8416500" cy="381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Read your article.  Using information from the articles and the mosaic puzzle (handout), answer the following questions as a group:</a:t>
            </a:r>
            <a:endParaRPr sz="2000"/>
          </a:p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 b="1"/>
              <a:t>How can you use “play” and exploration to help students...</a:t>
            </a:r>
            <a:endParaRPr sz="2200" b="1"/>
          </a:p>
          <a:p>
            <a:pPr marL="914400" lvl="1" indent="-3683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200"/>
              <a:buChar char="◆"/>
            </a:pPr>
            <a:r>
              <a:rPr lang="en" sz="2200" b="1"/>
              <a:t>Describe shapes?</a:t>
            </a:r>
            <a:endParaRPr sz="2200" b="1"/>
          </a:p>
          <a:p>
            <a:pPr marL="914400" lvl="1" indent="-3683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◆"/>
            </a:pPr>
            <a:r>
              <a:rPr lang="en" sz="2200" b="1"/>
              <a:t>Classify shapes?</a:t>
            </a:r>
            <a:endParaRPr sz="2200" b="1"/>
          </a:p>
          <a:p>
            <a:pPr marL="914400" lvl="1" indent="-3683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◆"/>
            </a:pPr>
            <a:r>
              <a:rPr lang="en" sz="2200" b="1"/>
              <a:t>Recognize and create examples and non-examples?</a:t>
            </a:r>
            <a:endParaRPr sz="2200" b="1"/>
          </a:p>
          <a:p>
            <a:pPr marL="914400" lvl="1" indent="-3683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◆"/>
            </a:pPr>
            <a:r>
              <a:rPr lang="en" sz="2200" b="1"/>
              <a:t>Reason about how triangles and quadrilaterals are composed and decomposed?</a:t>
            </a:r>
            <a:endParaRPr sz="2000"/>
          </a:p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Group 1:  </a:t>
            </a:r>
            <a:r>
              <a:rPr lang="en" sz="2000" u="sng">
                <a:solidFill>
                  <a:srgbClr val="0000FF"/>
                </a:solidFill>
                <a:hlinkClick r:id="rId3"/>
              </a:rPr>
              <a:t>Article 1 by Pierre Van Hiele</a:t>
            </a:r>
            <a:endParaRPr sz="2000">
              <a:solidFill>
                <a:srgbClr val="0000FF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Group 2: </a:t>
            </a:r>
            <a:r>
              <a:rPr lang="en" sz="2000">
                <a:solidFill>
                  <a:srgbClr val="0000FF"/>
                </a:solidFill>
              </a:rPr>
              <a:t> </a:t>
            </a:r>
            <a:r>
              <a:rPr lang="en" sz="2000" u="sng">
                <a:solidFill>
                  <a:srgbClr val="0000FF"/>
                </a:solidFill>
                <a:hlinkClick r:id="rId4"/>
              </a:rPr>
              <a:t>Article 2</a:t>
            </a:r>
            <a:endParaRPr sz="2000">
              <a:solidFill>
                <a:srgbClr val="0000FF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BE33F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666666"/>
                </a:solidFill>
                <a:latin typeface="Raleway"/>
                <a:ea typeface="Raleway"/>
                <a:cs typeface="Raleway"/>
                <a:sym typeface="Raleway"/>
              </a:rPr>
              <a:t>Explore Additional Resources</a:t>
            </a:r>
            <a:endParaRPr sz="3000" b="1">
              <a:solidFill>
                <a:srgbClr val="666666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248" name="Google Shape;248;p45"/>
          <p:cNvGraphicFramePr/>
          <p:nvPr/>
        </p:nvGraphicFramePr>
        <p:xfrm>
          <a:off x="209675" y="1836800"/>
          <a:ext cx="8724650" cy="2858525"/>
        </p:xfrm>
        <a:graphic>
          <a:graphicData uri="http://schemas.openxmlformats.org/drawingml/2006/table">
            <a:tbl>
              <a:tblPr>
                <a:noFill/>
                <a:tableStyleId>{A351FEA0-4D2E-42EC-AC50-C606ED459933}</a:tableStyleId>
              </a:tblPr>
              <a:tblGrid>
                <a:gridCol w="4399775"/>
                <a:gridCol w="4324875"/>
              </a:tblGrid>
              <a:tr h="71882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                                                             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                     </a:t>
                      </a:r>
                      <a:r>
                        <a:rPr lang="en" sz="1800" b="1">
                          <a:latin typeface="Roboto"/>
                          <a:ea typeface="Roboto"/>
                          <a:cs typeface="Roboto"/>
                          <a:sym typeface="Roboto"/>
                        </a:rPr>
                        <a:t>K-5 Instructional Frameworks</a:t>
                      </a:r>
                      <a:endParaRPr sz="1800" b="1">
                        <a:solidFill>
                          <a:srgbClr val="21282A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652875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55842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                                         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9284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u="sng">
                          <a:solidFill>
                            <a:schemeClr val="hlink"/>
                          </a:solidFill>
                          <a:hlinkClick r:id="rId3"/>
                        </a:rPr>
                        <a:t>Third Grade Classroom Routines Collection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800" u="sng">
                          <a:solidFill>
                            <a:schemeClr val="accent5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  <a:hlinkClick r:id="rId4"/>
                        </a:rPr>
                        <a:t>Article: Never Say Anything a Kid can Say</a:t>
                      </a: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pic>
        <p:nvPicPr>
          <p:cNvPr id="249" name="Google Shape;249;p45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46200" y="2755349"/>
            <a:ext cx="3036525" cy="370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45"/>
          <p:cNvPicPr preferRelativeResize="0"/>
          <p:nvPr/>
        </p:nvPicPr>
        <p:blipFill rotWithShape="1">
          <a:blip r:embed="rId7">
            <a:alphaModFix/>
          </a:blip>
          <a:srcRect r="62747"/>
          <a:stretch/>
        </p:blipFill>
        <p:spPr>
          <a:xfrm>
            <a:off x="1608400" y="3291813"/>
            <a:ext cx="1712124" cy="53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45">
            <a:hlinkClick r:id="rId8"/>
          </p:cNvPr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18750" y="1896296"/>
            <a:ext cx="3291425" cy="4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45">
            <a:hlinkClick r:id="rId10"/>
          </p:cNvPr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761750" y="1836812"/>
            <a:ext cx="906125" cy="70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45">
            <a:hlinkClick r:id="rId12"/>
          </p:cNvPr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975913" y="2675425"/>
            <a:ext cx="3715050" cy="53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45">
            <a:hlinkClick r:id="rId14"/>
          </p:cNvPr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5361088" y="3340975"/>
            <a:ext cx="2944725" cy="43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45"/>
          <p:cNvSpPr txBox="1"/>
          <p:nvPr/>
        </p:nvSpPr>
        <p:spPr>
          <a:xfrm>
            <a:off x="1733300" y="25325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8"/>
              </a:rPr>
              <a:t>http://tools4ncteachers.com/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scalu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605</Words>
  <Application>Microsoft Office PowerPoint</Application>
  <PresentationFormat>On-screen Show (16:9)</PresentationFormat>
  <Paragraphs>84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Raleway</vt:lpstr>
      <vt:lpstr>Roboto</vt:lpstr>
      <vt:lpstr>Karla</vt:lpstr>
      <vt:lpstr>Times New Roman</vt:lpstr>
      <vt:lpstr>Noto Symbol</vt:lpstr>
      <vt:lpstr>Simple Light</vt:lpstr>
      <vt:lpstr>Escalus template</vt:lpstr>
      <vt:lpstr>Material</vt:lpstr>
      <vt:lpstr> Geometry: What changed?</vt:lpstr>
      <vt:lpstr>Session Goals</vt:lpstr>
      <vt:lpstr>Same or Different?</vt:lpstr>
      <vt:lpstr>Geometry</vt:lpstr>
      <vt:lpstr>Geometry  Standards Progression</vt:lpstr>
      <vt:lpstr>Clarification from Unpacking Document</vt:lpstr>
      <vt:lpstr>Vocabulary Considerations</vt:lpstr>
      <vt:lpstr>Exploration and Professional Learning</vt:lpstr>
      <vt:lpstr>Explore Additional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Geometry: What changed?</dc:title>
  <dc:creator>Leanne Daughtry</dc:creator>
  <cp:lastModifiedBy>Leanne Daughtry</cp:lastModifiedBy>
  <cp:revision>1</cp:revision>
  <dcterms:modified xsi:type="dcterms:W3CDTF">2018-07-26T10:49:51Z</dcterms:modified>
</cp:coreProperties>
</file>