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4" r:id="rId9"/>
    <p:sldId id="265" r:id="rId10"/>
    <p:sldId id="263" r:id="rId11"/>
    <p:sldId id="282" r:id="rId12"/>
    <p:sldId id="283" r:id="rId13"/>
    <p:sldId id="285" r:id="rId14"/>
    <p:sldId id="286" r:id="rId15"/>
    <p:sldId id="287" r:id="rId16"/>
    <p:sldId id="288" r:id="rId17"/>
    <p:sldId id="289" r:id="rId18"/>
    <p:sldId id="284" r:id="rId19"/>
    <p:sldId id="290" r:id="rId20"/>
    <p:sldId id="291" r:id="rId21"/>
    <p:sldId id="292" r:id="rId22"/>
    <p:sldId id="293" r:id="rId23"/>
    <p:sldId id="294" r:id="rId24"/>
    <p:sldId id="295" r:id="rId25"/>
  </p:sldIdLst>
  <p:sldSz cx="9144000" cy="5143500" type="screen16x9"/>
  <p:notesSz cx="6858000" cy="9144000"/>
  <p:embeddedFontLst>
    <p:embeddedFont>
      <p:font typeface="Open Sans" charset="0"/>
      <p:regular r:id="rId27"/>
      <p:bold r:id="rId28"/>
      <p:italic r:id="rId29"/>
      <p:boldItalic r:id="rId30"/>
    </p:embeddedFont>
    <p:embeddedFont>
      <p:font typeface="PT Sans Narrow" charset="0"/>
      <p:regular r:id="rId31"/>
      <p:bold r:id="rId32"/>
    </p:embeddedFont>
    <p:embeddedFont>
      <p:font typeface="Calibri" pitchFamily="34" charset="0"/>
      <p:regular r:id="rId33"/>
      <p:bold r:id="rId34"/>
      <p:italic r:id="rId35"/>
      <p:boldItalic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6F12F3ED-D486-4CEF-824C-14C9A3A835BD}">
  <a:tblStyle styleId="{6F12F3ED-D486-4CEF-824C-14C9A3A835B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2" d="100"/>
          <a:sy n="102" d="100"/>
        </p:scale>
        <p:origin x="-456" y="1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font" Target="fonts/font9.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44632712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This</a:t>
            </a:r>
            <a:r>
              <a:rPr lang="en-US" baseline="0" dirty="0" smtClean="0"/>
              <a:t> routine allows students to determine where the last 2 vertices go in order to make various quadrilaterals. Students should have access to graph paper or paper for this. </a:t>
            </a:r>
            <a:endParaRPr lang="en-US" dirty="0"/>
          </a:p>
        </p:txBody>
      </p:sp>
    </p:spTree>
    <p:extLst>
      <p:ext uri="{BB962C8B-B14F-4D97-AF65-F5344CB8AC3E}">
        <p14:creationId xmlns:p14="http://schemas.microsoft.com/office/powerpoint/2010/main" val="2359520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d95807086_0_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Google Shape;70;g3d9580708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d95807086_0_127: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Google Shape;76;g3d95807086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Ask students to eliminate one of the four shapes and to justify their reasoning.  This allows for students to see that a problem can have more than one correct answer.  </a:t>
            </a:r>
            <a:r>
              <a:rPr lang="en">
                <a:solidFill>
                  <a:srgbClr val="2D3B45"/>
                </a:solidFill>
                <a:highlight>
                  <a:srgbClr val="FFFFFF"/>
                </a:highlight>
              </a:rPr>
              <a:t>In selecting concepts for this routine, teachers should look for examples that have more than one possible answer as opposed to one obvious choice for elimination. Concepts selected may include numbers, vocabulary terms, visual representations of a number, geometric shapes, expressions, etc. This idea is adapted from Putting the Practices Into Action.</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db10ed7e2_0_1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Google Shape;86;g3db10ed7e2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900"/>
              </a:spcBef>
              <a:spcAft>
                <a:spcPts val="0"/>
              </a:spcAft>
              <a:buNone/>
            </a:pPr>
            <a:r>
              <a:rPr lang="en" sz="1200">
                <a:solidFill>
                  <a:srgbClr val="2D3B45"/>
                </a:solidFill>
              </a:rPr>
              <a:t>In this routine, students are purposefully placed with a partner to work on communicating and math vocabulary, in an engaging way. The teacher can also display shapes, instead of the vocabulary terms.  Display a list of math vocabulary words or shapes on the board, display screen, or chart paper. The math vocabulary should be focused on the attributes of the shapes. </a:t>
            </a:r>
            <a:endParaRPr sz="1200">
              <a:solidFill>
                <a:srgbClr val="2D3B45"/>
              </a:solidFill>
            </a:endParaRPr>
          </a:p>
          <a:p>
            <a:pPr marL="698500" lvl="0" indent="-304800" rtl="0">
              <a:lnSpc>
                <a:spcPct val="115000"/>
              </a:lnSpc>
              <a:spcBef>
                <a:spcPts val="900"/>
              </a:spcBef>
              <a:spcAft>
                <a:spcPts val="0"/>
              </a:spcAft>
              <a:buClr>
                <a:srgbClr val="2D3B45"/>
              </a:buClr>
              <a:buSzPts val="1200"/>
              <a:buChar char="●"/>
            </a:pPr>
            <a:r>
              <a:rPr lang="en" sz="1200">
                <a:solidFill>
                  <a:srgbClr val="2D3B45"/>
                </a:solidFill>
              </a:rPr>
              <a:t>Partner 1 sits facing the screen</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Partner 2 sits with their back to the screen</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Partner 1 gives clues without using any part of the word/number to elicit the projected idea (ex: a shape that has 4 equal sides and 4 right angles)</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Partner 1 moves to each new word/number after partner 2 has correctly guessed the preceding word/number until all have been correctly guessed.</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After groups are finished, conduct a whole class discussion about the clues that students used/gave.</a:t>
            </a:r>
            <a:endParaRPr sz="1200">
              <a:solidFill>
                <a:srgbClr val="2D3B45"/>
              </a:solidFill>
            </a:endParaRPr>
          </a:p>
          <a:p>
            <a:pPr marL="0" lvl="0" indent="0" rtl="0">
              <a:lnSpc>
                <a:spcPct val="115000"/>
              </a:lnSpc>
              <a:spcBef>
                <a:spcPts val="900"/>
              </a:spcBef>
              <a:spcAft>
                <a:spcPts val="0"/>
              </a:spcAft>
              <a:buNone/>
            </a:pPr>
            <a:r>
              <a:rPr lang="en" sz="1200">
                <a:solidFill>
                  <a:srgbClr val="2D3B45"/>
                </a:solidFill>
              </a:rPr>
              <a:t>-Roles can be switched for another round.  </a:t>
            </a:r>
            <a:endParaRPr sz="1200">
              <a:solidFill>
                <a:srgbClr val="2D3B45"/>
              </a:solidFill>
            </a:endParaRPr>
          </a:p>
          <a:p>
            <a:pPr marL="0" lvl="0" indent="0" rtl="0">
              <a:lnSpc>
                <a:spcPct val="115000"/>
              </a:lnSpc>
              <a:spcBef>
                <a:spcPts val="900"/>
              </a:spcBef>
              <a:spcAft>
                <a:spcPts val="0"/>
              </a:spcAft>
              <a:buNone/>
            </a:pPr>
            <a:r>
              <a:rPr lang="en" sz="1200">
                <a:solidFill>
                  <a:srgbClr val="2D3B45"/>
                </a:solidFill>
              </a:rPr>
              <a:t>-Choose math vocabulary or ideas that are appropriate for your students and the concept being taught. .  </a:t>
            </a:r>
            <a:endParaRPr sz="1200">
              <a:solidFill>
                <a:srgbClr val="2D3B45"/>
              </a:solidFill>
            </a:endParaRPr>
          </a:p>
          <a:p>
            <a:pPr marL="0" lvl="0" indent="0" rtl="0">
              <a:spcBef>
                <a:spcPts val="900"/>
              </a:spcBef>
              <a:spcAft>
                <a:spcPts val="0"/>
              </a:spcAft>
              <a:buNone/>
            </a:pPr>
            <a:endParaRPr sz="1200">
              <a:solidFill>
                <a:srgbClr val="2D3B45"/>
              </a:solidFill>
              <a:highlight>
                <a:srgbClr val="FFFFFF"/>
              </a:highligh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dbd75b3c9_1_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Google Shape;95;g3dbd75b3c9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900"/>
              </a:spcBef>
              <a:spcAft>
                <a:spcPts val="0"/>
              </a:spcAft>
              <a:buNone/>
            </a:pPr>
            <a:r>
              <a:rPr lang="en" sz="1200">
                <a:solidFill>
                  <a:srgbClr val="2D3B45"/>
                </a:solidFill>
              </a:rPr>
              <a:t>In this routine, students are purposefully placed with a partner to work on communicating and math vocabulary, in an engaging way. The teacher can also display shapes, instead of the vocabulary terms.  Display a list of math vocabulary words or shapes on the board, display screen, or chart paper. The math vocabulary should be focused on the attributes of the shapes. </a:t>
            </a:r>
            <a:endParaRPr sz="1200">
              <a:solidFill>
                <a:srgbClr val="2D3B45"/>
              </a:solidFill>
            </a:endParaRPr>
          </a:p>
          <a:p>
            <a:pPr marL="698500" lvl="0" indent="-304800" rtl="0">
              <a:lnSpc>
                <a:spcPct val="115000"/>
              </a:lnSpc>
              <a:spcBef>
                <a:spcPts val="900"/>
              </a:spcBef>
              <a:spcAft>
                <a:spcPts val="0"/>
              </a:spcAft>
              <a:buClr>
                <a:srgbClr val="2D3B45"/>
              </a:buClr>
              <a:buSzPts val="1200"/>
              <a:buChar char="●"/>
            </a:pPr>
            <a:r>
              <a:rPr lang="en" sz="1200">
                <a:solidFill>
                  <a:srgbClr val="2D3B45"/>
                </a:solidFill>
              </a:rPr>
              <a:t>Partner 1 sits facing the screen</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Partner 2 sits with their back to the screen</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Partner 1 gives clues without using any part of the word/number to elicit the projected idea (ex: a shape that has 4 equal sides and 4 right angles)</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Partner 1 moves to each new word/number after partner 2 has correctly guessed the preceding word/number until all have been correctly guessed.</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After groups are finished, conduct a whole class discussion about the clues that students used/gave.</a:t>
            </a:r>
            <a:endParaRPr sz="1200">
              <a:solidFill>
                <a:srgbClr val="2D3B45"/>
              </a:solidFill>
            </a:endParaRPr>
          </a:p>
          <a:p>
            <a:pPr marL="0" lvl="0" indent="0" rtl="0">
              <a:lnSpc>
                <a:spcPct val="115000"/>
              </a:lnSpc>
              <a:spcBef>
                <a:spcPts val="900"/>
              </a:spcBef>
              <a:spcAft>
                <a:spcPts val="0"/>
              </a:spcAft>
              <a:buNone/>
            </a:pPr>
            <a:r>
              <a:rPr lang="en" sz="1200">
                <a:solidFill>
                  <a:srgbClr val="2D3B45"/>
                </a:solidFill>
              </a:rPr>
              <a:t>-Roles can be switched for another round.  </a:t>
            </a:r>
            <a:endParaRPr sz="1200">
              <a:solidFill>
                <a:srgbClr val="2D3B45"/>
              </a:solidFill>
            </a:endParaRPr>
          </a:p>
          <a:p>
            <a:pPr marL="0" lvl="0" indent="0" rtl="0">
              <a:lnSpc>
                <a:spcPct val="115000"/>
              </a:lnSpc>
              <a:spcBef>
                <a:spcPts val="900"/>
              </a:spcBef>
              <a:spcAft>
                <a:spcPts val="0"/>
              </a:spcAft>
              <a:buNone/>
            </a:pPr>
            <a:r>
              <a:rPr lang="en" sz="1200">
                <a:solidFill>
                  <a:srgbClr val="2D3B45"/>
                </a:solidFill>
              </a:rPr>
              <a:t>-Choose math vocabulary or ideas that are appropriate for your students and the concept being taught. .  </a:t>
            </a:r>
            <a:endParaRPr sz="1200">
              <a:solidFill>
                <a:srgbClr val="2D3B45"/>
              </a:solidFill>
            </a:endParaRPr>
          </a:p>
          <a:p>
            <a:pPr marL="0" lvl="0" indent="0" rtl="0">
              <a:spcBef>
                <a:spcPts val="900"/>
              </a:spcBef>
              <a:spcAft>
                <a:spcPts val="0"/>
              </a:spcAft>
              <a:buNone/>
            </a:pPr>
            <a:endParaRPr sz="1200">
              <a:solidFill>
                <a:srgbClr val="2D3B45"/>
              </a:solidFill>
              <a:highlight>
                <a:schemeClr val="lt1"/>
              </a:highlight>
            </a:endParaRPr>
          </a:p>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3db10ed7e2_0_7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Google Shape;104;g3db10ed7e2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900"/>
              </a:spcBef>
              <a:spcAft>
                <a:spcPts val="0"/>
              </a:spcAft>
              <a:buNone/>
            </a:pPr>
            <a:r>
              <a:rPr lang="en" sz="1200">
                <a:solidFill>
                  <a:srgbClr val="2D3B45"/>
                </a:solidFill>
              </a:rPr>
              <a:t>In this routine, students are purposefully placed with a partner to work on communicating and math vocabulary, in an engaging way. The teacher can also display shapes, instead of the vocabulary terms.  Display a list of math vocabulary words or shapes on the board, display screen, or chart paper.</a:t>
            </a:r>
            <a:endParaRPr sz="1200">
              <a:solidFill>
                <a:srgbClr val="2D3B45"/>
              </a:solidFill>
            </a:endParaRPr>
          </a:p>
          <a:p>
            <a:pPr marL="457200" lvl="0" indent="0" rtl="0">
              <a:lnSpc>
                <a:spcPct val="115000"/>
              </a:lnSpc>
              <a:spcBef>
                <a:spcPts val="900"/>
              </a:spcBef>
              <a:spcAft>
                <a:spcPts val="0"/>
              </a:spcAft>
              <a:buNone/>
            </a:pPr>
            <a:endParaRPr sz="1200">
              <a:solidFill>
                <a:srgbClr val="2D3B45"/>
              </a:solidFill>
            </a:endParaRPr>
          </a:p>
          <a:p>
            <a:pPr marL="698500" lvl="0" indent="-304800" rtl="0">
              <a:lnSpc>
                <a:spcPct val="115000"/>
              </a:lnSpc>
              <a:spcBef>
                <a:spcPts val="500"/>
              </a:spcBef>
              <a:spcAft>
                <a:spcPts val="0"/>
              </a:spcAft>
              <a:buClr>
                <a:srgbClr val="2D3B45"/>
              </a:buClr>
              <a:buSzPts val="1200"/>
              <a:buChar char="●"/>
            </a:pPr>
            <a:r>
              <a:rPr lang="en" sz="1200">
                <a:solidFill>
                  <a:srgbClr val="2D3B45"/>
                </a:solidFill>
              </a:rPr>
              <a:t>Partner 1 sits facing the screen</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Partner 2 sits with their back to the screen</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Partner 1 gives clues without using any part of the word/number to elicit the projected idea</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Partner 1 moves to each new word/number after partner 2 has correctly guessed the preceding word/number until all have been correctly guessed.</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After groups are finished, conduct a whole class discussion about the clues that students used/gave.</a:t>
            </a:r>
            <a:endParaRPr sz="1200">
              <a:solidFill>
                <a:srgbClr val="2D3B45"/>
              </a:solidFill>
            </a:endParaRPr>
          </a:p>
          <a:p>
            <a:pPr marL="0" lvl="0" indent="0" rtl="0">
              <a:lnSpc>
                <a:spcPct val="115000"/>
              </a:lnSpc>
              <a:spcBef>
                <a:spcPts val="900"/>
              </a:spcBef>
              <a:spcAft>
                <a:spcPts val="0"/>
              </a:spcAft>
              <a:buNone/>
            </a:pPr>
            <a:r>
              <a:rPr lang="en" sz="1200">
                <a:solidFill>
                  <a:srgbClr val="2D3B45"/>
                </a:solidFill>
              </a:rPr>
              <a:t>Roles can be switched for another round.  </a:t>
            </a:r>
            <a:endParaRPr sz="1200">
              <a:solidFill>
                <a:srgbClr val="2D3B45"/>
              </a:solidFill>
            </a:endParaRPr>
          </a:p>
          <a:p>
            <a:pPr marL="0" lvl="0" indent="0" rtl="0">
              <a:lnSpc>
                <a:spcPct val="115000"/>
              </a:lnSpc>
              <a:spcBef>
                <a:spcPts val="900"/>
              </a:spcBef>
              <a:spcAft>
                <a:spcPts val="0"/>
              </a:spcAft>
              <a:buNone/>
            </a:pPr>
            <a:r>
              <a:rPr lang="en" sz="1200">
                <a:solidFill>
                  <a:srgbClr val="2D3B45"/>
                </a:solidFill>
              </a:rPr>
              <a:t> </a:t>
            </a:r>
            <a:endParaRPr sz="1200">
              <a:solidFill>
                <a:srgbClr val="2D3B45"/>
              </a:solidFill>
            </a:endParaRPr>
          </a:p>
          <a:p>
            <a:pPr marL="0" lvl="0" indent="0" rtl="0">
              <a:lnSpc>
                <a:spcPct val="115000"/>
              </a:lnSpc>
              <a:spcBef>
                <a:spcPts val="900"/>
              </a:spcBef>
              <a:spcAft>
                <a:spcPts val="0"/>
              </a:spcAft>
              <a:buNone/>
            </a:pPr>
            <a:r>
              <a:rPr lang="en" sz="1200">
                <a:solidFill>
                  <a:srgbClr val="2D3B45"/>
                </a:solidFill>
              </a:rPr>
              <a:t>Choose math vocabulary or ideas that are appropriate for your students and the concept being taught. .  </a:t>
            </a:r>
            <a:endParaRPr sz="1200">
              <a:solidFill>
                <a:srgbClr val="2D3B45"/>
              </a:solidFill>
            </a:endParaRPr>
          </a:p>
          <a:p>
            <a:pPr marL="0" lvl="0" indent="0" rtl="0">
              <a:spcBef>
                <a:spcPts val="900"/>
              </a:spcBef>
              <a:spcAft>
                <a:spcPts val="0"/>
              </a:spcAft>
              <a:buNone/>
            </a:pPr>
            <a:endParaRPr sz="1200">
              <a:solidFill>
                <a:srgbClr val="2D3B45"/>
              </a:solidFill>
              <a:highlight>
                <a:srgbClr val="FFFFFF"/>
              </a:highligh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3dbd75b3c9_1_8: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Google Shape;110;g3dbd75b3c9_1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900"/>
              </a:spcBef>
              <a:spcAft>
                <a:spcPts val="0"/>
              </a:spcAft>
              <a:buNone/>
            </a:pPr>
            <a:r>
              <a:rPr lang="en" sz="1200">
                <a:solidFill>
                  <a:srgbClr val="2D3B45"/>
                </a:solidFill>
              </a:rPr>
              <a:t>In this routine, students are purposefully placed with a partner to work on communicating and math vocabulary, in an engaging way. The teacher can also display shapes, instead of the vocabulary terms.  Display a list of math vocabulary words or shapes on the board, display screen, or chart paper.</a:t>
            </a:r>
            <a:endParaRPr sz="1200">
              <a:solidFill>
                <a:srgbClr val="2D3B45"/>
              </a:solidFill>
            </a:endParaRPr>
          </a:p>
          <a:p>
            <a:pPr marL="457200" lvl="0" indent="0" rtl="0">
              <a:lnSpc>
                <a:spcPct val="115000"/>
              </a:lnSpc>
              <a:spcBef>
                <a:spcPts val="900"/>
              </a:spcBef>
              <a:spcAft>
                <a:spcPts val="0"/>
              </a:spcAft>
              <a:buNone/>
            </a:pPr>
            <a:endParaRPr sz="1200">
              <a:solidFill>
                <a:srgbClr val="2D3B45"/>
              </a:solidFill>
            </a:endParaRPr>
          </a:p>
          <a:p>
            <a:pPr marL="698500" lvl="0" indent="-304800" rtl="0">
              <a:lnSpc>
                <a:spcPct val="115000"/>
              </a:lnSpc>
              <a:spcBef>
                <a:spcPts val="500"/>
              </a:spcBef>
              <a:spcAft>
                <a:spcPts val="0"/>
              </a:spcAft>
              <a:buClr>
                <a:srgbClr val="2D3B45"/>
              </a:buClr>
              <a:buSzPts val="1200"/>
              <a:buChar char="●"/>
            </a:pPr>
            <a:r>
              <a:rPr lang="en" sz="1200">
                <a:solidFill>
                  <a:srgbClr val="2D3B45"/>
                </a:solidFill>
              </a:rPr>
              <a:t>Partner 1 sits facing the screen</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Partner 2 sits with their back to the screen</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Partner 1 gives clues without using any part of the word/number to elicit the projected idea</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Partner 1 moves to each new word/number after partner 2 has correctly guessed the preceding word/number until all have been correctly guessed.</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After groups are finished, conduct a whole class discussion about the clues that students used/gave.</a:t>
            </a:r>
            <a:endParaRPr sz="1200">
              <a:solidFill>
                <a:srgbClr val="2D3B45"/>
              </a:solidFill>
            </a:endParaRPr>
          </a:p>
          <a:p>
            <a:pPr marL="0" lvl="0" indent="0" rtl="0">
              <a:lnSpc>
                <a:spcPct val="115000"/>
              </a:lnSpc>
              <a:spcBef>
                <a:spcPts val="900"/>
              </a:spcBef>
              <a:spcAft>
                <a:spcPts val="0"/>
              </a:spcAft>
              <a:buNone/>
            </a:pPr>
            <a:r>
              <a:rPr lang="en" sz="1200">
                <a:solidFill>
                  <a:srgbClr val="2D3B45"/>
                </a:solidFill>
              </a:rPr>
              <a:t>Roles can be switched for another round.  </a:t>
            </a:r>
            <a:endParaRPr sz="1200">
              <a:solidFill>
                <a:srgbClr val="2D3B45"/>
              </a:solidFill>
            </a:endParaRPr>
          </a:p>
          <a:p>
            <a:pPr marL="0" lvl="0" indent="0" rtl="0">
              <a:lnSpc>
                <a:spcPct val="115000"/>
              </a:lnSpc>
              <a:spcBef>
                <a:spcPts val="900"/>
              </a:spcBef>
              <a:spcAft>
                <a:spcPts val="0"/>
              </a:spcAft>
              <a:buNone/>
            </a:pPr>
            <a:r>
              <a:rPr lang="en" sz="1200">
                <a:solidFill>
                  <a:srgbClr val="2D3B45"/>
                </a:solidFill>
              </a:rPr>
              <a:t> </a:t>
            </a:r>
            <a:endParaRPr sz="1200">
              <a:solidFill>
                <a:srgbClr val="2D3B45"/>
              </a:solidFill>
            </a:endParaRPr>
          </a:p>
          <a:p>
            <a:pPr marL="0" lvl="0" indent="0" rtl="0">
              <a:lnSpc>
                <a:spcPct val="115000"/>
              </a:lnSpc>
              <a:spcBef>
                <a:spcPts val="900"/>
              </a:spcBef>
              <a:spcAft>
                <a:spcPts val="0"/>
              </a:spcAft>
              <a:buNone/>
            </a:pPr>
            <a:r>
              <a:rPr lang="en" sz="1200">
                <a:solidFill>
                  <a:srgbClr val="2D3B45"/>
                </a:solidFill>
              </a:rPr>
              <a:t>Choose math vocabulary or ideas that are appropriate for your students and the concept being taught. .  </a:t>
            </a:r>
            <a:endParaRPr sz="1200">
              <a:solidFill>
                <a:srgbClr val="2D3B45"/>
              </a:solidFill>
            </a:endParaRPr>
          </a:p>
          <a:p>
            <a:pPr marL="0" lvl="0" indent="0" rtl="0">
              <a:spcBef>
                <a:spcPts val="900"/>
              </a:spcBef>
              <a:spcAft>
                <a:spcPts val="0"/>
              </a:spcAft>
              <a:buNone/>
            </a:pPr>
            <a:endParaRPr sz="1200">
              <a:solidFill>
                <a:srgbClr val="2D3B45"/>
              </a:solidFill>
              <a:highlight>
                <a:schemeClr val="lt1"/>
              </a:highlight>
            </a:endParaRPr>
          </a:p>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This</a:t>
            </a:r>
            <a:r>
              <a:rPr lang="en-US" baseline="0" dirty="0" smtClean="0"/>
              <a:t> routine allows students to determine where the last 2 vertices go in order to make various quadrilaterals. Students should have access to graph paper or paper for this. </a:t>
            </a:r>
            <a:endParaRPr lang="en-US" dirty="0"/>
          </a:p>
        </p:txBody>
      </p:sp>
    </p:spTree>
    <p:extLst>
      <p:ext uri="{BB962C8B-B14F-4D97-AF65-F5344CB8AC3E}">
        <p14:creationId xmlns:p14="http://schemas.microsoft.com/office/powerpoint/2010/main" val="374195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This</a:t>
            </a:r>
            <a:r>
              <a:rPr lang="en-US" baseline="0" dirty="0" smtClean="0"/>
              <a:t> routine allows students to determine where the last 2 vertices go in order to make various quadrilaterals. Students should have access to graph paper or paper for this. </a:t>
            </a:r>
            <a:endParaRPr lang="en-US" dirty="0"/>
          </a:p>
        </p:txBody>
      </p:sp>
    </p:spTree>
    <p:extLst>
      <p:ext uri="{BB962C8B-B14F-4D97-AF65-F5344CB8AC3E}">
        <p14:creationId xmlns:p14="http://schemas.microsoft.com/office/powerpoint/2010/main" val="803332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80675" y="1284189"/>
            <a:ext cx="7136700" cy="10224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t>Math Routines</a:t>
            </a:r>
            <a:endParaRPr dirty="0"/>
          </a:p>
        </p:txBody>
      </p:sp>
      <p:sp>
        <p:nvSpPr>
          <p:cNvPr id="67" name="Google Shape;67;p13"/>
          <p:cNvSpPr txBox="1">
            <a:spLocks noGrp="1"/>
          </p:cNvSpPr>
          <p:nvPr>
            <p:ph type="subTitle" idx="1"/>
          </p:nvPr>
        </p:nvSpPr>
        <p:spPr>
          <a:xfrm>
            <a:off x="1678400" y="2212450"/>
            <a:ext cx="5991600" cy="2242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dirty="0"/>
              <a:t>Cluster 5: Reasoning with Shapes and </a:t>
            </a:r>
            <a:r>
              <a:rPr lang="en" sz="1800" dirty="0" smtClean="0"/>
              <a:t>Their Attributes</a:t>
            </a:r>
          </a:p>
          <a:p>
            <a:pPr marL="0" indent="0"/>
            <a:endParaRPr lang="en-US" sz="1800" dirty="0" smtClean="0"/>
          </a:p>
          <a:p>
            <a:pPr marL="0" indent="0"/>
            <a:r>
              <a:rPr lang="en-US" sz="1800" dirty="0" smtClean="0"/>
              <a:t>Created </a:t>
            </a:r>
            <a:r>
              <a:rPr lang="en-US" sz="1800" dirty="0"/>
              <a:t>by 3</a:t>
            </a:r>
            <a:r>
              <a:rPr lang="en-US" sz="1800" baseline="30000" dirty="0"/>
              <a:t>rd</a:t>
            </a:r>
            <a:r>
              <a:rPr lang="en-US" sz="1800" dirty="0"/>
              <a:t> Grade Tools For Teachers Pilot Teachers in Kannapolis City Schools and </a:t>
            </a:r>
            <a:endParaRPr lang="en-US" sz="1800" dirty="0" smtClean="0"/>
          </a:p>
          <a:p>
            <a:pPr marL="0" indent="0"/>
            <a:r>
              <a:rPr lang="en-US" sz="1800" dirty="0" smtClean="0"/>
              <a:t>Richmond </a:t>
            </a:r>
            <a:r>
              <a:rPr lang="en-US" sz="1800" dirty="0"/>
              <a:t>County Schools</a:t>
            </a:r>
            <a:endParaRPr lang="en-US" sz="1800" dirty="0">
              <a:solidFill>
                <a:schemeClr val="dk1"/>
              </a:solidFill>
              <a:latin typeface="Calibri"/>
              <a:ea typeface="Calibri"/>
              <a:cs typeface="Calibri"/>
              <a:sym typeface="Calibri"/>
            </a:endParaRPr>
          </a:p>
          <a:p>
            <a:pPr marL="0" lvl="0" indent="0" rtl="0">
              <a:spcBef>
                <a:spcPts val="0"/>
              </a:spcBef>
              <a:spcAft>
                <a:spcPts val="0"/>
              </a:spcAft>
              <a:buNone/>
            </a:pPr>
            <a:endParaRPr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would the last two vertices go?</a:t>
            </a:r>
            <a:endParaRPr lang="en-US" dirty="0"/>
          </a:p>
        </p:txBody>
      </p:sp>
      <p:sp>
        <p:nvSpPr>
          <p:cNvPr id="3" name="Text Placeholder 2"/>
          <p:cNvSpPr>
            <a:spLocks noGrp="1"/>
          </p:cNvSpPr>
          <p:nvPr>
            <p:ph type="body" idx="1"/>
          </p:nvPr>
        </p:nvSpPr>
        <p:spPr>
          <a:xfrm>
            <a:off x="311699" y="1266325"/>
            <a:ext cx="5576721" cy="3242613"/>
          </a:xfrm>
        </p:spPr>
        <p:txBody>
          <a:bodyPr/>
          <a:lstStyle/>
          <a:p>
            <a:r>
              <a:rPr lang="en-US" sz="2400" dirty="0" smtClean="0"/>
              <a:t>Determine where the last two vertices would go to make the shape:</a:t>
            </a:r>
          </a:p>
          <a:p>
            <a:pPr lvl="1"/>
            <a:r>
              <a:rPr lang="en-US" sz="2400" dirty="0" smtClean="0"/>
              <a:t>A square</a:t>
            </a:r>
          </a:p>
          <a:p>
            <a:pPr lvl="1"/>
            <a:r>
              <a:rPr lang="en-US" sz="2400" dirty="0" smtClean="0"/>
              <a:t>A rectangle that is not a square</a:t>
            </a:r>
          </a:p>
          <a:p>
            <a:pPr lvl="1"/>
            <a:r>
              <a:rPr lang="en-US" sz="2400" dirty="0"/>
              <a:t>A trapezoid</a:t>
            </a:r>
          </a:p>
          <a:p>
            <a:pPr lvl="1"/>
            <a:endParaRPr lang="en-US" dirty="0"/>
          </a:p>
        </p:txBody>
      </p:sp>
      <p:sp>
        <p:nvSpPr>
          <p:cNvPr id="4" name="Oval 3"/>
          <p:cNvSpPr/>
          <p:nvPr/>
        </p:nvSpPr>
        <p:spPr>
          <a:xfrm>
            <a:off x="6337738" y="1615966"/>
            <a:ext cx="283779" cy="2601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796563" y="2675054"/>
            <a:ext cx="283779" cy="2601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998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Sort the shapes and justify…</a:t>
            </a:r>
            <a:endParaRPr lang="en-US" dirty="0"/>
          </a:p>
        </p:txBody>
      </p:sp>
      <p:sp>
        <p:nvSpPr>
          <p:cNvPr id="3" name="Text Placeholder 2"/>
          <p:cNvSpPr>
            <a:spLocks noGrp="1"/>
          </p:cNvSpPr>
          <p:nvPr>
            <p:ph type="body" idx="1"/>
          </p:nvPr>
        </p:nvSpPr>
        <p:spPr/>
        <p:txBody>
          <a:bodyPr/>
          <a:lstStyle/>
          <a:p>
            <a:endParaRPr lang="en-US"/>
          </a:p>
        </p:txBody>
      </p:sp>
      <p:sp>
        <p:nvSpPr>
          <p:cNvPr id="4" name="Google Shape;97;p14"/>
          <p:cNvSpPr/>
          <p:nvPr/>
        </p:nvSpPr>
        <p:spPr>
          <a:xfrm>
            <a:off x="1071956" y="2396438"/>
            <a:ext cx="1783575" cy="675675"/>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5" name="Google Shape;98;p14"/>
          <p:cNvSpPr/>
          <p:nvPr/>
        </p:nvSpPr>
        <p:spPr>
          <a:xfrm>
            <a:off x="4846312" y="3522656"/>
            <a:ext cx="2197913" cy="819713"/>
          </a:xfrm>
          <a:prstGeom prst="flowChartInputOutput">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6" name="Google Shape;99;p14"/>
          <p:cNvSpPr/>
          <p:nvPr/>
        </p:nvSpPr>
        <p:spPr>
          <a:xfrm>
            <a:off x="6314569" y="2364150"/>
            <a:ext cx="1918800" cy="740250"/>
          </a:xfrm>
          <a:prstGeom prst="trapezoid">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7" name="Google Shape;100;p14"/>
          <p:cNvSpPr/>
          <p:nvPr/>
        </p:nvSpPr>
        <p:spPr>
          <a:xfrm>
            <a:off x="1855706" y="3348094"/>
            <a:ext cx="1396125" cy="994275"/>
          </a:xfrm>
          <a:prstGeom prst="rtTriangle">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8" name="Google Shape;101;p14"/>
          <p:cNvSpPr/>
          <p:nvPr/>
        </p:nvSpPr>
        <p:spPr>
          <a:xfrm>
            <a:off x="4035563" y="2234447"/>
            <a:ext cx="999900" cy="864675"/>
          </a:xfrm>
          <a:prstGeom prst="triangle">
            <a:avLst>
              <a:gd name="adj" fmla="val 50000"/>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Tree>
    <p:extLst>
      <p:ext uri="{BB962C8B-B14F-4D97-AF65-F5344CB8AC3E}">
        <p14:creationId xmlns:p14="http://schemas.microsoft.com/office/powerpoint/2010/main" val="2765869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Shapes</a:t>
            </a:r>
            <a:endParaRPr lang="en-US" dirty="0"/>
          </a:p>
        </p:txBody>
      </p:sp>
      <p:sp>
        <p:nvSpPr>
          <p:cNvPr id="3" name="Text Placeholder 2"/>
          <p:cNvSpPr>
            <a:spLocks noGrp="1"/>
          </p:cNvSpPr>
          <p:nvPr>
            <p:ph type="body" idx="1"/>
          </p:nvPr>
        </p:nvSpPr>
        <p:spPr/>
        <p:txBody>
          <a:bodyPr/>
          <a:lstStyle/>
          <a:p>
            <a:r>
              <a:rPr lang="en-US" dirty="0" smtClean="0"/>
              <a:t>Can these two shapes be combined to form a triangle? How do you know?</a:t>
            </a:r>
            <a:endParaRPr lang="en-US" dirty="0"/>
          </a:p>
        </p:txBody>
      </p:sp>
      <p:sp>
        <p:nvSpPr>
          <p:cNvPr id="4" name="Google Shape;108;p15"/>
          <p:cNvSpPr/>
          <p:nvPr/>
        </p:nvSpPr>
        <p:spPr>
          <a:xfrm>
            <a:off x="5729063" y="2477513"/>
            <a:ext cx="1306125" cy="873675"/>
          </a:xfrm>
          <a:prstGeom prst="trapezoid">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5" name="Google Shape;109;p15"/>
          <p:cNvSpPr/>
          <p:nvPr/>
        </p:nvSpPr>
        <p:spPr>
          <a:xfrm>
            <a:off x="2531306" y="2432400"/>
            <a:ext cx="891675" cy="963900"/>
          </a:xfrm>
          <a:prstGeom prst="triangle">
            <a:avLst>
              <a:gd name="adj" fmla="val 50000"/>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Tree>
    <p:extLst>
      <p:ext uri="{BB962C8B-B14F-4D97-AF65-F5344CB8AC3E}">
        <p14:creationId xmlns:p14="http://schemas.microsoft.com/office/powerpoint/2010/main" val="1602694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Compose It </a:t>
            </a:r>
            <a:endParaRPr lang="en-US" dirty="0"/>
          </a:p>
        </p:txBody>
      </p:sp>
      <p:sp>
        <p:nvSpPr>
          <p:cNvPr id="3" name="Text Placeholder 2"/>
          <p:cNvSpPr>
            <a:spLocks noGrp="1"/>
          </p:cNvSpPr>
          <p:nvPr>
            <p:ph type="body" idx="1"/>
          </p:nvPr>
        </p:nvSpPr>
        <p:spPr/>
        <p:txBody>
          <a:bodyPr/>
          <a:lstStyle/>
          <a:p>
            <a:r>
              <a:rPr lang="en-US" dirty="0" smtClean="0"/>
              <a:t>Find at least 2 ways to compose the shape below out of smaller shapes. </a:t>
            </a:r>
            <a:endParaRPr lang="en-US" dirty="0"/>
          </a:p>
        </p:txBody>
      </p:sp>
      <p:sp>
        <p:nvSpPr>
          <p:cNvPr id="4" name="Google Shape;130;p17"/>
          <p:cNvSpPr/>
          <p:nvPr/>
        </p:nvSpPr>
        <p:spPr>
          <a:xfrm>
            <a:off x="2702438" y="2387513"/>
            <a:ext cx="3531056" cy="1599919"/>
          </a:xfrm>
          <a:prstGeom prst="flowChartInputOutput">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Tree>
    <p:extLst>
      <p:ext uri="{BB962C8B-B14F-4D97-AF65-F5344CB8AC3E}">
        <p14:creationId xmlns:p14="http://schemas.microsoft.com/office/powerpoint/2010/main" val="3316262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Compose It </a:t>
            </a:r>
            <a:endParaRPr lang="en-US" dirty="0"/>
          </a:p>
        </p:txBody>
      </p:sp>
      <p:sp>
        <p:nvSpPr>
          <p:cNvPr id="3" name="Text Placeholder 2"/>
          <p:cNvSpPr>
            <a:spLocks noGrp="1"/>
          </p:cNvSpPr>
          <p:nvPr>
            <p:ph type="body" idx="1"/>
          </p:nvPr>
        </p:nvSpPr>
        <p:spPr/>
        <p:txBody>
          <a:bodyPr/>
          <a:lstStyle/>
          <a:p>
            <a:r>
              <a:rPr lang="en-US" dirty="0" smtClean="0"/>
              <a:t>Find at least 2 ways to compose the shape below out of smaller shapes. </a:t>
            </a:r>
            <a:endParaRPr lang="en-US" dirty="0"/>
          </a:p>
        </p:txBody>
      </p:sp>
      <p:sp>
        <p:nvSpPr>
          <p:cNvPr id="5" name="Google Shape;138;p18"/>
          <p:cNvSpPr/>
          <p:nvPr/>
        </p:nvSpPr>
        <p:spPr>
          <a:xfrm>
            <a:off x="3332944" y="2567663"/>
            <a:ext cx="2990700" cy="1432350"/>
          </a:xfrm>
          <a:prstGeom prst="trapezoid">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Tree>
    <p:extLst>
      <p:ext uri="{BB962C8B-B14F-4D97-AF65-F5344CB8AC3E}">
        <p14:creationId xmlns:p14="http://schemas.microsoft.com/office/powerpoint/2010/main" val="103103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Compose It </a:t>
            </a:r>
            <a:endParaRPr lang="en-US" dirty="0"/>
          </a:p>
        </p:txBody>
      </p:sp>
      <p:sp>
        <p:nvSpPr>
          <p:cNvPr id="3" name="Text Placeholder 2"/>
          <p:cNvSpPr>
            <a:spLocks noGrp="1"/>
          </p:cNvSpPr>
          <p:nvPr>
            <p:ph type="body" idx="1"/>
          </p:nvPr>
        </p:nvSpPr>
        <p:spPr/>
        <p:txBody>
          <a:bodyPr/>
          <a:lstStyle/>
          <a:p>
            <a:r>
              <a:rPr lang="en-US" dirty="0" smtClean="0"/>
              <a:t>Find at least 2 ways to compose the shape below out of smaller shapes. </a:t>
            </a:r>
            <a:endParaRPr lang="en-US" dirty="0"/>
          </a:p>
        </p:txBody>
      </p:sp>
      <p:sp>
        <p:nvSpPr>
          <p:cNvPr id="5" name="Google Shape;146;p19"/>
          <p:cNvSpPr/>
          <p:nvPr/>
        </p:nvSpPr>
        <p:spPr>
          <a:xfrm>
            <a:off x="3414019" y="2180325"/>
            <a:ext cx="2477250" cy="2197575"/>
          </a:xfrm>
          <a:prstGeom prst="triangle">
            <a:avLst>
              <a:gd name="adj" fmla="val 50000"/>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Tree>
    <p:extLst>
      <p:ext uri="{BB962C8B-B14F-4D97-AF65-F5344CB8AC3E}">
        <p14:creationId xmlns:p14="http://schemas.microsoft.com/office/powerpoint/2010/main" val="1331568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Compose It </a:t>
            </a:r>
            <a:endParaRPr lang="en-US" dirty="0"/>
          </a:p>
        </p:txBody>
      </p:sp>
      <p:sp>
        <p:nvSpPr>
          <p:cNvPr id="3" name="Text Placeholder 2"/>
          <p:cNvSpPr>
            <a:spLocks noGrp="1"/>
          </p:cNvSpPr>
          <p:nvPr>
            <p:ph type="body" idx="1"/>
          </p:nvPr>
        </p:nvSpPr>
        <p:spPr/>
        <p:txBody>
          <a:bodyPr/>
          <a:lstStyle/>
          <a:p>
            <a:r>
              <a:rPr lang="en-US" dirty="0" smtClean="0"/>
              <a:t>Find at least 2 ways to compose the shape below out of smaller shapes. </a:t>
            </a:r>
            <a:endParaRPr lang="en-US" dirty="0"/>
          </a:p>
        </p:txBody>
      </p:sp>
      <p:sp>
        <p:nvSpPr>
          <p:cNvPr id="6" name="Google Shape;154;p20"/>
          <p:cNvSpPr/>
          <p:nvPr/>
        </p:nvSpPr>
        <p:spPr>
          <a:xfrm>
            <a:off x="2630344" y="2459569"/>
            <a:ext cx="4134600" cy="1828575"/>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Tree>
    <p:extLst>
      <p:ext uri="{BB962C8B-B14F-4D97-AF65-F5344CB8AC3E}">
        <p14:creationId xmlns:p14="http://schemas.microsoft.com/office/powerpoint/2010/main" val="2387203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Compose It </a:t>
            </a:r>
            <a:endParaRPr lang="en-US" dirty="0"/>
          </a:p>
        </p:txBody>
      </p:sp>
      <p:sp>
        <p:nvSpPr>
          <p:cNvPr id="3" name="Text Placeholder 2"/>
          <p:cNvSpPr>
            <a:spLocks noGrp="1"/>
          </p:cNvSpPr>
          <p:nvPr>
            <p:ph type="body" idx="1"/>
          </p:nvPr>
        </p:nvSpPr>
        <p:spPr/>
        <p:txBody>
          <a:bodyPr/>
          <a:lstStyle/>
          <a:p>
            <a:r>
              <a:rPr lang="en-US" dirty="0" smtClean="0"/>
              <a:t>Find at least 2 ways to compose the shape below out of smaller shapes. </a:t>
            </a:r>
            <a:endParaRPr lang="en-US" dirty="0"/>
          </a:p>
        </p:txBody>
      </p:sp>
      <p:sp>
        <p:nvSpPr>
          <p:cNvPr id="5" name="Google Shape;170;p22"/>
          <p:cNvSpPr/>
          <p:nvPr/>
        </p:nvSpPr>
        <p:spPr>
          <a:xfrm>
            <a:off x="3585187" y="2149888"/>
            <a:ext cx="1112938" cy="1105691"/>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Tree>
    <p:extLst>
      <p:ext uri="{BB962C8B-B14F-4D97-AF65-F5344CB8AC3E}">
        <p14:creationId xmlns:p14="http://schemas.microsoft.com/office/powerpoint/2010/main" val="499540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shape does not belong? Why? </a:t>
            </a:r>
            <a:endParaRPr lang="en-US" dirty="0"/>
          </a:p>
        </p:txBody>
      </p:sp>
      <p:sp>
        <p:nvSpPr>
          <p:cNvPr id="4" name="Google Shape;118;p16"/>
          <p:cNvSpPr/>
          <p:nvPr/>
        </p:nvSpPr>
        <p:spPr>
          <a:xfrm rot="5400000">
            <a:off x="699250" y="1891897"/>
            <a:ext cx="1783575" cy="675675"/>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5" name="Google Shape;119;p16"/>
          <p:cNvSpPr/>
          <p:nvPr/>
        </p:nvSpPr>
        <p:spPr>
          <a:xfrm rot="10800000">
            <a:off x="6518350" y="1563247"/>
            <a:ext cx="1549575" cy="1068300"/>
          </a:xfrm>
          <a:prstGeom prst="trapezoid">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6" name="Google Shape;120;p16"/>
          <p:cNvSpPr/>
          <p:nvPr/>
        </p:nvSpPr>
        <p:spPr>
          <a:xfrm rot="-5400000">
            <a:off x="1935118" y="2922790"/>
            <a:ext cx="1396125" cy="994275"/>
          </a:xfrm>
          <a:prstGeom prst="rtTriangle">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7" name="Google Shape;121;p16"/>
          <p:cNvSpPr/>
          <p:nvPr/>
        </p:nvSpPr>
        <p:spPr>
          <a:xfrm>
            <a:off x="4680774" y="3049690"/>
            <a:ext cx="2197913" cy="1068300"/>
          </a:xfrm>
          <a:prstGeom prst="flowChartInputOutput">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8" name="Google Shape;122;p16"/>
          <p:cNvSpPr/>
          <p:nvPr/>
        </p:nvSpPr>
        <p:spPr>
          <a:xfrm>
            <a:off x="3536743" y="1626284"/>
            <a:ext cx="1089900" cy="1396125"/>
          </a:xfrm>
          <a:prstGeom prst="diamond">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Tree>
    <p:extLst>
      <p:ext uri="{BB962C8B-B14F-4D97-AF65-F5344CB8AC3E}">
        <p14:creationId xmlns:p14="http://schemas.microsoft.com/office/powerpoint/2010/main" val="1775364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shape does not belong? Why? </a:t>
            </a:r>
            <a:endParaRPr lang="en-US" dirty="0"/>
          </a:p>
        </p:txBody>
      </p:sp>
      <p:sp>
        <p:nvSpPr>
          <p:cNvPr id="9" name="Google Shape;188;p24"/>
          <p:cNvSpPr txBox="1">
            <a:spLocks noGrp="1"/>
          </p:cNvSpPr>
          <p:nvPr>
            <p:ph type="body" idx="1"/>
          </p:nvPr>
        </p:nvSpPr>
        <p:spPr>
          <a:xfrm>
            <a:off x="628650" y="1441688"/>
            <a:ext cx="7886700" cy="2936250"/>
          </a:xfrm>
          <a:prstGeom prst="rect">
            <a:avLst/>
          </a:prstGeom>
          <a:noFill/>
          <a:ln>
            <a:noFill/>
          </a:ln>
        </p:spPr>
        <p:txBody>
          <a:bodyPr spcFirstLastPara="1" wrap="square" lIns="68569" tIns="68569" rIns="68569" bIns="68569" anchor="ctr" anchorCtr="0">
            <a:noAutofit/>
          </a:bodyPr>
          <a:lstStyle/>
          <a:p>
            <a:pPr marL="0" indent="0" algn="ctr">
              <a:buNone/>
            </a:pPr>
            <a:endParaRPr/>
          </a:p>
          <a:p>
            <a:pPr marL="0" indent="0" algn="ctr">
              <a:buNone/>
            </a:pPr>
            <a:endParaRPr/>
          </a:p>
          <a:p>
            <a:pPr marL="0" indent="0" algn="ctr">
              <a:buNone/>
            </a:pPr>
            <a:endParaRPr/>
          </a:p>
        </p:txBody>
      </p:sp>
      <p:sp>
        <p:nvSpPr>
          <p:cNvPr id="11" name="Google Shape;190;p24"/>
          <p:cNvSpPr/>
          <p:nvPr/>
        </p:nvSpPr>
        <p:spPr>
          <a:xfrm rot="-1708737">
            <a:off x="4999410" y="3616942"/>
            <a:ext cx="1783633" cy="675758"/>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2" name="Google Shape;191;p24"/>
          <p:cNvSpPr/>
          <p:nvPr/>
        </p:nvSpPr>
        <p:spPr>
          <a:xfrm rot="-8100000">
            <a:off x="6683806" y="2036288"/>
            <a:ext cx="1549625" cy="1068191"/>
          </a:xfrm>
          <a:prstGeom prst="trapezoid">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3" name="Google Shape;192;p24"/>
          <p:cNvSpPr/>
          <p:nvPr/>
        </p:nvSpPr>
        <p:spPr>
          <a:xfrm>
            <a:off x="1071994" y="2164275"/>
            <a:ext cx="2197913" cy="1068300"/>
          </a:xfrm>
          <a:prstGeom prst="flowChartInputOutput">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4" name="Google Shape;193;p24"/>
          <p:cNvSpPr/>
          <p:nvPr/>
        </p:nvSpPr>
        <p:spPr>
          <a:xfrm rot="-1258531">
            <a:off x="4224730" y="2099800"/>
            <a:ext cx="1089899" cy="1396148"/>
          </a:xfrm>
          <a:prstGeom prst="diamond">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5" name="Google Shape;194;p24"/>
          <p:cNvSpPr/>
          <p:nvPr/>
        </p:nvSpPr>
        <p:spPr>
          <a:xfrm>
            <a:off x="2360100" y="3495919"/>
            <a:ext cx="1297125" cy="994275"/>
          </a:xfrm>
          <a:prstGeom prst="pie">
            <a:avLst>
              <a:gd name="adj1" fmla="val 0"/>
              <a:gd name="adj2" fmla="val 16200000"/>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Tree>
    <p:extLst>
      <p:ext uri="{BB962C8B-B14F-4D97-AF65-F5344CB8AC3E}">
        <p14:creationId xmlns:p14="http://schemas.microsoft.com/office/powerpoint/2010/main" val="3742212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Standards</a:t>
            </a:r>
            <a:endParaRPr/>
          </a:p>
        </p:txBody>
      </p:sp>
      <p:graphicFrame>
        <p:nvGraphicFramePr>
          <p:cNvPr id="73" name="Google Shape;73;p14"/>
          <p:cNvGraphicFramePr/>
          <p:nvPr/>
        </p:nvGraphicFramePr>
        <p:xfrm>
          <a:off x="463700" y="1017725"/>
          <a:ext cx="5010800" cy="3183700"/>
        </p:xfrm>
        <a:graphic>
          <a:graphicData uri="http://schemas.openxmlformats.org/drawingml/2006/table">
            <a:tbl>
              <a:tblPr>
                <a:noFill/>
                <a:tableStyleId>{6F12F3ED-D486-4CEF-824C-14C9A3A835BD}</a:tableStyleId>
              </a:tblPr>
              <a:tblGrid>
                <a:gridCol w="5010800">
                  <a:extLst>
                    <a:ext uri="{9D8B030D-6E8A-4147-A177-3AD203B41FA5}">
                      <a16:colId xmlns:a16="http://schemas.microsoft.com/office/drawing/2014/main" xmlns="" val="20000"/>
                    </a:ext>
                  </a:extLst>
                </a:gridCol>
              </a:tblGrid>
              <a:tr h="335950">
                <a:tc>
                  <a:txBody>
                    <a:bodyPr/>
                    <a:lstStyle/>
                    <a:p>
                      <a:pPr marL="0" lvl="0" indent="0">
                        <a:spcBef>
                          <a:spcPts val="0"/>
                        </a:spcBef>
                        <a:spcAft>
                          <a:spcPts val="0"/>
                        </a:spcAft>
                        <a:buNone/>
                      </a:pPr>
                      <a:r>
                        <a:rPr lang="en" sz="1000">
                          <a:latin typeface="Open Sans"/>
                          <a:ea typeface="Open Sans"/>
                          <a:cs typeface="Open Sans"/>
                          <a:sym typeface="Open Sans"/>
                        </a:rPr>
                        <a:t>NC.3.G.1</a:t>
                      </a:r>
                      <a:endParaRPr sz="1000">
                        <a:latin typeface="Open Sans"/>
                        <a:ea typeface="Open Sans"/>
                        <a:cs typeface="Open Sans"/>
                        <a:sym typeface="Open Sans"/>
                      </a:endParaRPr>
                    </a:p>
                  </a:txBody>
                  <a:tcPr marL="91425" marR="91425" marT="91425" marB="91425"/>
                </a:tc>
                <a:extLst>
                  <a:ext uri="{0D108BD9-81ED-4DB2-BD59-A6C34878D82A}">
                    <a16:rowId xmlns:a16="http://schemas.microsoft.com/office/drawing/2014/main" xmlns="" val="10000"/>
                  </a:ext>
                </a:extLst>
              </a:tr>
              <a:tr h="2847750">
                <a:tc>
                  <a:txBody>
                    <a:bodyPr/>
                    <a:lstStyle/>
                    <a:p>
                      <a:pPr marL="0" lvl="0" indent="0">
                        <a:spcBef>
                          <a:spcPts val="0"/>
                        </a:spcBef>
                        <a:spcAft>
                          <a:spcPts val="0"/>
                        </a:spcAft>
                        <a:buNone/>
                      </a:pPr>
                      <a:r>
                        <a:rPr lang="en" sz="1000">
                          <a:latin typeface="Open Sans"/>
                          <a:ea typeface="Open Sans"/>
                          <a:cs typeface="Open Sans"/>
                          <a:sym typeface="Open Sans"/>
                        </a:rPr>
                        <a:t>Reason with two-dimensional shapes and their attributes.</a:t>
                      </a:r>
                      <a:endParaRPr sz="1000">
                        <a:latin typeface="Open Sans"/>
                        <a:ea typeface="Open Sans"/>
                        <a:cs typeface="Open Sans"/>
                        <a:sym typeface="Open Sans"/>
                      </a:endParaRPr>
                    </a:p>
                    <a:p>
                      <a:pPr marL="457200" lvl="0" indent="-292100" rtl="0">
                        <a:spcBef>
                          <a:spcPts val="0"/>
                        </a:spcBef>
                        <a:spcAft>
                          <a:spcPts val="0"/>
                        </a:spcAft>
                        <a:buSzPts val="1000"/>
                        <a:buFont typeface="Open Sans"/>
                        <a:buChar char="●"/>
                      </a:pPr>
                      <a:r>
                        <a:rPr lang="en" sz="1000">
                          <a:latin typeface="Open Sans"/>
                          <a:ea typeface="Open Sans"/>
                          <a:cs typeface="Open Sans"/>
                          <a:sym typeface="Open Sans"/>
                        </a:rPr>
                        <a:t>Investigate, describe, and reason about composing triangles and quadrilaterals and decomposing quadrilaterals.</a:t>
                      </a:r>
                      <a:endParaRPr sz="1000">
                        <a:latin typeface="Open Sans"/>
                        <a:ea typeface="Open Sans"/>
                        <a:cs typeface="Open Sans"/>
                        <a:sym typeface="Open Sans"/>
                      </a:endParaRPr>
                    </a:p>
                    <a:p>
                      <a:pPr marL="457200" lvl="0" indent="-292100">
                        <a:spcBef>
                          <a:spcPts val="0"/>
                        </a:spcBef>
                        <a:spcAft>
                          <a:spcPts val="0"/>
                        </a:spcAft>
                        <a:buSzPts val="1000"/>
                        <a:buFont typeface="Open Sans"/>
                        <a:buChar char="●"/>
                      </a:pPr>
                      <a:r>
                        <a:rPr lang="en" sz="1000">
                          <a:latin typeface="Open Sans"/>
                          <a:ea typeface="Open Sans"/>
                          <a:cs typeface="Open Sans"/>
                          <a:sym typeface="Open Sans"/>
                        </a:rPr>
                        <a:t>Recognize and draw examples and non-examples of types of quadrilaterals including rhombuses, rectangles, squares, parallelograms, and trapezoids.</a:t>
                      </a:r>
                      <a:endParaRPr sz="1000">
                        <a:latin typeface="Open Sans"/>
                        <a:ea typeface="Open Sans"/>
                        <a:cs typeface="Open Sans"/>
                        <a:sym typeface="Open Sans"/>
                      </a:endParaRPr>
                    </a:p>
                  </a:txBody>
                  <a:tcPr marL="91425" marR="91425" marT="91425" marB="91425"/>
                </a:tc>
                <a:extLst>
                  <a:ext uri="{0D108BD9-81ED-4DB2-BD59-A6C34878D82A}">
                    <a16:rowId xmlns:a16="http://schemas.microsoft.com/office/drawing/2014/main" xmlns="" val="10001"/>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shape does not belong? Why? </a:t>
            </a:r>
            <a:endParaRPr lang="en-US" dirty="0"/>
          </a:p>
        </p:txBody>
      </p:sp>
      <p:sp>
        <p:nvSpPr>
          <p:cNvPr id="10" name="Google Shape;202;p25"/>
          <p:cNvSpPr/>
          <p:nvPr/>
        </p:nvSpPr>
        <p:spPr>
          <a:xfrm>
            <a:off x="5215562" y="2784512"/>
            <a:ext cx="1783575" cy="675675"/>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6" name="Google Shape;203;p25"/>
          <p:cNvSpPr/>
          <p:nvPr/>
        </p:nvSpPr>
        <p:spPr>
          <a:xfrm>
            <a:off x="1495351" y="2588208"/>
            <a:ext cx="2197913" cy="1068300"/>
          </a:xfrm>
          <a:prstGeom prst="flowChartInputOutput">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7" name="Google Shape;204;p25"/>
          <p:cNvSpPr/>
          <p:nvPr/>
        </p:nvSpPr>
        <p:spPr>
          <a:xfrm rot="-1258531">
            <a:off x="4035544" y="1524358"/>
            <a:ext cx="1089899" cy="1396148"/>
          </a:xfrm>
          <a:prstGeom prst="diamond">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8" name="Google Shape;205;p25"/>
          <p:cNvSpPr/>
          <p:nvPr/>
        </p:nvSpPr>
        <p:spPr>
          <a:xfrm>
            <a:off x="6224458" y="1568864"/>
            <a:ext cx="936900" cy="769275"/>
          </a:xfrm>
          <a:prstGeom prst="parallelogram">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9" name="Google Shape;206;p25"/>
          <p:cNvSpPr/>
          <p:nvPr/>
        </p:nvSpPr>
        <p:spPr>
          <a:xfrm>
            <a:off x="1828614" y="1456608"/>
            <a:ext cx="1053900" cy="769275"/>
          </a:xfrm>
          <a:prstGeom prst="corner">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Tree>
    <p:extLst>
      <p:ext uri="{BB962C8B-B14F-4D97-AF65-F5344CB8AC3E}">
        <p14:creationId xmlns:p14="http://schemas.microsoft.com/office/powerpoint/2010/main" val="590269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shape does not belong? Why? </a:t>
            </a:r>
            <a:endParaRPr lang="en-US" dirty="0"/>
          </a:p>
        </p:txBody>
      </p:sp>
      <p:sp>
        <p:nvSpPr>
          <p:cNvPr id="8" name="Google Shape;214;p26"/>
          <p:cNvSpPr/>
          <p:nvPr/>
        </p:nvSpPr>
        <p:spPr>
          <a:xfrm>
            <a:off x="1214969" y="1827415"/>
            <a:ext cx="1783575" cy="675675"/>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9" name="Google Shape;215;p26"/>
          <p:cNvSpPr/>
          <p:nvPr/>
        </p:nvSpPr>
        <p:spPr>
          <a:xfrm rot="-8100000">
            <a:off x="6628627" y="1543867"/>
            <a:ext cx="1549625" cy="1068191"/>
          </a:xfrm>
          <a:prstGeom prst="trapezoid">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1" name="Google Shape;216;p26"/>
          <p:cNvSpPr/>
          <p:nvPr/>
        </p:nvSpPr>
        <p:spPr>
          <a:xfrm rot="10800000" flipH="1">
            <a:off x="3854309" y="1702566"/>
            <a:ext cx="2098819" cy="1037588"/>
          </a:xfrm>
          <a:prstGeom prst="flowChartInputOutput">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2" name="Google Shape;217;p26"/>
          <p:cNvSpPr/>
          <p:nvPr/>
        </p:nvSpPr>
        <p:spPr>
          <a:xfrm rot="5400000">
            <a:off x="2726834" y="2731341"/>
            <a:ext cx="1579275" cy="675675"/>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3" name="Google Shape;218;p26"/>
          <p:cNvSpPr/>
          <p:nvPr/>
        </p:nvSpPr>
        <p:spPr>
          <a:xfrm>
            <a:off x="6043184" y="2741823"/>
            <a:ext cx="945900" cy="1116900"/>
          </a:xfrm>
          <a:prstGeom prst="plaque">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Tree>
    <p:extLst>
      <p:ext uri="{BB962C8B-B14F-4D97-AF65-F5344CB8AC3E}">
        <p14:creationId xmlns:p14="http://schemas.microsoft.com/office/powerpoint/2010/main" val="2463116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shape does not belong? Why? </a:t>
            </a:r>
            <a:endParaRPr lang="en-US" dirty="0"/>
          </a:p>
        </p:txBody>
      </p:sp>
      <p:sp>
        <p:nvSpPr>
          <p:cNvPr id="10" name="Google Shape;226;p27"/>
          <p:cNvSpPr/>
          <p:nvPr/>
        </p:nvSpPr>
        <p:spPr>
          <a:xfrm>
            <a:off x="5713368" y="2590139"/>
            <a:ext cx="1441350" cy="1125900"/>
          </a:xfrm>
          <a:prstGeom prst="rtTriangle">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4" name="Google Shape;227;p27"/>
          <p:cNvSpPr/>
          <p:nvPr/>
        </p:nvSpPr>
        <p:spPr>
          <a:xfrm>
            <a:off x="1506656" y="1716389"/>
            <a:ext cx="1855575" cy="891675"/>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5" name="Google Shape;228;p27"/>
          <p:cNvSpPr/>
          <p:nvPr/>
        </p:nvSpPr>
        <p:spPr>
          <a:xfrm>
            <a:off x="2533556" y="2995496"/>
            <a:ext cx="1720575" cy="846675"/>
          </a:xfrm>
          <a:prstGeom prst="parallelogram">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6" name="Google Shape;229;p27"/>
          <p:cNvSpPr/>
          <p:nvPr/>
        </p:nvSpPr>
        <p:spPr>
          <a:xfrm>
            <a:off x="4281093" y="1815464"/>
            <a:ext cx="1306125" cy="594450"/>
          </a:xfrm>
          <a:prstGeom prst="trapezoid">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7" name="Google Shape;230;p27"/>
          <p:cNvSpPr/>
          <p:nvPr/>
        </p:nvSpPr>
        <p:spPr>
          <a:xfrm>
            <a:off x="6731231" y="1842502"/>
            <a:ext cx="1378125" cy="11259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Tree>
    <p:extLst>
      <p:ext uri="{BB962C8B-B14F-4D97-AF65-F5344CB8AC3E}">
        <p14:creationId xmlns:p14="http://schemas.microsoft.com/office/powerpoint/2010/main" val="1580431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shape does not belong? Why? </a:t>
            </a:r>
            <a:endParaRPr lang="en-US" dirty="0"/>
          </a:p>
        </p:txBody>
      </p:sp>
      <p:sp>
        <p:nvSpPr>
          <p:cNvPr id="8" name="Google Shape;238;p28"/>
          <p:cNvSpPr/>
          <p:nvPr/>
        </p:nvSpPr>
        <p:spPr>
          <a:xfrm rot="5400000">
            <a:off x="785935" y="2188381"/>
            <a:ext cx="1855575" cy="891675"/>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9" name="Google Shape;239;p28"/>
          <p:cNvSpPr/>
          <p:nvPr/>
        </p:nvSpPr>
        <p:spPr>
          <a:xfrm>
            <a:off x="5686229" y="2715331"/>
            <a:ext cx="1720575" cy="846675"/>
          </a:xfrm>
          <a:prstGeom prst="parallelogram">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1" name="Google Shape;240;p28"/>
          <p:cNvSpPr/>
          <p:nvPr/>
        </p:nvSpPr>
        <p:spPr>
          <a:xfrm rot="5400000">
            <a:off x="6136641" y="1508262"/>
            <a:ext cx="1306125" cy="594450"/>
          </a:xfrm>
          <a:prstGeom prst="trapezoid">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2" name="Google Shape;241;p28"/>
          <p:cNvSpPr/>
          <p:nvPr/>
        </p:nvSpPr>
        <p:spPr>
          <a:xfrm>
            <a:off x="2650585" y="1697450"/>
            <a:ext cx="1171125" cy="1080900"/>
          </a:xfrm>
          <a:prstGeom prst="triangle">
            <a:avLst>
              <a:gd name="adj" fmla="val 50000"/>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3" name="Google Shape;242;p28"/>
          <p:cNvSpPr/>
          <p:nvPr/>
        </p:nvSpPr>
        <p:spPr>
          <a:xfrm>
            <a:off x="4587291" y="1453812"/>
            <a:ext cx="999900" cy="1035900"/>
          </a:xfrm>
          <a:prstGeom prst="rtTriangle">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8" name="Google Shape;243;p28"/>
          <p:cNvSpPr/>
          <p:nvPr/>
        </p:nvSpPr>
        <p:spPr>
          <a:xfrm>
            <a:off x="3821710" y="2913331"/>
            <a:ext cx="819675" cy="648675"/>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Tree>
    <p:extLst>
      <p:ext uri="{BB962C8B-B14F-4D97-AF65-F5344CB8AC3E}">
        <p14:creationId xmlns:p14="http://schemas.microsoft.com/office/powerpoint/2010/main" val="538500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shape does not belong? Why? </a:t>
            </a:r>
            <a:endParaRPr lang="en-US" dirty="0"/>
          </a:p>
        </p:txBody>
      </p:sp>
      <p:sp>
        <p:nvSpPr>
          <p:cNvPr id="10" name="Google Shape;251;p29"/>
          <p:cNvSpPr/>
          <p:nvPr/>
        </p:nvSpPr>
        <p:spPr>
          <a:xfrm>
            <a:off x="5074865" y="2337891"/>
            <a:ext cx="1441350" cy="1125900"/>
          </a:xfrm>
          <a:prstGeom prst="rtTriangle">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4" name="Google Shape;252;p29"/>
          <p:cNvSpPr/>
          <p:nvPr/>
        </p:nvSpPr>
        <p:spPr>
          <a:xfrm>
            <a:off x="868153" y="1464141"/>
            <a:ext cx="1801575" cy="529425"/>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5" name="Google Shape;253;p29"/>
          <p:cNvSpPr/>
          <p:nvPr/>
        </p:nvSpPr>
        <p:spPr>
          <a:xfrm rot="5079909">
            <a:off x="1895006" y="2743241"/>
            <a:ext cx="1720603" cy="846745"/>
          </a:xfrm>
          <a:prstGeom prst="parallelogram">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6" name="Google Shape;254;p29"/>
          <p:cNvSpPr/>
          <p:nvPr/>
        </p:nvSpPr>
        <p:spPr>
          <a:xfrm>
            <a:off x="3687628" y="1572235"/>
            <a:ext cx="1003050" cy="1378125"/>
          </a:xfrm>
          <a:prstGeom prst="diamond">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17" name="Google Shape;255;p29"/>
          <p:cNvSpPr/>
          <p:nvPr/>
        </p:nvSpPr>
        <p:spPr>
          <a:xfrm>
            <a:off x="6570140" y="1635291"/>
            <a:ext cx="1243125" cy="1125900"/>
          </a:xfrm>
          <a:prstGeom prst="plus">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Tree>
    <p:extLst>
      <p:ext uri="{BB962C8B-B14F-4D97-AF65-F5344CB8AC3E}">
        <p14:creationId xmlns:p14="http://schemas.microsoft.com/office/powerpoint/2010/main" val="193611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311700" y="487550"/>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Eliminate It!</a:t>
            </a:r>
            <a:endParaRPr/>
          </a:p>
          <a:p>
            <a:pPr marL="0" lvl="0" indent="0" rtl="0">
              <a:spcBef>
                <a:spcPts val="0"/>
              </a:spcBef>
              <a:spcAft>
                <a:spcPts val="0"/>
              </a:spcAft>
              <a:buNone/>
            </a:pPr>
            <a:endParaRPr/>
          </a:p>
        </p:txBody>
      </p:sp>
      <p:graphicFrame>
        <p:nvGraphicFramePr>
          <p:cNvPr id="79" name="Google Shape;79;p15"/>
          <p:cNvGraphicFramePr/>
          <p:nvPr/>
        </p:nvGraphicFramePr>
        <p:xfrm>
          <a:off x="952500" y="1421150"/>
          <a:ext cx="7239000" cy="3094550"/>
        </p:xfrm>
        <a:graphic>
          <a:graphicData uri="http://schemas.openxmlformats.org/drawingml/2006/table">
            <a:tbl>
              <a:tblPr>
                <a:noFill/>
                <a:tableStyleId>{6F12F3ED-D486-4CEF-824C-14C9A3A835BD}</a:tableStyleId>
              </a:tblPr>
              <a:tblGrid>
                <a:gridCol w="3619500">
                  <a:extLst>
                    <a:ext uri="{9D8B030D-6E8A-4147-A177-3AD203B41FA5}">
                      <a16:colId xmlns:a16="http://schemas.microsoft.com/office/drawing/2014/main" xmlns="" val="20000"/>
                    </a:ext>
                  </a:extLst>
                </a:gridCol>
                <a:gridCol w="3619500">
                  <a:extLst>
                    <a:ext uri="{9D8B030D-6E8A-4147-A177-3AD203B41FA5}">
                      <a16:colId xmlns:a16="http://schemas.microsoft.com/office/drawing/2014/main" xmlns="" val="20001"/>
                    </a:ext>
                  </a:extLst>
                </a:gridCol>
              </a:tblGrid>
              <a:tr h="1547275">
                <a:tc>
                  <a:txBody>
                    <a:bodyPr/>
                    <a:lstStyle/>
                    <a:p>
                      <a:pPr marL="0" lvl="0" indent="0">
                        <a:spcBef>
                          <a:spcPts val="0"/>
                        </a:spcBef>
                        <a:spcAft>
                          <a:spcPts val="0"/>
                        </a:spcAft>
                        <a:buNone/>
                      </a:pPr>
                      <a:endParaRPr/>
                    </a:p>
                    <a:p>
                      <a:pPr marL="0" lvl="0" indent="0">
                        <a:spcBef>
                          <a:spcPts val="0"/>
                        </a:spcBef>
                        <a:spcAft>
                          <a:spcPts val="0"/>
                        </a:spcAft>
                        <a:buNone/>
                      </a:pPr>
                      <a:endParaRPr/>
                    </a:p>
                    <a:p>
                      <a:pPr marL="0" lvl="0" indent="0">
                        <a:spcBef>
                          <a:spcPts val="0"/>
                        </a:spcBef>
                        <a:spcAft>
                          <a:spcPts val="0"/>
                        </a:spcAft>
                        <a:buNone/>
                      </a:pPr>
                      <a:endParaRPr/>
                    </a:p>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extLst>
                  <a:ext uri="{0D108BD9-81ED-4DB2-BD59-A6C34878D82A}">
                    <a16:rowId xmlns:a16="http://schemas.microsoft.com/office/drawing/2014/main" xmlns="" val="10000"/>
                  </a:ext>
                </a:extLst>
              </a:tr>
              <a:tr h="1547275">
                <a:tc>
                  <a:txBody>
                    <a:bodyPr/>
                    <a:lstStyle/>
                    <a:p>
                      <a:pPr marL="0" lvl="0" indent="0">
                        <a:spcBef>
                          <a:spcPts val="0"/>
                        </a:spcBef>
                        <a:spcAft>
                          <a:spcPts val="0"/>
                        </a:spcAft>
                        <a:buNone/>
                      </a:pPr>
                      <a:endParaRPr/>
                    </a:p>
                    <a:p>
                      <a:pPr marL="0" lvl="0" indent="0">
                        <a:spcBef>
                          <a:spcPts val="0"/>
                        </a:spcBef>
                        <a:spcAft>
                          <a:spcPts val="0"/>
                        </a:spcAft>
                        <a:buNone/>
                      </a:pPr>
                      <a:endParaRPr/>
                    </a:p>
                    <a:p>
                      <a:pPr marL="0" lvl="0" indent="0">
                        <a:spcBef>
                          <a:spcPts val="0"/>
                        </a:spcBef>
                        <a:spcAft>
                          <a:spcPts val="0"/>
                        </a:spcAft>
                        <a:buNone/>
                      </a:pPr>
                      <a:endParaRPr/>
                    </a:p>
                    <a:p>
                      <a:pPr marL="0" lvl="0" indent="0">
                        <a:spcBef>
                          <a:spcPts val="0"/>
                        </a:spcBef>
                        <a:spcAft>
                          <a:spcPts val="0"/>
                        </a:spcAft>
                        <a:buNone/>
                      </a:pPr>
                      <a:endParaRPr/>
                    </a:p>
                  </a:txBody>
                  <a:tcPr marL="91425" marR="91425" marT="91425" marB="91425"/>
                </a:tc>
                <a:tc>
                  <a:txBody>
                    <a:bodyPr/>
                    <a:lstStyle/>
                    <a:p>
                      <a:pPr marL="0" lvl="0" indent="0">
                        <a:spcBef>
                          <a:spcPts val="0"/>
                        </a:spcBef>
                        <a:spcAft>
                          <a:spcPts val="0"/>
                        </a:spcAft>
                        <a:buNone/>
                      </a:pPr>
                      <a:endParaRPr/>
                    </a:p>
                  </a:txBody>
                  <a:tcPr marL="91425" marR="91425" marT="91425" marB="91425"/>
                </a:tc>
                <a:extLst>
                  <a:ext uri="{0D108BD9-81ED-4DB2-BD59-A6C34878D82A}">
                    <a16:rowId xmlns:a16="http://schemas.microsoft.com/office/drawing/2014/main" xmlns="" val="10001"/>
                  </a:ext>
                </a:extLst>
              </a:tr>
            </a:tbl>
          </a:graphicData>
        </a:graphic>
      </p:graphicFrame>
      <p:sp>
        <p:nvSpPr>
          <p:cNvPr id="80" name="Google Shape;80;p15"/>
          <p:cNvSpPr/>
          <p:nvPr/>
        </p:nvSpPr>
        <p:spPr>
          <a:xfrm>
            <a:off x="1578575" y="1933750"/>
            <a:ext cx="1617900" cy="7893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Google Shape;81;p15"/>
          <p:cNvSpPr/>
          <p:nvPr/>
        </p:nvSpPr>
        <p:spPr>
          <a:xfrm>
            <a:off x="5314500" y="2012675"/>
            <a:ext cx="1315500" cy="710400"/>
          </a:xfrm>
          <a:prstGeom prst="trapezoid">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Google Shape;82;p15"/>
          <p:cNvSpPr/>
          <p:nvPr/>
        </p:nvSpPr>
        <p:spPr>
          <a:xfrm>
            <a:off x="1578575" y="3407075"/>
            <a:ext cx="1499700" cy="789300"/>
          </a:xfrm>
          <a:prstGeom prst="parallelogram">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Google Shape;83;p15"/>
          <p:cNvSpPr/>
          <p:nvPr/>
        </p:nvSpPr>
        <p:spPr>
          <a:xfrm>
            <a:off x="5774925" y="3433375"/>
            <a:ext cx="631500" cy="960300"/>
          </a:xfrm>
          <a:prstGeom prst="diamond">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Talk a Mile a Minute	</a:t>
            </a:r>
            <a:endParaRPr/>
          </a:p>
          <a:p>
            <a:pPr marL="0" lvl="0" indent="0" rtl="0">
              <a:spcBef>
                <a:spcPts val="0"/>
              </a:spcBef>
              <a:spcAft>
                <a:spcPts val="0"/>
              </a:spcAft>
              <a:buNone/>
            </a:pPr>
            <a:endParaRPr/>
          </a:p>
        </p:txBody>
      </p:sp>
      <p:sp>
        <p:nvSpPr>
          <p:cNvPr id="89" name="Google Shape;89;p1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     </a:t>
            </a:r>
            <a:endParaRPr/>
          </a:p>
          <a:p>
            <a:pPr marL="0" lvl="0" indent="0" rtl="0">
              <a:spcBef>
                <a:spcPts val="1600"/>
              </a:spcBef>
              <a:spcAft>
                <a:spcPts val="0"/>
              </a:spcAft>
              <a:buNone/>
            </a:pPr>
            <a:endParaRPr/>
          </a:p>
          <a:p>
            <a:pPr marL="0" lvl="0" indent="0" rtl="0">
              <a:spcBef>
                <a:spcPts val="1600"/>
              </a:spcBef>
              <a:spcAft>
                <a:spcPts val="0"/>
              </a:spcAft>
              <a:buNone/>
            </a:pPr>
            <a:endParaRPr/>
          </a:p>
          <a:p>
            <a:pPr marL="0" lvl="0" indent="0" rtl="0">
              <a:spcBef>
                <a:spcPts val="1600"/>
              </a:spcBef>
              <a:spcAft>
                <a:spcPts val="1600"/>
              </a:spcAft>
              <a:buNone/>
            </a:pPr>
            <a:endParaRPr/>
          </a:p>
        </p:txBody>
      </p:sp>
      <p:sp>
        <p:nvSpPr>
          <p:cNvPr id="90" name="Google Shape;90;p16"/>
          <p:cNvSpPr/>
          <p:nvPr/>
        </p:nvSpPr>
        <p:spPr>
          <a:xfrm>
            <a:off x="3806450" y="1632075"/>
            <a:ext cx="670800" cy="707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a:spcBef>
                <a:spcPts val="0"/>
              </a:spcBef>
              <a:spcAft>
                <a:spcPts val="0"/>
              </a:spcAft>
              <a:buNone/>
            </a:pPr>
            <a:endParaRPr/>
          </a:p>
        </p:txBody>
      </p:sp>
      <p:sp>
        <p:nvSpPr>
          <p:cNvPr id="91" name="Google Shape;91;p16"/>
          <p:cNvSpPr/>
          <p:nvPr/>
        </p:nvSpPr>
        <p:spPr>
          <a:xfrm>
            <a:off x="3674900" y="2551700"/>
            <a:ext cx="1223400" cy="707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a:spcBef>
                <a:spcPts val="0"/>
              </a:spcBef>
              <a:spcAft>
                <a:spcPts val="0"/>
              </a:spcAft>
              <a:buNone/>
            </a:pPr>
            <a:endParaRPr/>
          </a:p>
        </p:txBody>
      </p:sp>
      <p:sp>
        <p:nvSpPr>
          <p:cNvPr id="92" name="Google Shape;92;p16"/>
          <p:cNvSpPr/>
          <p:nvPr/>
        </p:nvSpPr>
        <p:spPr>
          <a:xfrm>
            <a:off x="3786800" y="3471325"/>
            <a:ext cx="999600" cy="855000"/>
          </a:xfrm>
          <a:prstGeom prst="triangle">
            <a:avLst>
              <a:gd name="adj"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Talk a Mile a Minute	</a:t>
            </a:r>
            <a:endParaRPr/>
          </a:p>
          <a:p>
            <a:pPr marL="0" lvl="0" indent="0">
              <a:spcBef>
                <a:spcPts val="0"/>
              </a:spcBef>
              <a:spcAft>
                <a:spcPts val="0"/>
              </a:spcAft>
              <a:buNone/>
            </a:pPr>
            <a:endParaRPr/>
          </a:p>
          <a:p>
            <a:pPr marL="0" lvl="0" indent="0">
              <a:spcBef>
                <a:spcPts val="0"/>
              </a:spcBef>
              <a:spcAft>
                <a:spcPts val="0"/>
              </a:spcAft>
              <a:buNone/>
            </a:pPr>
            <a:endParaRPr/>
          </a:p>
        </p:txBody>
      </p:sp>
      <p:sp>
        <p:nvSpPr>
          <p:cNvPr id="98" name="Google Shape;98;p1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sp>
        <p:nvSpPr>
          <p:cNvPr id="99" name="Google Shape;99;p17"/>
          <p:cNvSpPr/>
          <p:nvPr/>
        </p:nvSpPr>
        <p:spPr>
          <a:xfrm>
            <a:off x="3999025" y="2473075"/>
            <a:ext cx="868200" cy="707400"/>
          </a:xfrm>
          <a:prstGeom prst="parallelogram">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 name="Google Shape;100;p17"/>
          <p:cNvSpPr/>
          <p:nvPr/>
        </p:nvSpPr>
        <p:spPr>
          <a:xfrm>
            <a:off x="3920100" y="1512800"/>
            <a:ext cx="1144500" cy="707400"/>
          </a:xfrm>
          <a:prstGeom prst="trapezoid">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 name="Google Shape;101;p17"/>
          <p:cNvSpPr/>
          <p:nvPr/>
        </p:nvSpPr>
        <p:spPr>
          <a:xfrm>
            <a:off x="3538675" y="3631200"/>
            <a:ext cx="1788900" cy="707400"/>
          </a:xfrm>
          <a:prstGeom prst="parallelogram">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Talk a Mile a Minute	</a:t>
            </a:r>
            <a:endParaRPr/>
          </a:p>
          <a:p>
            <a:pPr marL="0" lvl="0" indent="0" rtl="0">
              <a:spcBef>
                <a:spcPts val="0"/>
              </a:spcBef>
              <a:spcAft>
                <a:spcPts val="0"/>
              </a:spcAft>
              <a:buNone/>
            </a:pPr>
            <a:endParaRPr/>
          </a:p>
        </p:txBody>
      </p:sp>
      <p:sp>
        <p:nvSpPr>
          <p:cNvPr id="107" name="Google Shape;107;p1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Quadrilateral</a:t>
            </a:r>
            <a:endParaRPr/>
          </a:p>
          <a:p>
            <a:pPr marL="0" lvl="0" indent="0" algn="ctr" rtl="0">
              <a:spcBef>
                <a:spcPts val="1600"/>
              </a:spcBef>
              <a:spcAft>
                <a:spcPts val="0"/>
              </a:spcAft>
              <a:buNone/>
            </a:pPr>
            <a:r>
              <a:rPr lang="en"/>
              <a:t>Polygon</a:t>
            </a:r>
            <a:endParaRPr/>
          </a:p>
          <a:p>
            <a:pPr marL="0" lvl="0" indent="0" algn="ctr" rtl="0">
              <a:spcBef>
                <a:spcPts val="1600"/>
              </a:spcBef>
              <a:spcAft>
                <a:spcPts val="0"/>
              </a:spcAft>
              <a:buNone/>
            </a:pPr>
            <a:r>
              <a:rPr lang="en"/>
              <a:t>Rectangle</a:t>
            </a:r>
            <a:endParaRPr/>
          </a:p>
          <a:p>
            <a:pPr marL="0" lvl="0" indent="0" algn="ctr" rtl="0">
              <a:spcBef>
                <a:spcPts val="1600"/>
              </a:spcBef>
              <a:spcAft>
                <a:spcPts val="0"/>
              </a:spcAft>
              <a:buNone/>
            </a:pPr>
            <a:endParaRPr/>
          </a:p>
          <a:p>
            <a:pPr marL="0" lvl="0" indent="0" algn="ctr" rtl="0">
              <a:spcBef>
                <a:spcPts val="1600"/>
              </a:spcBef>
              <a:spcAft>
                <a:spcPts val="0"/>
              </a:spcAft>
              <a:buNone/>
            </a:pPr>
            <a:endParaRPr/>
          </a:p>
          <a:p>
            <a:pPr marL="0" lvl="0" indent="0" algn="ctr" rtl="0">
              <a:spcBef>
                <a:spcPts val="1600"/>
              </a:spcBef>
              <a:spcAft>
                <a:spcPts val="0"/>
              </a:spcAft>
              <a:buNone/>
            </a:pPr>
            <a:endParaRPr/>
          </a:p>
          <a:p>
            <a:pPr marL="0" lvl="0" indent="0" algn="ctr"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Talk a Mile a Minute	</a:t>
            </a:r>
            <a:endParaRPr/>
          </a:p>
          <a:p>
            <a:pPr marL="0" lvl="0" indent="0">
              <a:spcBef>
                <a:spcPts val="0"/>
              </a:spcBef>
              <a:spcAft>
                <a:spcPts val="0"/>
              </a:spcAft>
              <a:buNone/>
            </a:pPr>
            <a:endParaRPr/>
          </a:p>
          <a:p>
            <a:pPr marL="0" lvl="0" indent="0">
              <a:spcBef>
                <a:spcPts val="0"/>
              </a:spcBef>
              <a:spcAft>
                <a:spcPts val="0"/>
              </a:spcAft>
              <a:buNone/>
            </a:pPr>
            <a:endParaRPr/>
          </a:p>
        </p:txBody>
      </p:sp>
      <p:sp>
        <p:nvSpPr>
          <p:cNvPr id="113" name="Google Shape;113;p1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Square</a:t>
            </a:r>
            <a:endParaRPr/>
          </a:p>
          <a:p>
            <a:pPr marL="0" lvl="0" indent="0" algn="ctr" rtl="0">
              <a:spcBef>
                <a:spcPts val="1600"/>
              </a:spcBef>
              <a:spcAft>
                <a:spcPts val="0"/>
              </a:spcAft>
              <a:buNone/>
            </a:pPr>
            <a:r>
              <a:rPr lang="en"/>
              <a:t>Rhombus</a:t>
            </a:r>
            <a:endParaRPr/>
          </a:p>
          <a:p>
            <a:pPr marL="0" lvl="0" indent="0" algn="ctr" rtl="0">
              <a:spcBef>
                <a:spcPts val="1600"/>
              </a:spcBef>
              <a:spcAft>
                <a:spcPts val="0"/>
              </a:spcAft>
              <a:buNone/>
            </a:pPr>
            <a:r>
              <a:rPr lang="en"/>
              <a:t>Parallelogram</a:t>
            </a:r>
            <a:endParaRPr/>
          </a:p>
          <a:p>
            <a:pPr marL="0" lvl="0" indent="0" algn="ctr" rtl="0">
              <a:spcBef>
                <a:spcPts val="1600"/>
              </a:spcBef>
              <a:spcAft>
                <a:spcPts val="1600"/>
              </a:spcAft>
              <a:buNone/>
            </a:pPr>
            <a:r>
              <a:rPr lang="en"/>
              <a:t>triangle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would the last two vertices go?</a:t>
            </a:r>
            <a:endParaRPr lang="en-US" dirty="0"/>
          </a:p>
        </p:txBody>
      </p:sp>
      <p:sp>
        <p:nvSpPr>
          <p:cNvPr id="3" name="Text Placeholder 2"/>
          <p:cNvSpPr>
            <a:spLocks noGrp="1"/>
          </p:cNvSpPr>
          <p:nvPr>
            <p:ph type="body" idx="1"/>
          </p:nvPr>
        </p:nvSpPr>
        <p:spPr>
          <a:xfrm>
            <a:off x="311699" y="1266325"/>
            <a:ext cx="5576721" cy="3242613"/>
          </a:xfrm>
        </p:spPr>
        <p:txBody>
          <a:bodyPr/>
          <a:lstStyle/>
          <a:p>
            <a:r>
              <a:rPr lang="en-US" sz="2400" dirty="0" smtClean="0"/>
              <a:t>Determine where the last two vertices would go to make the shape:</a:t>
            </a:r>
          </a:p>
          <a:p>
            <a:pPr lvl="1"/>
            <a:r>
              <a:rPr lang="en-US" sz="2400" dirty="0" smtClean="0"/>
              <a:t>A square</a:t>
            </a:r>
          </a:p>
          <a:p>
            <a:pPr lvl="1"/>
            <a:r>
              <a:rPr lang="en-US" sz="2400" dirty="0" smtClean="0"/>
              <a:t>A rectangle that is not a square</a:t>
            </a:r>
          </a:p>
          <a:p>
            <a:pPr lvl="1"/>
            <a:r>
              <a:rPr lang="en-US" sz="2400" dirty="0"/>
              <a:t>A trapezoid</a:t>
            </a:r>
          </a:p>
          <a:p>
            <a:pPr lvl="1"/>
            <a:endParaRPr lang="en-US" dirty="0"/>
          </a:p>
        </p:txBody>
      </p:sp>
      <p:sp>
        <p:nvSpPr>
          <p:cNvPr id="4" name="Oval 3"/>
          <p:cNvSpPr/>
          <p:nvPr/>
        </p:nvSpPr>
        <p:spPr>
          <a:xfrm>
            <a:off x="6337738" y="1615966"/>
            <a:ext cx="283779" cy="2601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520152" y="1615966"/>
            <a:ext cx="283779" cy="2601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754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would the last two vertices go?</a:t>
            </a:r>
            <a:endParaRPr lang="en-US" dirty="0"/>
          </a:p>
        </p:txBody>
      </p:sp>
      <p:sp>
        <p:nvSpPr>
          <p:cNvPr id="3" name="Text Placeholder 2"/>
          <p:cNvSpPr>
            <a:spLocks noGrp="1"/>
          </p:cNvSpPr>
          <p:nvPr>
            <p:ph type="body" idx="1"/>
          </p:nvPr>
        </p:nvSpPr>
        <p:spPr>
          <a:xfrm>
            <a:off x="311699" y="1266325"/>
            <a:ext cx="5576721" cy="3242613"/>
          </a:xfrm>
        </p:spPr>
        <p:txBody>
          <a:bodyPr/>
          <a:lstStyle/>
          <a:p>
            <a:r>
              <a:rPr lang="en-US" sz="2400" dirty="0" smtClean="0"/>
              <a:t>Determine where the last two vertices would go to make the shape:</a:t>
            </a:r>
          </a:p>
          <a:p>
            <a:pPr lvl="1"/>
            <a:r>
              <a:rPr lang="en-US" sz="2400" dirty="0" smtClean="0"/>
              <a:t>A rectangle that is not a square</a:t>
            </a:r>
          </a:p>
          <a:p>
            <a:pPr lvl="1"/>
            <a:r>
              <a:rPr lang="en-US" sz="2400" dirty="0"/>
              <a:t>A trapezoid</a:t>
            </a:r>
          </a:p>
          <a:p>
            <a:pPr lvl="1"/>
            <a:endParaRPr lang="en-US" dirty="0"/>
          </a:p>
        </p:txBody>
      </p:sp>
      <p:sp>
        <p:nvSpPr>
          <p:cNvPr id="4" name="Oval 3"/>
          <p:cNvSpPr/>
          <p:nvPr/>
        </p:nvSpPr>
        <p:spPr>
          <a:xfrm>
            <a:off x="6337738" y="1615966"/>
            <a:ext cx="283779" cy="2601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283669" y="2546132"/>
            <a:ext cx="283779" cy="2601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3746007"/>
      </p:ext>
    </p:extLst>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1229</Words>
  <Application>Microsoft Office PowerPoint</Application>
  <PresentationFormat>On-screen Show (16:9)</PresentationFormat>
  <Paragraphs>105</Paragraphs>
  <Slides>24</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Open Sans</vt:lpstr>
      <vt:lpstr>PT Sans Narrow</vt:lpstr>
      <vt:lpstr>Calibri</vt:lpstr>
      <vt:lpstr>Tropic</vt:lpstr>
      <vt:lpstr>Math Routines</vt:lpstr>
      <vt:lpstr>Standards</vt:lpstr>
      <vt:lpstr>Eliminate It! </vt:lpstr>
      <vt:lpstr>Talk a Mile a Minute  </vt:lpstr>
      <vt:lpstr>Talk a Mile a Minute   </vt:lpstr>
      <vt:lpstr>Talk a Mile a Minute  </vt:lpstr>
      <vt:lpstr>Talk a Mile a Minute   </vt:lpstr>
      <vt:lpstr>Where would the last two vertices go?</vt:lpstr>
      <vt:lpstr>Where would the last two vertices go?</vt:lpstr>
      <vt:lpstr>Where would the last two vertices go?</vt:lpstr>
      <vt:lpstr>Sort the shapes and justify…</vt:lpstr>
      <vt:lpstr>Combining Shapes</vt:lpstr>
      <vt:lpstr>Compose It </vt:lpstr>
      <vt:lpstr>Compose It </vt:lpstr>
      <vt:lpstr>Compose It </vt:lpstr>
      <vt:lpstr>Compose It </vt:lpstr>
      <vt:lpstr>Compose It </vt:lpstr>
      <vt:lpstr>Which shape does not belong? Why? </vt:lpstr>
      <vt:lpstr>Which shape does not belong? Why? </vt:lpstr>
      <vt:lpstr>Which shape does not belong? Why? </vt:lpstr>
      <vt:lpstr>Which shape does not belong? Why? </vt:lpstr>
      <vt:lpstr>Which shape does not belong? Why? </vt:lpstr>
      <vt:lpstr>Which shape does not belong? Why? </vt:lpstr>
      <vt:lpstr>Which shape does not belong? Why?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Routines</dc:title>
  <dc:creator>Nicole Morgan</dc:creator>
  <cp:lastModifiedBy>Leanne Daughtry</cp:lastModifiedBy>
  <cp:revision>5</cp:revision>
  <dcterms:modified xsi:type="dcterms:W3CDTF">2018-08-07T03:04:35Z</dcterms:modified>
</cp:coreProperties>
</file>