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8" r:id="rId1"/>
  </p:sldMasterIdLst>
  <p:notesMasterIdLst>
    <p:notesMasterId r:id="rId20"/>
  </p:notesMasterIdLst>
  <p:sldIdLst>
    <p:sldId id="256" r:id="rId2"/>
    <p:sldId id="273" r:id="rId3"/>
    <p:sldId id="260" r:id="rId4"/>
    <p:sldId id="259" r:id="rId5"/>
    <p:sldId id="274" r:id="rId6"/>
    <p:sldId id="261" r:id="rId7"/>
    <p:sldId id="257" r:id="rId8"/>
    <p:sldId id="258" r:id="rId9"/>
    <p:sldId id="272" r:id="rId10"/>
    <p:sldId id="271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5" r:id="rId1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Garamond" panose="02020404030301010803" pitchFamily="18" charset="0"/>
      <p:regular r:id="rId25"/>
      <p:bold r:id="rId26"/>
      <p:italic r:id="rId27"/>
    </p:embeddedFont>
    <p:embeddedFont>
      <p:font typeface="News Gothic MT" panose="020B0503020103020203" pitchFamily="34" charset="0"/>
      <p:regular r:id="rId28"/>
      <p:bold r:id="rId29"/>
      <p:italic r:id="rId30"/>
      <p:boldItalic r:id="rId31"/>
    </p:embeddedFont>
    <p:embeddedFont>
      <p:font typeface="Wingdings 2" pitchFamily="2" charset="2"/>
      <p:regular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5"/>
  </p:normalViewPr>
  <p:slideViewPr>
    <p:cSldViewPr snapToGrid="0" snapToObjects="1">
      <p:cViewPr varScale="1">
        <p:scale>
          <a:sx n="125" d="100"/>
          <a:sy n="125" d="100"/>
        </p:scale>
        <p:origin x="808" y="1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863160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8" name="Shape 27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94" name="Shape 29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318" name="Shape 3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9239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7588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971551"/>
            <a:ext cx="6487668" cy="236466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143000"/>
            <a:ext cx="6498158" cy="1293650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2" y="2474259"/>
            <a:ext cx="6498159" cy="68748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4079545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4079545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269544"/>
            <a:ext cx="3657600" cy="3988558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276226"/>
            <a:ext cx="1524000" cy="41814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276226"/>
            <a:ext cx="6689726" cy="4181475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 sz="1200" b="1" i="0" u="none" strike="noStrike" cap="none" smtClean="0">
                <a:solidFill>
                  <a:srgbClr val="C5BB9B"/>
                </a:solidFill>
                <a:latin typeface="Garamond"/>
                <a:ea typeface="Garamond"/>
                <a:cs typeface="Garamond"/>
                <a:sym typeface="Garamond"/>
              </a:rPr>
              <a:t>‹#›</a:t>
            </a:fld>
            <a:endParaRPr lang="en" sz="1200" b="1" i="0" u="none" strike="noStrike" cap="none">
              <a:solidFill>
                <a:srgbClr val="C5BB9B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9" y="2514601"/>
            <a:ext cx="8416925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9" y="3578272"/>
            <a:ext cx="8416925" cy="729503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11/17/19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272653"/>
            <a:ext cx="8402040" cy="212764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802359"/>
            <a:ext cx="8056563" cy="1021556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6" y="2802004"/>
            <a:ext cx="8056563" cy="1125140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200151"/>
            <a:ext cx="3840480" cy="325755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80682"/>
            <a:ext cx="8042276" cy="1002717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089919"/>
            <a:ext cx="3840480" cy="563165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1760562"/>
            <a:ext cx="3840480" cy="2697139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8904"/>
            <a:ext cx="3840480" cy="871538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276225"/>
            <a:ext cx="3840480" cy="4181475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340892"/>
            <a:ext cx="3840480" cy="2790114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11/17/19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80682"/>
            <a:ext cx="8042276" cy="100271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200151"/>
            <a:ext cx="8042276" cy="32575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470675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9" y="4706751"/>
            <a:ext cx="484094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4706751"/>
            <a:ext cx="990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</a:pPr>
            <a:endParaRPr lang="en-US"/>
          </a:p>
          <a:p>
            <a:pPr marL="457200" marR="0" lvl="1" indent="0" algn="l" rtl="0">
              <a:spcBef>
                <a:spcPts val="0"/>
              </a:spcBef>
            </a:pPr>
            <a:endParaRPr lang="en-US"/>
          </a:p>
          <a:p>
            <a:pPr marL="914400" marR="0" lvl="2" indent="0" algn="l" rtl="0">
              <a:spcBef>
                <a:spcPts val="0"/>
              </a:spcBef>
            </a:pPr>
            <a:endParaRPr lang="en-US"/>
          </a:p>
          <a:p>
            <a:pPr marL="1371600" marR="0" lvl="3" indent="0" algn="l" rtl="0">
              <a:spcBef>
                <a:spcPts val="0"/>
              </a:spcBef>
            </a:pPr>
            <a:endParaRPr lang="en-US"/>
          </a:p>
          <a:p>
            <a:pPr marL="1828800" marR="0" lvl="4" indent="0" algn="l" rtl="0">
              <a:spcBef>
                <a:spcPts val="0"/>
              </a:spcBef>
            </a:pPr>
            <a:endParaRPr lang="en-US"/>
          </a:p>
          <a:p>
            <a:pPr marL="2286000" marR="0" lvl="5" indent="0" algn="l" rtl="0">
              <a:spcBef>
                <a:spcPts val="0"/>
              </a:spcBef>
            </a:pPr>
            <a:endParaRPr lang="en-US"/>
          </a:p>
          <a:p>
            <a:pPr marL="2743200" marR="0" lvl="6" indent="0" algn="l" rtl="0">
              <a:spcBef>
                <a:spcPts val="0"/>
              </a:spcBef>
            </a:pPr>
            <a:endParaRPr lang="en-US"/>
          </a:p>
          <a:p>
            <a:pPr marL="3200400" marR="0" lvl="7" indent="0" algn="l" rtl="0">
              <a:spcBef>
                <a:spcPts val="0"/>
              </a:spcBef>
            </a:pPr>
            <a:endParaRPr lang="en-US"/>
          </a:p>
          <a:p>
            <a:pPr marL="3657600" marR="0" lvl="8" indent="0" algn="l" rtl="0">
              <a:spcBef>
                <a:spcPts val="0"/>
              </a:spcBef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ctrTitle"/>
          </p:nvPr>
        </p:nvSpPr>
        <p:spPr>
          <a:xfrm>
            <a:off x="1322921" y="931700"/>
            <a:ext cx="6498158" cy="1506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/>
              <a:t>SCS Math Carnival Student Game</a:t>
            </a:r>
          </a:p>
        </p:txBody>
      </p:sp>
      <p:sp>
        <p:nvSpPr>
          <p:cNvPr id="212" name="Shape 212"/>
          <p:cNvSpPr txBox="1">
            <a:spLocks noGrp="1"/>
          </p:cNvSpPr>
          <p:nvPr>
            <p:ph type="subTitle" idx="1"/>
          </p:nvPr>
        </p:nvSpPr>
        <p:spPr>
          <a:xfrm>
            <a:off x="1322921" y="3479675"/>
            <a:ext cx="6498159" cy="73212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400" dirty="0"/>
              <a:t>Vanessa Barnes, Elective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200" b="1" dirty="0"/>
              <a:t>Note:  </a:t>
            </a:r>
            <a:r>
              <a:rPr lang="en" sz="1200" dirty="0"/>
              <a:t>You can rename, add, delete or modify information within this assignment.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2301600" y="2338550"/>
            <a:ext cx="4938300" cy="67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12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sz="12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Teacher Diversity/Expertise Program Preparation for Life Assignment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262"/>
          <p:cNvSpPr txBox="1"/>
          <p:nvPr/>
        </p:nvSpPr>
        <p:spPr>
          <a:xfrm>
            <a:off x="1903517" y="551215"/>
            <a:ext cx="7246350" cy="449703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" sz="2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Weekly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2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person	</a:t>
            </a:r>
            <a:r>
              <a:rPr lang="en-US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person with 1 child			$100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person with 2 – 4 children		$150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Single person with 5 – 6 children		$175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 with no children			$125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 with 1 child				$175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 with 2 – 4 children			$225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Married with 5 – 6 children			$375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Food</a:t>
            </a:r>
          </a:p>
        </p:txBody>
      </p:sp>
      <p:sp>
        <p:nvSpPr>
          <p:cNvPr id="6" name="Shape 260"/>
          <p:cNvSpPr/>
          <p:nvPr/>
        </p:nvSpPr>
        <p:spPr>
          <a:xfrm rot="20716955">
            <a:off x="190857" y="2458223"/>
            <a:ext cx="1381607" cy="1680926"/>
          </a:xfrm>
          <a:prstGeom prst="rect">
            <a:avLst/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 b="1" i="0" u="none" strike="noStrike" cap="none" dirty="0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Food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2800" b="1" i="0" u="none" strike="noStrike" cap="none" dirty="0">
                <a:solidFill>
                  <a:srgbClr val="FFF0E6"/>
                </a:solidFill>
                <a:latin typeface="Calibri"/>
                <a:ea typeface="Calibri"/>
                <a:cs typeface="Calibri"/>
                <a:sym typeface="Calibri"/>
              </a:rPr>
              <a:t>Grocery store</a:t>
            </a:r>
          </a:p>
        </p:txBody>
      </p:sp>
      <p:pic>
        <p:nvPicPr>
          <p:cNvPr id="7" name="Shape 2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54955">
            <a:off x="5967549" y="227444"/>
            <a:ext cx="3067614" cy="1291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7000" y="106299"/>
            <a:ext cx="1873250" cy="8038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2466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169333" y="205975"/>
            <a:ext cx="3085142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dirty="0"/>
              <a:t>Insurance</a:t>
            </a:r>
          </a:p>
        </p:txBody>
      </p:sp>
      <p:pic>
        <p:nvPicPr>
          <p:cNvPr id="269" name="Shape 2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4475" y="0"/>
            <a:ext cx="5234875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WELLNESS &amp; ENTERTAINMENT</a:t>
            </a:r>
          </a:p>
        </p:txBody>
      </p:sp>
      <p:sp>
        <p:nvSpPr>
          <p:cNvPr id="275" name="Shape 275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buClr>
                <a:srgbClr val="595959"/>
              </a:buClr>
              <a:buSzPct val="25000"/>
              <a:buFont typeface="Noto Sans Symbols"/>
              <a:buNone/>
            </a:pPr>
            <a:r>
              <a:rPr lang="en" sz="2000" b="0" i="1" u="none" strike="noStrike" cap="none">
                <a:solidFill>
                  <a:srgbClr val="595959"/>
                </a:solidFill>
                <a:latin typeface="Garamond"/>
                <a:ea typeface="Garamond"/>
                <a:cs typeface="Garamond"/>
                <a:sym typeface="Garamond"/>
              </a:rPr>
              <a:t>Who Wants the Finer Things In Life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24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NUTRITIONIST PACKAGES</a:t>
            </a:r>
          </a:p>
        </p:txBody>
      </p:sp>
      <p:grpSp>
        <p:nvGrpSpPr>
          <p:cNvPr id="281" name="Shape 281"/>
          <p:cNvGrpSpPr/>
          <p:nvPr/>
        </p:nvGrpSpPr>
        <p:grpSpPr>
          <a:xfrm>
            <a:off x="784761" y="1921457"/>
            <a:ext cx="7583670" cy="2922222"/>
            <a:chOff x="419000" y="124830"/>
            <a:chExt cx="5402628" cy="2798260"/>
          </a:xfrm>
        </p:grpSpPr>
        <p:sp>
          <p:nvSpPr>
            <p:cNvPr id="282" name="Shape 282"/>
            <p:cNvSpPr/>
            <p:nvPr/>
          </p:nvSpPr>
          <p:spPr>
            <a:xfrm>
              <a:off x="419000" y="556979"/>
              <a:ext cx="1622100" cy="1449600"/>
            </a:xfrm>
            <a:prstGeom prst="roundRect">
              <a:avLst>
                <a:gd name="adj" fmla="val 16667"/>
              </a:avLst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3" name="Shape 283"/>
            <p:cNvSpPr/>
            <p:nvPr/>
          </p:nvSpPr>
          <p:spPr>
            <a:xfrm>
              <a:off x="666204" y="1260790"/>
              <a:ext cx="1672500" cy="16623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4" name="Shape 284"/>
            <p:cNvSpPr txBox="1"/>
            <p:nvPr/>
          </p:nvSpPr>
          <p:spPr>
            <a:xfrm>
              <a:off x="666204" y="1260790"/>
              <a:ext cx="1672500" cy="1662300"/>
            </a:xfrm>
            <a:prstGeom prst="rect">
              <a:avLst/>
            </a:prstGeom>
            <a:noFill/>
            <a:ln>
              <a:noFill/>
            </a:ln>
          </p:spPr>
          <p:txBody>
            <a:bodyPr lIns="165100" tIns="165100" rIns="165100" bIns="1651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6500" b="0" i="0" u="none" strike="noStrike" cap="none">
                <a:solidFill>
                  <a:schemeClr val="lt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  <p:sp>
          <p:nvSpPr>
            <p:cNvPr id="285" name="Shape 285"/>
            <p:cNvSpPr/>
            <p:nvPr/>
          </p:nvSpPr>
          <p:spPr>
            <a:xfrm>
              <a:off x="2377458" y="124830"/>
              <a:ext cx="748200" cy="748200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 l="-16998" r="-16998"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6" name="Shape 286"/>
            <p:cNvSpPr/>
            <p:nvPr/>
          </p:nvSpPr>
          <p:spPr>
            <a:xfrm>
              <a:off x="3125528" y="124830"/>
              <a:ext cx="2696100" cy="748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7" name="Shape 287"/>
            <p:cNvSpPr txBox="1"/>
            <p:nvPr/>
          </p:nvSpPr>
          <p:spPr>
            <a:xfrm>
              <a:off x="3125528" y="124830"/>
              <a:ext cx="2696100" cy="748200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19050" rIns="38100" bIns="1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Silver Package     $100 Office Visit/$50 Each Additional Session</a:t>
              </a:r>
            </a:p>
          </p:txBody>
        </p:sp>
        <p:sp>
          <p:nvSpPr>
            <p:cNvPr id="288" name="Shape 288"/>
            <p:cNvSpPr/>
            <p:nvPr/>
          </p:nvSpPr>
          <p:spPr>
            <a:xfrm>
              <a:off x="2377458" y="1007554"/>
              <a:ext cx="748200" cy="748200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89" name="Shape 289"/>
            <p:cNvSpPr/>
            <p:nvPr/>
          </p:nvSpPr>
          <p:spPr>
            <a:xfrm>
              <a:off x="3125528" y="1007554"/>
              <a:ext cx="2696100" cy="748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290" name="Shape 290"/>
            <p:cNvSpPr txBox="1"/>
            <p:nvPr/>
          </p:nvSpPr>
          <p:spPr>
            <a:xfrm>
              <a:off x="3125528" y="1007554"/>
              <a:ext cx="2696100" cy="748200"/>
            </a:xfrm>
            <a:prstGeom prst="rect">
              <a:avLst/>
            </a:prstGeom>
            <a:noFill/>
            <a:ln>
              <a:noFill/>
            </a:ln>
          </p:spPr>
          <p:txBody>
            <a:bodyPr lIns="38100" tIns="19050" rIns="38100" bIns="190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500" b="0" i="0" u="none" strike="noStrike" cap="none">
                  <a:solidFill>
                    <a:schemeClr val="dk1"/>
                  </a:solidFill>
                  <a:latin typeface="Garamond"/>
                  <a:ea typeface="Garamond"/>
                  <a:cs typeface="Garamond"/>
                  <a:sym typeface="Garamond"/>
                </a:rPr>
                <a:t>Gold Package     $200 Home Visit/$100 Each Additional Session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525"/>
                </a:spcBef>
                <a:spcAft>
                  <a:spcPts val="0"/>
                </a:spcAft>
                <a:buNone/>
              </a:pPr>
              <a:endParaRPr sz="15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endParaRPr>
            </a:p>
          </p:txBody>
        </p:sp>
      </p:grpSp>
      <p:sp>
        <p:nvSpPr>
          <p:cNvPr id="291" name="Shape 291"/>
          <p:cNvSpPr txBox="1"/>
          <p:nvPr/>
        </p:nvSpPr>
        <p:spPr>
          <a:xfrm>
            <a:off x="1371600" y="4227784"/>
            <a:ext cx="6990300" cy="615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Can Choose 1 of 2 Packages that fits your Need!!!</a:t>
            </a:r>
          </a:p>
        </p:txBody>
      </p:sp>
    </p:spTree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GYM MEMBERSHIPS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idx="1"/>
          </p:nvPr>
        </p:nvSpPr>
        <p:spPr>
          <a:xfrm>
            <a:off x="1371600" y="1828800"/>
            <a:ext cx="6400800" cy="287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Get Right and Get Tight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Getting a Gym Membership will keep your Mind, Body, &amp; Soul in a Positive Mood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Being In-Shape will allow you to Live Longer, Work Harder, and Sharpens Your  Mental Awareness</a:t>
            </a:r>
          </a:p>
          <a:p>
            <a:pPr marL="0" marR="0" lvl="0" indent="0" algn="l" rtl="0">
              <a:lnSpc>
                <a:spcPct val="150000"/>
              </a:lnSpc>
              <a:spcBef>
                <a:spcPts val="36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"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3 Unique Packages to Choose From!!!!!!</a:t>
            </a:r>
          </a:p>
        </p:txBody>
      </p:sp>
      <p:sp>
        <p:nvSpPr>
          <p:cNvPr id="297" name="Shape 297"/>
          <p:cNvSpPr txBox="1"/>
          <p:nvPr/>
        </p:nvSpPr>
        <p:spPr>
          <a:xfrm>
            <a:off x="7032753" y="1180125"/>
            <a:ext cx="184800" cy="276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</p:spTree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LAZY BOY</a:t>
            </a:r>
          </a:p>
        </p:txBody>
      </p:sp>
      <p:pic>
        <p:nvPicPr>
          <p:cNvPr id="304" name="Shape 304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26190" b="26190"/>
          <a:stretch/>
        </p:blipFill>
        <p:spPr>
          <a:xfrm>
            <a:off x="992475" y="1772022"/>
            <a:ext cx="4580700" cy="1972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Shape 305"/>
          <p:cNvSpPr txBox="1"/>
          <p:nvPr/>
        </p:nvSpPr>
        <p:spPr>
          <a:xfrm>
            <a:off x="5933300" y="1933699"/>
            <a:ext cx="2492100" cy="1187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$10/Month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You can only Use Treadmills &amp; Machines</a:t>
            </a: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26651" y="3446216"/>
            <a:ext cx="2105399" cy="134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ip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FAMILY PLAN</a:t>
            </a:r>
          </a:p>
        </p:txBody>
      </p:sp>
      <p:pic>
        <p:nvPicPr>
          <p:cNvPr id="312" name="Shape 312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20238" b="20238"/>
          <a:stretch/>
        </p:blipFill>
        <p:spPr>
          <a:xfrm>
            <a:off x="1371600" y="1828800"/>
            <a:ext cx="3215700" cy="114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59278" y="3583026"/>
            <a:ext cx="3753300" cy="1381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Shape 314"/>
          <p:cNvSpPr txBox="1"/>
          <p:nvPr/>
        </p:nvSpPr>
        <p:spPr>
          <a:xfrm>
            <a:off x="5004450" y="1661550"/>
            <a:ext cx="3024000" cy="1761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$100/Month You and Your Family Can Enjoy the Workout Experience. The Cost includes Daycare Services while You Workout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909900" y="3227576"/>
            <a:ext cx="3677400" cy="147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36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NO MORE EXCUSES!!!!</a:t>
            </a: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!</a:t>
            </a:r>
          </a:p>
        </p:txBody>
      </p:sp>
    </p:spTree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Garamond"/>
              <a:buNone/>
            </a:pPr>
            <a:r>
              <a:rPr lang="en" sz="36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THE SINGLE LIFE</a:t>
            </a:r>
          </a:p>
        </p:txBody>
      </p:sp>
      <p:pic>
        <p:nvPicPr>
          <p:cNvPr id="321" name="Shape 321"/>
          <p:cNvPicPr preferRelativeResize="0">
            <a:picLocks noGrp="1"/>
          </p:cNvPicPr>
          <p:nvPr>
            <p:ph idx="1"/>
          </p:nvPr>
        </p:nvPicPr>
        <p:blipFill rotWithShape="1">
          <a:blip r:embed="rId3">
            <a:alphaModFix/>
          </a:blip>
          <a:srcRect t="13224" b="13224"/>
          <a:stretch/>
        </p:blipFill>
        <p:spPr>
          <a:xfrm>
            <a:off x="1371600" y="1694102"/>
            <a:ext cx="3996300" cy="1427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Shape 3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67782" y="2836582"/>
            <a:ext cx="2654100" cy="149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Shape 3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50992" y="1694102"/>
            <a:ext cx="2470800" cy="1151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Shape 324"/>
          <p:cNvSpPr txBox="1"/>
          <p:nvPr/>
        </p:nvSpPr>
        <p:spPr>
          <a:xfrm>
            <a:off x="966775" y="3121292"/>
            <a:ext cx="3980700" cy="1427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For $40/Month You Can Get Your Body Right by Any One of Our Premier Trainers… You Will Have that Beach Body in No Time!!!!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23B87-0A6B-A347-B918-AE22BBECE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Financial Consultant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56EBCF-2C07-7741-9902-BEC0819078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may I assist you?</a:t>
            </a:r>
          </a:p>
        </p:txBody>
      </p:sp>
      <p:pic>
        <p:nvPicPr>
          <p:cNvPr id="5" name="Graphic 4" descr="Research">
            <a:extLst>
              <a:ext uri="{FF2B5EF4-FFF2-40B4-BE49-F238E27FC236}">
                <a16:creationId xmlns:a16="http://schemas.microsoft.com/office/drawing/2014/main" id="{0D18E429-BAC7-C849-B31F-36DE1200D9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13226" y="1107211"/>
            <a:ext cx="1781174" cy="1781174"/>
          </a:xfrm>
          <a:prstGeom prst="rect">
            <a:avLst/>
          </a:prstGeom>
        </p:spPr>
      </p:pic>
      <p:pic>
        <p:nvPicPr>
          <p:cNvPr id="7" name="Graphic 6" descr="Dollar">
            <a:extLst>
              <a:ext uri="{FF2B5EF4-FFF2-40B4-BE49-F238E27FC236}">
                <a16:creationId xmlns:a16="http://schemas.microsoft.com/office/drawing/2014/main" id="{30BA9A5B-8E37-C643-B3CC-153F16BA75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7191" y="92113"/>
            <a:ext cx="1348360" cy="134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99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88049-13B6-B547-A6AD-65FF1AFCB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275" y="81280"/>
            <a:ext cx="8042276" cy="1118871"/>
          </a:xfrm>
        </p:spPr>
        <p:txBody>
          <a:bodyPr/>
          <a:lstStyle/>
          <a:p>
            <a:r>
              <a:rPr lang="en-US" sz="3600" dirty="0"/>
              <a:t>An Introductory Interactive Game of Financial Literacy (Game of Life)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BFF0A-F7EE-DA4F-8EA0-B4F04CFAE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275" y="1200150"/>
            <a:ext cx="8042276" cy="364616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Directions:</a:t>
            </a:r>
          </a:p>
          <a:p>
            <a:pPr lvl="1"/>
            <a:r>
              <a:rPr lang="en-US" dirty="0"/>
              <a:t>Printout slides and place one and each table</a:t>
            </a:r>
          </a:p>
          <a:p>
            <a:pPr lvl="1"/>
            <a:r>
              <a:rPr lang="en-US" dirty="0"/>
              <a:t>Select students to lead each table (utilities, childcare, housing, etc.)</a:t>
            </a:r>
          </a:p>
          <a:p>
            <a:pPr lvl="1"/>
            <a:r>
              <a:rPr lang="en-US" dirty="0"/>
              <a:t>The remaining students will play the game.  Students will roll the die to determine their career, education level, and household information.</a:t>
            </a:r>
          </a:p>
          <a:p>
            <a:pPr lvl="1"/>
            <a:r>
              <a:rPr lang="en-US" dirty="0"/>
              <a:t>Students will visit each location and create a financial budget.</a:t>
            </a:r>
          </a:p>
          <a:p>
            <a:pPr lvl="1"/>
            <a:r>
              <a:rPr lang="en-US" dirty="0"/>
              <a:t>Students will reflect and discuss outcome with a peer.</a:t>
            </a:r>
          </a:p>
        </p:txBody>
      </p:sp>
    </p:spTree>
    <p:extLst>
      <p:ext uri="{BB962C8B-B14F-4D97-AF65-F5344CB8AC3E}">
        <p14:creationId xmlns:p14="http://schemas.microsoft.com/office/powerpoint/2010/main" val="4004564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233050"/>
            <a:ext cx="85206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 dirty="0"/>
              <a:t>Education Level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This will determine your career for the next slide.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Die Roll:</a:t>
            </a:r>
            <a:r>
              <a:rPr lang="en-US" dirty="0"/>
              <a:t> (1-6)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GED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High School (HS)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Associate Degree (AS)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Bachelor Degree (BS)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Master Degree (MS)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Doctoral Degree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866" y="2131810"/>
            <a:ext cx="2751434" cy="261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707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Household</a:t>
            </a:r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Based on your die roll </a:t>
            </a:r>
            <a:r>
              <a:rPr lang="en-US" dirty="0"/>
              <a:t>your household will be determined: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Single – no children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Single – one infant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Married – no children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Married – one infant and one toddler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Married – one toddler, one </a:t>
            </a:r>
            <a:r>
              <a:rPr lang="en-US" dirty="0"/>
              <a:t>preschooler</a:t>
            </a:r>
            <a:r>
              <a:rPr lang="en" dirty="0"/>
              <a:t> and one pre-K</a:t>
            </a:r>
          </a:p>
          <a:p>
            <a:pPr marL="457200" lvl="0" indent="-228600">
              <a:buAutoNum type="arabicPeriod"/>
            </a:pPr>
            <a:r>
              <a:rPr lang="en" dirty="0"/>
              <a:t>Married - one </a:t>
            </a:r>
            <a:r>
              <a:rPr lang="en-US" dirty="0"/>
              <a:t>preschooler</a:t>
            </a:r>
            <a:r>
              <a:rPr lang="en" dirty="0"/>
              <a:t>, one pre-K, and after school required</a:t>
            </a:r>
          </a:p>
          <a:p>
            <a:pPr lvl="0" rt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8A0C8E-C23A-2145-9B56-3EF3A96C45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130" y="3891280"/>
            <a:ext cx="2128283" cy="109474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311700" y="233050"/>
            <a:ext cx="8520600" cy="742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200" dirty="0"/>
              <a:t>Education Level</a:t>
            </a:r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This will determine your career for the next slide. </a:t>
            </a:r>
          </a:p>
          <a:p>
            <a:pPr lvl="0" rtl="0">
              <a:spcBef>
                <a:spcPts val="0"/>
              </a:spcBef>
              <a:buNone/>
            </a:pPr>
            <a:endParaRPr lang="en" dirty="0"/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Die Roll:</a:t>
            </a:r>
            <a:r>
              <a:rPr lang="en-US" dirty="0"/>
              <a:t> (1-6)</a:t>
            </a:r>
            <a:endParaRPr lang="en" dirty="0"/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GED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High School (HS)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Associate Degree (AS)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Bachelor Degree (BS)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Master Degree (MS)</a:t>
            </a:r>
          </a:p>
          <a:p>
            <a:pPr marL="457200" lvl="0" indent="-228600" rtl="0">
              <a:spcBef>
                <a:spcPts val="0"/>
              </a:spcBef>
              <a:buAutoNum type="arabicPeriod"/>
            </a:pPr>
            <a:r>
              <a:rPr lang="en" dirty="0"/>
              <a:t>Doctoral Degree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0866" y="2131810"/>
            <a:ext cx="2751434" cy="26142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7024822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idx="1"/>
          </p:nvPr>
        </p:nvSpPr>
        <p:spPr>
          <a:xfrm>
            <a:off x="457200" y="148280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Apartment - $900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Townhouse - $1,100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House - </a:t>
            </a:r>
            <a:r>
              <a:rPr lang="en-US" dirty="0"/>
              <a:t>	</a:t>
            </a:r>
            <a:r>
              <a:rPr lang="en" dirty="0"/>
              <a:t>$1,300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Condo - </a:t>
            </a:r>
            <a:r>
              <a:rPr lang="en-US" dirty="0"/>
              <a:t>	</a:t>
            </a:r>
            <a:r>
              <a:rPr lang="en" dirty="0"/>
              <a:t>$1,700</a:t>
            </a:r>
          </a:p>
          <a:p>
            <a:pPr lvl="0" rtl="0">
              <a:spcBef>
                <a:spcPts val="0"/>
              </a:spcBef>
              <a:buNone/>
            </a:pPr>
            <a:r>
              <a:rPr lang="en" dirty="0"/>
              <a:t>House with 5 bedroom - $2,100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457200" y="308308"/>
            <a:ext cx="4026300" cy="117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5400" b="1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Housing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8675" y="308299"/>
            <a:ext cx="3358125" cy="1695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Utilities</a:t>
            </a:r>
          </a:p>
        </p:txBody>
      </p:sp>
      <p:sp>
        <p:nvSpPr>
          <p:cNvPr id="218" name="Shape 218"/>
          <p:cNvSpPr txBox="1">
            <a:spLocks noGrp="1"/>
          </p:cNvSpPr>
          <p:nvPr>
            <p:ph type="subTitle" idx="4294967295"/>
          </p:nvPr>
        </p:nvSpPr>
        <p:spPr>
          <a:xfrm>
            <a:off x="735013" y="1093788"/>
            <a:ext cx="8408987" cy="40497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5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 </a:t>
            </a:r>
            <a:r>
              <a:rPr lang="en" sz="25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5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Electric</a:t>
            </a:r>
          </a:p>
          <a:p>
            <a:pPr marL="457200" marR="0" lvl="0" indent="-438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Apartment		$80</a:t>
            </a:r>
          </a:p>
          <a:p>
            <a:pPr marL="457200" marR="0" lvl="0" indent="-438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(1 story)	$110</a:t>
            </a:r>
          </a:p>
          <a:p>
            <a:pPr marL="457200" marR="0" lvl="0" indent="-4381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House (2 stories)	$150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			$80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Garbage/Trash	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$35</a:t>
            </a: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Phone			$40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en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Water/Sewer		$35</a:t>
            </a:r>
          </a:p>
        </p:txBody>
      </p:sp>
      <p:pic>
        <p:nvPicPr>
          <p:cNvPr id="220" name="Shape 220"/>
          <p:cNvPicPr preferRelativeResize="0"/>
          <p:nvPr/>
        </p:nvPicPr>
        <p:blipFill rotWithShape="1">
          <a:blip r:embed="rId3">
            <a:alphaModFix/>
          </a:blip>
          <a:srcRect l="6062" r="7574" b="6296"/>
          <a:stretch/>
        </p:blipFill>
        <p:spPr>
          <a:xfrm>
            <a:off x="6656917" y="118188"/>
            <a:ext cx="2131500" cy="975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Shape 2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1547" y="2824050"/>
            <a:ext cx="3069299" cy="140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subTitle" idx="4294967295"/>
          </p:nvPr>
        </p:nvSpPr>
        <p:spPr>
          <a:xfrm>
            <a:off x="735013" y="1381125"/>
            <a:ext cx="8408987" cy="34242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								 </a:t>
            </a:r>
            <a:r>
              <a:rPr lang="en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8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Monthly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Infants (6 wks – 12 mths)			$800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Toddlers (12 mths – 3 yrs. old)		$600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Preschool (3 – 4 yrs. old)			$400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Pre-Kindergarten (4 – 5 yrs. old)	$300</a:t>
            </a:r>
          </a:p>
          <a:p>
            <a:pPr marL="0" marR="0" lvl="0" indent="0" algn="l" rtl="0">
              <a:spcBef>
                <a:spcPts val="56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Before / After Care 			$200</a:t>
            </a:r>
          </a:p>
          <a:p>
            <a:pPr marL="0" marR="0" lvl="0" indent="0" algn="l" rtl="0">
              <a:spcBef>
                <a:spcPts val="640"/>
              </a:spcBef>
              <a:buClr>
                <a:srgbClr val="888888"/>
              </a:buClr>
              <a:buSzPct val="25000"/>
              <a:buFont typeface="Calibri"/>
              <a:buNone/>
            </a:pPr>
            <a:endParaRPr sz="3200" b="0" i="0" u="none" strike="noStrike" cap="none" dirty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Shape 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72" y="85600"/>
            <a:ext cx="2600100" cy="142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/>
          <p:nvPr/>
        </p:nvSpPr>
        <p:spPr>
          <a:xfrm>
            <a:off x="3713700" y="214150"/>
            <a:ext cx="5136300" cy="1083900"/>
          </a:xfrm>
          <a:prstGeom prst="rect">
            <a:avLst/>
          </a:prstGeom>
          <a:solidFill>
            <a:srgbClr val="DAE5F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5400" b="1" i="0" u="none" strike="noStrike" cap="none">
                <a:solidFill>
                  <a:srgbClr val="76923C"/>
                </a:solidFill>
                <a:latin typeface="Calibri"/>
                <a:ea typeface="Calibri"/>
                <a:cs typeface="Calibri"/>
                <a:sym typeface="Calibri"/>
              </a:rPr>
              <a:t>Childcare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pic>
        <p:nvPicPr>
          <p:cNvPr id="3" name="Shape 255"/>
          <p:cNvPicPr preferRelativeResize="0"/>
          <p:nvPr/>
        </p:nvPicPr>
        <p:blipFill rotWithShape="1">
          <a:blip r:embed="rId2">
            <a:alphaModFix/>
          </a:blip>
          <a:srcRect t="12156" b="15119"/>
          <a:stretch/>
        </p:blipFill>
        <p:spPr>
          <a:xfrm>
            <a:off x="2838738" y="1248833"/>
            <a:ext cx="3394845" cy="33337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01417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688</Words>
  <Application>Microsoft Macintosh PowerPoint</Application>
  <PresentationFormat>On-screen Show (16:9)</PresentationFormat>
  <Paragraphs>100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News Gothic MT</vt:lpstr>
      <vt:lpstr>Times New Roman</vt:lpstr>
      <vt:lpstr>Noto Sans Symbols</vt:lpstr>
      <vt:lpstr>Calibri</vt:lpstr>
      <vt:lpstr>Wingdings 2</vt:lpstr>
      <vt:lpstr>Garamond</vt:lpstr>
      <vt:lpstr>Arial</vt:lpstr>
      <vt:lpstr>Breeze</vt:lpstr>
      <vt:lpstr>SCS Math Carnival Student Game</vt:lpstr>
      <vt:lpstr>An Introductory Interactive Game of Financial Literacy (Game of Life)</vt:lpstr>
      <vt:lpstr>Education Level</vt:lpstr>
      <vt:lpstr>Household</vt:lpstr>
      <vt:lpstr>Education Level</vt:lpstr>
      <vt:lpstr>PowerPoint Presentation</vt:lpstr>
      <vt:lpstr>Utilities</vt:lpstr>
      <vt:lpstr>PowerPoint Presentation</vt:lpstr>
      <vt:lpstr>Taxes</vt:lpstr>
      <vt:lpstr>Food</vt:lpstr>
      <vt:lpstr>Insurance</vt:lpstr>
      <vt:lpstr>WELLNESS &amp; ENTERTAINMENT</vt:lpstr>
      <vt:lpstr>NUTRITIONIST PACKAGES</vt:lpstr>
      <vt:lpstr>GYM MEMBERSHIPS</vt:lpstr>
      <vt:lpstr>THE LAZY BOY</vt:lpstr>
      <vt:lpstr>THE FAMILY PLAN</vt:lpstr>
      <vt:lpstr>THE SINGLE LIFE</vt:lpstr>
      <vt:lpstr>Financial Consultant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 Carnival Student Game</dc:title>
  <dc:subject/>
  <dc:creator>V. Barnes</dc:creator>
  <cp:keywords/>
  <dc:description/>
  <cp:lastModifiedBy>Vanessa Barnes</cp:lastModifiedBy>
  <cp:revision>7</cp:revision>
  <dcterms:modified xsi:type="dcterms:W3CDTF">2019-11-17T19:42:36Z</dcterms:modified>
  <cp:category/>
</cp:coreProperties>
</file>