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8" r:id="rId3"/>
    <p:sldId id="259" r:id="rId4"/>
    <p:sldId id="265" r:id="rId5"/>
    <p:sldId id="266" r:id="rId6"/>
    <p:sldId id="281" r:id="rId7"/>
    <p:sldId id="285" r:id="rId8"/>
    <p:sldId id="284" r:id="rId9"/>
    <p:sldId id="264" r:id="rId10"/>
    <p:sldId id="267" r:id="rId11"/>
    <p:sldId id="298" r:id="rId12"/>
    <p:sldId id="299" r:id="rId13"/>
    <p:sldId id="257" r:id="rId14"/>
    <p:sldId id="277" r:id="rId15"/>
    <p:sldId id="278" r:id="rId16"/>
    <p:sldId id="300" r:id="rId17"/>
    <p:sldId id="301" r:id="rId18"/>
    <p:sldId id="302" r:id="rId19"/>
    <p:sldId id="303" r:id="rId20"/>
    <p:sldId id="304" r:id="rId21"/>
    <p:sldId id="305" r:id="rId22"/>
    <p:sldId id="306" r:id="rId23"/>
    <p:sldId id="297" r:id="rId24"/>
    <p:sldId id="286" r:id="rId25"/>
    <p:sldId id="28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5E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A5E85FE-C54F-49ED-8D34-EFD7D49B42DE}" type="datetimeFigureOut">
              <a:rPr lang="en-US" smtClean="0"/>
              <a:t>2/26/2016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81FA08A-6351-43FC-9C46-74BE2CCE818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5E85FE-C54F-49ED-8D34-EFD7D49B42DE}"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A08A-6351-43FC-9C46-74BE2CCE81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5E85FE-C54F-49ED-8D34-EFD7D49B42DE}"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A08A-6351-43FC-9C46-74BE2CCE81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A5E85FE-C54F-49ED-8D34-EFD7D49B42DE}" type="datetimeFigureOut">
              <a:rPr lang="en-US" smtClean="0"/>
              <a:t>2/26/2016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81FA08A-6351-43FC-9C46-74BE2CCE81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A5E85FE-C54F-49ED-8D34-EFD7D49B42DE}" type="datetimeFigureOut">
              <a:rPr lang="en-US" smtClean="0"/>
              <a:t>2/26/2016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81FA08A-6351-43FC-9C46-74BE2CCE8182}"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A5E85FE-C54F-49ED-8D34-EFD7D49B42DE}" type="datetimeFigureOut">
              <a:rPr lang="en-US" smtClean="0"/>
              <a:t>2/26/2016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81FA08A-6351-43FC-9C46-74BE2CCE81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A5E85FE-C54F-49ED-8D34-EFD7D49B42DE}"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81FA08A-6351-43FC-9C46-74BE2CCE8182}"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A5E85FE-C54F-49ED-8D34-EFD7D49B42DE}" type="datetimeFigureOut">
              <a:rPr lang="en-US" smtClean="0"/>
              <a:t>2/26/2016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FA08A-6351-43FC-9C46-74BE2CCE81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5E85FE-C54F-49ED-8D34-EFD7D49B42DE}" type="datetimeFigureOut">
              <a:rPr lang="en-US" smtClean="0"/>
              <a:t>2/26/2016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FA08A-6351-43FC-9C46-74BE2CCE81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A5E85FE-C54F-49ED-8D34-EFD7D49B42DE}" type="datetimeFigureOut">
              <a:rPr lang="en-US" smtClean="0"/>
              <a:t>2/26/2016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FA08A-6351-43FC-9C46-74BE2CCE81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A5E85FE-C54F-49ED-8D34-EFD7D49B42DE}"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81FA08A-6351-43FC-9C46-74BE2CCE8182}"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A5E85FE-C54F-49ED-8D34-EFD7D49B42DE}" type="datetimeFigureOut">
              <a:rPr lang="en-US" smtClean="0"/>
              <a:t>2/26/2016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81FA08A-6351-43FC-9C46-74BE2CCE8182}"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xml"/><Relationship Id="rId7" Type="http://schemas.openxmlformats.org/officeDocument/2006/relationships/slide" Target="slide4.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3.xml"/><Relationship Id="rId10" Type="http://schemas.openxmlformats.org/officeDocument/2006/relationships/image" Target="../media/image3.jpeg"/><Relationship Id="rId4" Type="http://schemas.openxmlformats.org/officeDocument/2006/relationships/slide" Target="slide26.xml"/><Relationship Id="rId9"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youtube.com/watch?v=PPIS9ab7LO0" TargetMode="External"/><Relationship Id="rId7" Type="http://schemas.openxmlformats.org/officeDocument/2006/relationships/hyperlink" Target="mailto:ben.owens@cherokee.k12.nc.us?subject=Question%20about..." TargetMode="External"/><Relationship Id="rId2" Type="http://schemas.openxmlformats.org/officeDocument/2006/relationships/hyperlink" Target="http://www.youtube.com/watch?v=lo3ptMMn95w" TargetMode="Externa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https://www.youtube.com/watch?v=hUelp-7Yz28" TargetMode="External"/><Relationship Id="rId10" Type="http://schemas.openxmlformats.org/officeDocument/2006/relationships/image" Target="../media/image6.png"/><Relationship Id="rId4" Type="http://schemas.openxmlformats.org/officeDocument/2006/relationships/hyperlink" Target="http://www.youtube.com/watch?v=dmB24p85u7Y" TargetMode="Externa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ben.owens@cherokee.k12.nc.us?subject=Question%20about..." TargetMode="Externa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ncgravitygames.com/" TargetMode="External"/><Relationship Id="rId1" Type="http://schemas.openxmlformats.org/officeDocument/2006/relationships/slideLayout" Target="../slideLayouts/slideLayout2.xml"/><Relationship Id="rId5" Type="http://schemas.openxmlformats.org/officeDocument/2006/relationships/hyperlink" Target="mailto:ben.owens@cherokee.k12.nc.us?subject=Question%20about..." TargetMode="Externa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ben.owens@cherokee.k12.nc.us?subject=Question%20about..." TargetMode="External"/><Relationship Id="rId7" Type="http://schemas.openxmlformats.org/officeDocument/2006/relationships/image" Target="../media/image11.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hyperlink" Target="mailto:ben.owens@cherokee.k12.nc.us?subject=Question%20abou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hlinkClick r:id="rId2" action="ppaction://hlinksldjump"/>
          </p:cNvPr>
          <p:cNvSpPr/>
          <p:nvPr/>
        </p:nvSpPr>
        <p:spPr>
          <a:xfrm>
            <a:off x="990600" y="5410200"/>
            <a:ext cx="12954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Unit Goals</a:t>
            </a:r>
            <a:endParaRPr lang="en-US" dirty="0"/>
          </a:p>
        </p:txBody>
      </p:sp>
      <p:sp>
        <p:nvSpPr>
          <p:cNvPr id="9" name="Rounded Rectangle 8">
            <a:hlinkClick r:id="rId3" action="ppaction://hlinksldjump"/>
          </p:cNvPr>
          <p:cNvSpPr/>
          <p:nvPr/>
        </p:nvSpPr>
        <p:spPr>
          <a:xfrm>
            <a:off x="990600" y="4076700"/>
            <a:ext cx="12954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Project Entry Event</a:t>
            </a:r>
            <a:endParaRPr lang="en-US" dirty="0"/>
          </a:p>
        </p:txBody>
      </p:sp>
      <p:sp>
        <p:nvSpPr>
          <p:cNvPr id="10" name="Rounded Rectangle 9">
            <a:hlinkClick r:id="rId4" action="ppaction://hlinksldjump"/>
          </p:cNvPr>
          <p:cNvSpPr/>
          <p:nvPr/>
        </p:nvSpPr>
        <p:spPr>
          <a:xfrm>
            <a:off x="2885543" y="5410200"/>
            <a:ext cx="12954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Project Timeline</a:t>
            </a:r>
            <a:endParaRPr lang="en-US" dirty="0"/>
          </a:p>
        </p:txBody>
      </p:sp>
      <p:sp>
        <p:nvSpPr>
          <p:cNvPr id="11" name="Rounded Rectangle 10">
            <a:hlinkClick r:id="rId5" action="ppaction://hlinksldjump"/>
          </p:cNvPr>
          <p:cNvSpPr/>
          <p:nvPr/>
        </p:nvSpPr>
        <p:spPr>
          <a:xfrm>
            <a:off x="2885543" y="4119562"/>
            <a:ext cx="12954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The Project Scenario</a:t>
            </a:r>
            <a:endParaRPr lang="en-US" dirty="0"/>
          </a:p>
        </p:txBody>
      </p:sp>
      <p:sp>
        <p:nvSpPr>
          <p:cNvPr id="12" name="Rounded Rectangle 11">
            <a:hlinkClick r:id="rId6" action="ppaction://hlinksldjump"/>
          </p:cNvPr>
          <p:cNvSpPr/>
          <p:nvPr/>
        </p:nvSpPr>
        <p:spPr>
          <a:xfrm>
            <a:off x="4757738" y="5410200"/>
            <a:ext cx="12954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Project Steps</a:t>
            </a:r>
            <a:endParaRPr lang="en-US" dirty="0"/>
          </a:p>
        </p:txBody>
      </p:sp>
      <p:sp>
        <p:nvSpPr>
          <p:cNvPr id="13" name="Rounded Rectangle 12">
            <a:hlinkClick r:id="rId7" action="ppaction://hlinksldjump"/>
          </p:cNvPr>
          <p:cNvSpPr/>
          <p:nvPr/>
        </p:nvSpPr>
        <p:spPr>
          <a:xfrm>
            <a:off x="4757738" y="4114800"/>
            <a:ext cx="12954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The Driving Question</a:t>
            </a:r>
            <a:endParaRPr lang="en-US" dirty="0"/>
          </a:p>
        </p:txBody>
      </p:sp>
      <p:sp>
        <p:nvSpPr>
          <p:cNvPr id="14" name="Rounded Rectangle 13">
            <a:hlinkClick r:id="rId8" action="ppaction://hlinksldjump"/>
          </p:cNvPr>
          <p:cNvSpPr/>
          <p:nvPr/>
        </p:nvSpPr>
        <p:spPr>
          <a:xfrm>
            <a:off x="6738938" y="5410200"/>
            <a:ext cx="12954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PBL Resources</a:t>
            </a:r>
            <a:endParaRPr lang="en-US" sz="1600" dirty="0"/>
          </a:p>
        </p:txBody>
      </p:sp>
      <p:sp>
        <p:nvSpPr>
          <p:cNvPr id="15" name="Rounded Rectangle 14">
            <a:hlinkClick r:id="rId9" action="ppaction://hlinksldjump"/>
          </p:cNvPr>
          <p:cNvSpPr/>
          <p:nvPr/>
        </p:nvSpPr>
        <p:spPr>
          <a:xfrm>
            <a:off x="6738938" y="4076700"/>
            <a:ext cx="1295400" cy="990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Final Product Specs</a:t>
            </a:r>
            <a:endParaRPr lang="en-US" dirty="0"/>
          </a:p>
        </p:txBody>
      </p:sp>
      <p:pic>
        <p:nvPicPr>
          <p:cNvPr id="1026" name="Picture 2" descr="silbervogel gravity racing car eco friendl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5543" y="1371600"/>
            <a:ext cx="3186693" cy="23900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53031" y="167607"/>
            <a:ext cx="4193584" cy="707886"/>
          </a:xfrm>
          <a:prstGeom prst="rect">
            <a:avLst/>
          </a:prstGeom>
        </p:spPr>
        <p:txBody>
          <a:bodyPr wrap="none">
            <a:spAutoFit/>
          </a:bodyPr>
          <a:lstStyle/>
          <a:p>
            <a:pPr algn="ctr"/>
            <a:r>
              <a:rPr lang="en-US" sz="4000" b="1" dirty="0" smtClean="0">
                <a:solidFill>
                  <a:schemeClr val="tx2">
                    <a:lumMod val="50000"/>
                  </a:schemeClr>
                </a:solidFill>
                <a:effectLst>
                  <a:outerShdw blurRad="38100" dist="38100" dir="2700000" algn="tl">
                    <a:srgbClr val="000000">
                      <a:alpha val="43137"/>
                    </a:srgbClr>
                  </a:outerShdw>
                </a:effectLst>
                <a:latin typeface="+mj-lt"/>
              </a:rPr>
              <a:t>TCEC Gravity Cars!</a:t>
            </a:r>
            <a:endParaRPr lang="en-US" sz="40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05310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1143000"/>
          </a:xfrm>
        </p:spPr>
        <p:txBody>
          <a:bodyPr>
            <a:noAutofit/>
          </a:bodyPr>
          <a:lstStyle/>
          <a:p>
            <a:pPr algn="ctr"/>
            <a:r>
              <a:rPr lang="en-US" sz="3200" b="1" dirty="0" smtClean="0">
                <a:solidFill>
                  <a:schemeClr val="accent4">
                    <a:lumMod val="50000"/>
                  </a:schemeClr>
                </a:solidFill>
              </a:rPr>
              <a:t>TCEC Gravity Cars</a:t>
            </a:r>
            <a:br>
              <a:rPr lang="en-US" sz="3200" b="1" dirty="0" smtClean="0">
                <a:solidFill>
                  <a:schemeClr val="accent4">
                    <a:lumMod val="50000"/>
                  </a:schemeClr>
                </a:solidFill>
              </a:rPr>
            </a:br>
            <a:r>
              <a:rPr lang="en-US" sz="2400" b="1" u="sng" dirty="0" smtClean="0">
                <a:solidFill>
                  <a:schemeClr val="accent4">
                    <a:lumMod val="50000"/>
                  </a:schemeClr>
                </a:solidFill>
              </a:rPr>
              <a:t>Unit 4 Overview – Work &amp; Energy</a:t>
            </a:r>
            <a:endParaRPr lang="en-US" sz="2400" u="sng" dirty="0">
              <a:solidFill>
                <a:schemeClr val="accent4">
                  <a:lumMod val="50000"/>
                </a:schemeClr>
              </a:solidFill>
            </a:endParaRPr>
          </a:p>
        </p:txBody>
      </p:sp>
      <p:sp>
        <p:nvSpPr>
          <p:cNvPr id="7" name="Content Placeholder 6"/>
          <p:cNvSpPr>
            <a:spLocks noGrp="1"/>
          </p:cNvSpPr>
          <p:nvPr>
            <p:ph idx="1"/>
          </p:nvPr>
        </p:nvSpPr>
        <p:spPr>
          <a:xfrm>
            <a:off x="457200" y="1219200"/>
            <a:ext cx="8382000" cy="4953000"/>
          </a:xfrm>
        </p:spPr>
        <p:txBody>
          <a:bodyPr>
            <a:noAutofit/>
          </a:bodyPr>
          <a:lstStyle/>
          <a:p>
            <a:r>
              <a:rPr lang="en-US" sz="1800" dirty="0" smtClean="0"/>
              <a:t>This </a:t>
            </a:r>
            <a:r>
              <a:rPr lang="en-US" sz="1800" dirty="0"/>
              <a:t>unit will focus on an introduction to the energy, one of the most important concepts in all of science. </a:t>
            </a:r>
            <a:r>
              <a:rPr lang="en-US" sz="1800" dirty="0" smtClean="0"/>
              <a:t> Energy </a:t>
            </a:r>
            <a:r>
              <a:rPr lang="en-US" sz="1800" dirty="0"/>
              <a:t>is present throughout the universe in a variety of forms such as chemical energy, mechanical energy, nuclear energy, and electro-magnetic energy.  </a:t>
            </a:r>
            <a:endParaRPr lang="en-US" sz="1800" dirty="0" smtClean="0"/>
          </a:p>
          <a:p>
            <a:endParaRPr lang="en-US" sz="1800" dirty="0" smtClean="0"/>
          </a:p>
          <a:p>
            <a:r>
              <a:rPr lang="en-US" sz="1800" dirty="0" smtClean="0"/>
              <a:t>This unit’s specific focus will be on </a:t>
            </a:r>
            <a:r>
              <a:rPr lang="en-US" sz="1800" dirty="0"/>
              <a:t>mechanical energy, </a:t>
            </a:r>
            <a:r>
              <a:rPr lang="en-US" sz="1800" dirty="0" smtClean="0"/>
              <a:t>explicitly </a:t>
            </a:r>
            <a:r>
              <a:rPr lang="en-US" sz="1800" dirty="0"/>
              <a:t>related to the </a:t>
            </a:r>
            <a:r>
              <a:rPr lang="en-US" sz="1800" dirty="0" smtClean="0"/>
              <a:t>concepts </a:t>
            </a:r>
            <a:r>
              <a:rPr lang="en-US" sz="1800" dirty="0"/>
              <a:t>of work, kinetic energy, potential energy, elastic energy, power, and the conservation of </a:t>
            </a:r>
            <a:r>
              <a:rPr lang="en-US" sz="1800" dirty="0" smtClean="0"/>
              <a:t>energy.</a:t>
            </a:r>
          </a:p>
          <a:p>
            <a:endParaRPr lang="en-US" sz="1800" dirty="0" smtClean="0"/>
          </a:p>
        </p:txBody>
      </p:sp>
      <p:sp>
        <p:nvSpPr>
          <p:cNvPr id="8" name="Right Arrow 7">
            <a:hlinkClick r:id="" action="ppaction://hlinkshowjump?jump=nextslide"/>
          </p:cNvPr>
          <p:cNvSpPr/>
          <p:nvPr/>
        </p:nvSpPr>
        <p:spPr>
          <a:xfrm>
            <a:off x="8229600" y="6248400"/>
            <a:ext cx="7498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hlinkClick r:id="rId2" action="ppaction://hlinksldjump"/>
          </p:cNvPr>
          <p:cNvSpPr/>
          <p:nvPr/>
        </p:nvSpPr>
        <p:spPr>
          <a:xfrm>
            <a:off x="304800" y="6135757"/>
            <a:ext cx="1295400" cy="5390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Return to MAIN</a:t>
            </a:r>
            <a:endParaRPr lang="en-US" sz="1400" dirty="0"/>
          </a:p>
        </p:txBody>
      </p:sp>
      <p:pic>
        <p:nvPicPr>
          <p:cNvPr id="2" name="Picture 1"/>
          <p:cNvPicPr>
            <a:picLocks noChangeAspect="1"/>
          </p:cNvPicPr>
          <p:nvPr/>
        </p:nvPicPr>
        <p:blipFill>
          <a:blip r:embed="rId3"/>
          <a:stretch>
            <a:fillRect/>
          </a:stretch>
        </p:blipFill>
        <p:spPr>
          <a:xfrm>
            <a:off x="1985428" y="3886200"/>
            <a:ext cx="5325544" cy="2094315"/>
          </a:xfrm>
          <a:prstGeom prst="rect">
            <a:avLst/>
          </a:prstGeom>
        </p:spPr>
      </p:pic>
    </p:spTree>
    <p:extLst>
      <p:ext uri="{BB962C8B-B14F-4D97-AF65-F5344CB8AC3E}">
        <p14:creationId xmlns:p14="http://schemas.microsoft.com/office/powerpoint/2010/main" val="1274610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1143000"/>
          </a:xfrm>
        </p:spPr>
        <p:txBody>
          <a:bodyPr>
            <a:noAutofit/>
          </a:bodyPr>
          <a:lstStyle/>
          <a:p>
            <a:pPr algn="ctr"/>
            <a:r>
              <a:rPr lang="en-US" sz="3200" b="1" dirty="0" smtClean="0">
                <a:solidFill>
                  <a:schemeClr val="accent4">
                    <a:lumMod val="50000"/>
                  </a:schemeClr>
                </a:solidFill>
              </a:rPr>
              <a:t>TCEC Gravity Cars</a:t>
            </a:r>
            <a:br>
              <a:rPr lang="en-US" sz="3200" b="1" dirty="0" smtClean="0">
                <a:solidFill>
                  <a:schemeClr val="accent4">
                    <a:lumMod val="50000"/>
                  </a:schemeClr>
                </a:solidFill>
              </a:rPr>
            </a:br>
            <a:r>
              <a:rPr lang="en-US" sz="2400" b="1" u="sng" dirty="0" smtClean="0">
                <a:solidFill>
                  <a:schemeClr val="accent4">
                    <a:lumMod val="50000"/>
                  </a:schemeClr>
                </a:solidFill>
              </a:rPr>
              <a:t>Unit </a:t>
            </a:r>
            <a:r>
              <a:rPr lang="en-US" sz="2400" b="1" u="sng" dirty="0">
                <a:solidFill>
                  <a:schemeClr val="accent4">
                    <a:lumMod val="50000"/>
                  </a:schemeClr>
                </a:solidFill>
              </a:rPr>
              <a:t>5</a:t>
            </a:r>
            <a:r>
              <a:rPr lang="en-US" sz="2400" b="1" u="sng" dirty="0" smtClean="0">
                <a:solidFill>
                  <a:schemeClr val="accent4">
                    <a:lumMod val="50000"/>
                  </a:schemeClr>
                </a:solidFill>
              </a:rPr>
              <a:t> Overview – Impulse &amp; Momentum</a:t>
            </a:r>
            <a:endParaRPr lang="en-US" sz="2400" u="sng" dirty="0">
              <a:solidFill>
                <a:schemeClr val="accent4">
                  <a:lumMod val="50000"/>
                </a:schemeClr>
              </a:solidFill>
            </a:endParaRPr>
          </a:p>
        </p:txBody>
      </p:sp>
      <p:sp>
        <p:nvSpPr>
          <p:cNvPr id="7" name="Content Placeholder 6"/>
          <p:cNvSpPr>
            <a:spLocks noGrp="1"/>
          </p:cNvSpPr>
          <p:nvPr>
            <p:ph idx="1"/>
          </p:nvPr>
        </p:nvSpPr>
        <p:spPr>
          <a:xfrm>
            <a:off x="457200" y="1219200"/>
            <a:ext cx="8382000" cy="4953000"/>
          </a:xfrm>
        </p:spPr>
        <p:txBody>
          <a:bodyPr>
            <a:noAutofit/>
          </a:bodyPr>
          <a:lstStyle/>
          <a:p>
            <a:r>
              <a:rPr lang="en-US" sz="1800" dirty="0"/>
              <a:t>An object </a:t>
            </a:r>
            <a:r>
              <a:rPr lang="en-US" sz="1800" dirty="0" smtClean="0"/>
              <a:t>that is moving is said to have momentum. Such an object can </a:t>
            </a:r>
            <a:r>
              <a:rPr lang="en-US" sz="1800" dirty="0"/>
              <a:t>be stopped if a force is applied against it for a given amount of time</a:t>
            </a:r>
            <a:r>
              <a:rPr lang="en-US" sz="1800" dirty="0" smtClean="0"/>
              <a:t>. In other words, an </a:t>
            </a:r>
            <a:r>
              <a:rPr lang="en-US" sz="1800" dirty="0"/>
              <a:t>unbalanced force </a:t>
            </a:r>
            <a:r>
              <a:rPr lang="en-US" sz="1800" dirty="0" smtClean="0"/>
              <a:t>will accelerate the object </a:t>
            </a:r>
            <a:r>
              <a:rPr lang="en-US" sz="1800" dirty="0"/>
              <a:t>- either speeding it up or slowing it down. </a:t>
            </a:r>
            <a:endParaRPr lang="en-US" sz="1800" dirty="0" smtClean="0"/>
          </a:p>
          <a:p>
            <a:endParaRPr lang="en-US" sz="1200" dirty="0"/>
          </a:p>
          <a:p>
            <a:r>
              <a:rPr lang="en-US" sz="1800" dirty="0" smtClean="0"/>
              <a:t>The concept of impulse is simply an </a:t>
            </a:r>
            <a:r>
              <a:rPr lang="en-US" sz="1800" dirty="0"/>
              <a:t>outgrowth of Newton's second </a:t>
            </a:r>
            <a:r>
              <a:rPr lang="en-US" sz="1800" dirty="0" smtClean="0"/>
              <a:t>law: </a:t>
            </a:r>
            <a:r>
              <a:rPr lang="en-US" sz="1800" dirty="0" err="1" smtClean="0"/>
              <a:t>F</a:t>
            </a:r>
            <a:r>
              <a:rPr lang="en-US" sz="1200" dirty="0" err="1" smtClean="0"/>
              <a:t>net</a:t>
            </a:r>
            <a:r>
              <a:rPr lang="en-US" sz="1800" dirty="0" smtClean="0"/>
              <a:t> </a:t>
            </a:r>
            <a:r>
              <a:rPr lang="en-US" sz="1800" dirty="0"/>
              <a:t>= </a:t>
            </a:r>
            <a:r>
              <a:rPr lang="en-US" sz="1800" dirty="0" smtClean="0"/>
              <a:t>ma</a:t>
            </a:r>
            <a:r>
              <a:rPr lang="en-US" sz="1800" dirty="0"/>
              <a:t>. </a:t>
            </a:r>
            <a:r>
              <a:rPr lang="en-US" sz="1800" dirty="0" smtClean="0"/>
              <a:t>By some simple algebraic rearrangement, we can see that force </a:t>
            </a:r>
            <a:r>
              <a:rPr lang="en-US" sz="1800" dirty="0"/>
              <a:t>times the time equals the mass times the change in velocity. In physics, the quantity Force • time is known as impulse. And since </a:t>
            </a:r>
            <a:r>
              <a:rPr lang="en-US" sz="1800" dirty="0" err="1" smtClean="0"/>
              <a:t>m•v</a:t>
            </a:r>
            <a:r>
              <a:rPr lang="en-US" sz="1800" dirty="0" smtClean="0"/>
              <a:t> </a:t>
            </a:r>
            <a:r>
              <a:rPr lang="en-US" sz="1800" dirty="0"/>
              <a:t>is the momentum, </a:t>
            </a:r>
            <a:r>
              <a:rPr lang="en-US" sz="1800" dirty="0" smtClean="0"/>
              <a:t>we can state that Impulse </a:t>
            </a:r>
            <a:r>
              <a:rPr lang="en-US" sz="1800" dirty="0"/>
              <a:t>= Change in momentum</a:t>
            </a:r>
            <a:endParaRPr lang="en-US" sz="1800" dirty="0" smtClean="0"/>
          </a:p>
          <a:p>
            <a:endParaRPr lang="en-US" sz="1200" dirty="0" smtClean="0"/>
          </a:p>
          <a:p>
            <a:r>
              <a:rPr lang="en-US" sz="1800" dirty="0" smtClean="0"/>
              <a:t>This </a:t>
            </a:r>
            <a:r>
              <a:rPr lang="en-US" sz="1800" dirty="0"/>
              <a:t>unit will focus on an introduction to the concepts of impulse and momentum, including how they relate to </a:t>
            </a:r>
            <a:r>
              <a:rPr lang="en-US" sz="1800" dirty="0" smtClean="0"/>
              <a:t>elastic and inelastic collisions</a:t>
            </a:r>
            <a:r>
              <a:rPr lang="en-US" sz="1800" dirty="0"/>
              <a:t>.  </a:t>
            </a:r>
            <a:endParaRPr lang="en-US" sz="1800" dirty="0" smtClean="0"/>
          </a:p>
          <a:p>
            <a:endParaRPr lang="en-US" sz="1800" dirty="0"/>
          </a:p>
          <a:p>
            <a:endParaRPr lang="en-US" sz="1800" dirty="0" smtClean="0"/>
          </a:p>
        </p:txBody>
      </p:sp>
      <p:sp>
        <p:nvSpPr>
          <p:cNvPr id="8" name="Right Arrow 7">
            <a:hlinkClick r:id="" action="ppaction://hlinkshowjump?jump=nextslide"/>
          </p:cNvPr>
          <p:cNvSpPr/>
          <p:nvPr/>
        </p:nvSpPr>
        <p:spPr>
          <a:xfrm>
            <a:off x="8229600" y="6248400"/>
            <a:ext cx="7498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http://www.cgcae.com/Figure/Newton_Cradle_0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991671"/>
            <a:ext cx="2514600" cy="174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18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1143000"/>
          </a:xfrm>
        </p:spPr>
        <p:txBody>
          <a:bodyPr>
            <a:noAutofit/>
          </a:bodyPr>
          <a:lstStyle/>
          <a:p>
            <a:pPr algn="ctr"/>
            <a:r>
              <a:rPr lang="en-US" sz="3200" b="1" dirty="0" smtClean="0">
                <a:solidFill>
                  <a:schemeClr val="accent4">
                    <a:lumMod val="50000"/>
                  </a:schemeClr>
                </a:solidFill>
              </a:rPr>
              <a:t>TCEC Gravity Cars</a:t>
            </a:r>
            <a:br>
              <a:rPr lang="en-US" sz="3200" b="1" dirty="0" smtClean="0">
                <a:solidFill>
                  <a:schemeClr val="accent4">
                    <a:lumMod val="50000"/>
                  </a:schemeClr>
                </a:solidFill>
              </a:rPr>
            </a:br>
            <a:r>
              <a:rPr lang="en-US" sz="2400" b="1" u="sng" dirty="0" smtClean="0">
                <a:solidFill>
                  <a:schemeClr val="accent4">
                    <a:lumMod val="50000"/>
                  </a:schemeClr>
                </a:solidFill>
              </a:rPr>
              <a:t>Unit </a:t>
            </a:r>
            <a:r>
              <a:rPr lang="en-US" sz="2400" b="1" u="sng" dirty="0">
                <a:solidFill>
                  <a:schemeClr val="accent4">
                    <a:lumMod val="50000"/>
                  </a:schemeClr>
                </a:solidFill>
              </a:rPr>
              <a:t>6</a:t>
            </a:r>
            <a:r>
              <a:rPr lang="en-US" sz="2400" b="1" u="sng" dirty="0" smtClean="0">
                <a:solidFill>
                  <a:schemeClr val="accent4">
                    <a:lumMod val="50000"/>
                  </a:schemeClr>
                </a:solidFill>
              </a:rPr>
              <a:t> Overview – Rotational Motion</a:t>
            </a:r>
            <a:endParaRPr lang="en-US" sz="2400" u="sng" dirty="0">
              <a:solidFill>
                <a:schemeClr val="accent4">
                  <a:lumMod val="50000"/>
                </a:schemeClr>
              </a:solidFill>
            </a:endParaRPr>
          </a:p>
        </p:txBody>
      </p:sp>
      <p:sp>
        <p:nvSpPr>
          <p:cNvPr id="7" name="Content Placeholder 6"/>
          <p:cNvSpPr>
            <a:spLocks noGrp="1"/>
          </p:cNvSpPr>
          <p:nvPr>
            <p:ph idx="1"/>
          </p:nvPr>
        </p:nvSpPr>
        <p:spPr>
          <a:xfrm>
            <a:off x="457200" y="1219200"/>
            <a:ext cx="8382000" cy="4953000"/>
          </a:xfrm>
        </p:spPr>
        <p:txBody>
          <a:bodyPr>
            <a:noAutofit/>
          </a:bodyPr>
          <a:lstStyle/>
          <a:p>
            <a:r>
              <a:rPr lang="en-US" sz="1800" dirty="0"/>
              <a:t>T</a:t>
            </a:r>
            <a:r>
              <a:rPr lang="en-US" sz="1800" dirty="0" smtClean="0"/>
              <a:t>his </a:t>
            </a:r>
            <a:r>
              <a:rPr lang="en-US" sz="1800" dirty="0"/>
              <a:t>unit </a:t>
            </a:r>
            <a:r>
              <a:rPr lang="en-US" sz="1800" dirty="0" smtClean="0"/>
              <a:t>will </a:t>
            </a:r>
            <a:r>
              <a:rPr lang="en-US" sz="1800" dirty="0"/>
              <a:t>investigate rotational motion, angular momentum, and torque, as well as how energy is transferred through rotational dynamics.  </a:t>
            </a:r>
            <a:r>
              <a:rPr lang="en-US" sz="1800" dirty="0" smtClean="0"/>
              <a:t>Everything we have studied thus far in the course has a rotational equivalent: angular velocity for velocity, rotational kinetic energy for kinetic energy, angular momentum for momentum, torque for force, etc. In </a:t>
            </a:r>
            <a:r>
              <a:rPr lang="en-US" sz="1800" dirty="0"/>
              <a:t>short, this unit allows the student to study what we have done in all the prior units for linear motion (kinematics, force, energy, and momentum) for things that </a:t>
            </a:r>
            <a:r>
              <a:rPr lang="en-US" sz="1800" dirty="0" smtClean="0"/>
              <a:t>rotate.</a:t>
            </a:r>
          </a:p>
          <a:p>
            <a:endParaRPr lang="en-US" sz="1800" dirty="0"/>
          </a:p>
          <a:p>
            <a:r>
              <a:rPr lang="en-US" sz="1800" dirty="0" smtClean="0"/>
              <a:t>As </a:t>
            </a:r>
            <a:r>
              <a:rPr lang="en-US" sz="1800" dirty="0"/>
              <a:t>with other topics we have studied and will study in this course, the items in </a:t>
            </a:r>
            <a:r>
              <a:rPr lang="en-US" sz="1800" dirty="0" smtClean="0"/>
              <a:t>these three units </a:t>
            </a:r>
            <a:r>
              <a:rPr lang="en-US" sz="1800" dirty="0"/>
              <a:t>will offer a thorough introduction to how one can measure energy, </a:t>
            </a:r>
            <a:r>
              <a:rPr lang="en-US" sz="1800" dirty="0" smtClean="0"/>
              <a:t>momentum, and rotational motion through </a:t>
            </a:r>
            <a:r>
              <a:rPr lang="en-US" sz="1800" dirty="0"/>
              <a:t>the mathematical language of physics.  </a:t>
            </a:r>
          </a:p>
        </p:txBody>
      </p:sp>
      <p:sp>
        <p:nvSpPr>
          <p:cNvPr id="8" name="Right Arrow 7">
            <a:hlinkClick r:id="" action="ppaction://hlinkshowjump?jump=nextslide"/>
          </p:cNvPr>
          <p:cNvSpPr/>
          <p:nvPr/>
        </p:nvSpPr>
        <p:spPr>
          <a:xfrm>
            <a:off x="8229600" y="6248400"/>
            <a:ext cx="7498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276600" y="4725446"/>
            <a:ext cx="2533650" cy="2026920"/>
          </a:xfrm>
          <a:prstGeom prst="rect">
            <a:avLst/>
          </a:prstGeom>
        </p:spPr>
      </p:pic>
    </p:spTree>
    <p:extLst>
      <p:ext uri="{BB962C8B-B14F-4D97-AF65-F5344CB8AC3E}">
        <p14:creationId xmlns:p14="http://schemas.microsoft.com/office/powerpoint/2010/main" val="3225460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536" y="-457200"/>
            <a:ext cx="8229600" cy="1143000"/>
          </a:xfrm>
        </p:spPr>
        <p:txBody>
          <a:bodyPr>
            <a:noAutofit/>
          </a:bodyPr>
          <a:lstStyle/>
          <a:p>
            <a:pPr algn="ctr"/>
            <a:r>
              <a:rPr lang="en-US" sz="3200" dirty="0" smtClean="0">
                <a:solidFill>
                  <a:schemeClr val="tx2">
                    <a:lumMod val="50000"/>
                  </a:schemeClr>
                </a:solidFill>
              </a:rPr>
              <a:t/>
            </a:r>
            <a:br>
              <a:rPr lang="en-US" sz="3200" dirty="0" smtClean="0">
                <a:solidFill>
                  <a:schemeClr val="tx2">
                    <a:lumMod val="50000"/>
                  </a:schemeClr>
                </a:solidFill>
              </a:rPr>
            </a:br>
            <a:r>
              <a:rPr lang="en-US" sz="3200" dirty="0" smtClean="0">
                <a:solidFill>
                  <a:schemeClr val="tx2">
                    <a:lumMod val="50000"/>
                  </a:schemeClr>
                </a:solidFill>
              </a:rPr>
              <a:t/>
            </a:r>
            <a:br>
              <a:rPr lang="en-US" sz="3200" dirty="0" smtClean="0">
                <a:solidFill>
                  <a:schemeClr val="tx2">
                    <a:lumMod val="50000"/>
                  </a:schemeClr>
                </a:solidFill>
              </a:rPr>
            </a:br>
            <a:r>
              <a:rPr lang="en-US" sz="3200" dirty="0">
                <a:solidFill>
                  <a:schemeClr val="tx2">
                    <a:lumMod val="50000"/>
                  </a:schemeClr>
                </a:solidFill>
              </a:rPr>
              <a:t/>
            </a:r>
            <a:br>
              <a:rPr lang="en-US" sz="3200" dirty="0">
                <a:solidFill>
                  <a:schemeClr val="tx2">
                    <a:lumMod val="50000"/>
                  </a:schemeClr>
                </a:solidFill>
              </a:rPr>
            </a:br>
            <a:r>
              <a:rPr lang="en-US" sz="3200" b="1" dirty="0" smtClean="0">
                <a:solidFill>
                  <a:schemeClr val="tx2">
                    <a:lumMod val="50000"/>
                  </a:schemeClr>
                </a:solidFill>
              </a:rPr>
              <a:t>TCEC Gravity Cars</a:t>
            </a:r>
            <a:r>
              <a:rPr lang="en-US" sz="3200" dirty="0" smtClean="0">
                <a:solidFill>
                  <a:schemeClr val="tx2">
                    <a:lumMod val="50000"/>
                  </a:schemeClr>
                </a:solidFill>
              </a:rPr>
              <a:t/>
            </a:r>
            <a:br>
              <a:rPr lang="en-US" sz="3200" dirty="0" smtClean="0">
                <a:solidFill>
                  <a:schemeClr val="tx2">
                    <a:lumMod val="50000"/>
                  </a:schemeClr>
                </a:solidFill>
              </a:rPr>
            </a:br>
            <a:r>
              <a:rPr lang="en-US" sz="2800" u="sng" dirty="0" smtClean="0">
                <a:solidFill>
                  <a:schemeClr val="tx2">
                    <a:lumMod val="50000"/>
                  </a:schemeClr>
                </a:solidFill>
              </a:rPr>
              <a:t>Project Goals – Unit 4</a:t>
            </a:r>
            <a:r>
              <a:rPr lang="en-US" sz="3600" dirty="0" smtClean="0">
                <a:solidFill>
                  <a:schemeClr val="tx2">
                    <a:lumMod val="50000"/>
                  </a:schemeClr>
                </a:solidFill>
              </a:rPr>
              <a:t/>
            </a:r>
            <a:br>
              <a:rPr lang="en-US" sz="3600" dirty="0" smtClean="0">
                <a:solidFill>
                  <a:schemeClr val="tx2">
                    <a:lumMod val="50000"/>
                  </a:schemeClr>
                </a:solidFill>
              </a:rPr>
            </a:br>
            <a:endParaRPr lang="en-US" sz="3600" dirty="0">
              <a:solidFill>
                <a:schemeClr val="tx2">
                  <a:lumMod val="50000"/>
                </a:schemeClr>
              </a:solidFill>
            </a:endParaRPr>
          </a:p>
        </p:txBody>
      </p:sp>
      <p:sp>
        <p:nvSpPr>
          <p:cNvPr id="2" name="Content Placeholder 1"/>
          <p:cNvSpPr>
            <a:spLocks noGrp="1"/>
          </p:cNvSpPr>
          <p:nvPr>
            <p:ph idx="1"/>
          </p:nvPr>
        </p:nvSpPr>
        <p:spPr>
          <a:xfrm>
            <a:off x="249936" y="1143000"/>
            <a:ext cx="8686800" cy="4525963"/>
          </a:xfrm>
        </p:spPr>
        <p:txBody>
          <a:bodyPr>
            <a:noAutofit/>
          </a:bodyPr>
          <a:lstStyle/>
          <a:p>
            <a:pPr marL="137160" indent="0">
              <a:buNone/>
            </a:pPr>
            <a:r>
              <a:rPr lang="en-US" sz="1800" dirty="0">
                <a:solidFill>
                  <a:schemeClr val="accent1">
                    <a:lumMod val="50000"/>
                  </a:schemeClr>
                </a:solidFill>
                <a:latin typeface="Arial" panose="020B0604020202020204" pitchFamily="34" charset="0"/>
                <a:cs typeface="Arial" panose="020B0604020202020204" pitchFamily="34" charset="0"/>
              </a:rPr>
              <a:t>At the end of this project, students will be expected to have demonstrated proof of mastery of the following goals and answer the essential questions for each</a:t>
            </a:r>
            <a:r>
              <a:rPr lang="en-US" sz="1800" dirty="0" smtClean="0">
                <a:solidFill>
                  <a:schemeClr val="accent1">
                    <a:lumMod val="50000"/>
                  </a:schemeClr>
                </a:solidFill>
                <a:latin typeface="Arial" panose="020B0604020202020204" pitchFamily="34" charset="0"/>
                <a:cs typeface="Arial" panose="020B0604020202020204" pitchFamily="34" charset="0"/>
              </a:rPr>
              <a:t>. </a:t>
            </a:r>
            <a:r>
              <a:rPr lang="en-US" sz="1800" dirty="0">
                <a:solidFill>
                  <a:schemeClr val="accent1">
                    <a:lumMod val="50000"/>
                  </a:schemeClr>
                </a:solidFill>
                <a:latin typeface="Arial" panose="020B0604020202020204" pitchFamily="34" charset="0"/>
                <a:cs typeface="Arial" panose="020B0604020202020204" pitchFamily="34" charset="0"/>
              </a:rPr>
              <a:t>Note that the applicable NCDPI Physics Essential Standard is listed in parentheses.  </a:t>
            </a:r>
            <a:endParaRPr lang="en-US" sz="1800" dirty="0" smtClean="0">
              <a:solidFill>
                <a:schemeClr val="accent1">
                  <a:lumMod val="50000"/>
                </a:schemeClr>
              </a:solidFill>
              <a:latin typeface="Arial" panose="020B0604020202020204" pitchFamily="34" charset="0"/>
              <a:cs typeface="Arial" panose="020B0604020202020204" pitchFamily="34" charset="0"/>
            </a:endParaRPr>
          </a:p>
          <a:p>
            <a:pPr marL="137160" indent="0">
              <a:buNone/>
            </a:pPr>
            <a:endParaRPr lang="en-US" sz="1050" dirty="0">
              <a:latin typeface="Arial" panose="020B0604020202020204" pitchFamily="34" charset="0"/>
              <a:cs typeface="Arial" panose="020B0604020202020204" pitchFamily="34" charset="0"/>
            </a:endParaRPr>
          </a:p>
          <a:p>
            <a:pPr lvl="0"/>
            <a:r>
              <a:rPr lang="en-US" sz="2400" dirty="0">
                <a:solidFill>
                  <a:schemeClr val="tx1"/>
                </a:solidFill>
                <a:latin typeface="Arial" panose="020B0604020202020204" pitchFamily="34" charset="0"/>
                <a:cs typeface="Arial" panose="020B0604020202020204" pitchFamily="34" charset="0"/>
              </a:rPr>
              <a:t>Goal 1: Interpret data on work and energy presented graphically and numerically (</a:t>
            </a:r>
            <a:r>
              <a:rPr lang="en-US" sz="2400" dirty="0" err="1">
                <a:solidFill>
                  <a:schemeClr val="tx1"/>
                </a:solidFill>
                <a:latin typeface="Arial" panose="020B0604020202020204" pitchFamily="34" charset="0"/>
                <a:cs typeface="Arial" panose="020B0604020202020204" pitchFamily="34" charset="0"/>
              </a:rPr>
              <a:t>Phy</a:t>
            </a:r>
            <a:r>
              <a:rPr lang="en-US" sz="2400" dirty="0">
                <a:solidFill>
                  <a:schemeClr val="tx1"/>
                </a:solidFill>
                <a:latin typeface="Arial" panose="020B0604020202020204" pitchFamily="34" charset="0"/>
                <a:cs typeface="Arial" panose="020B0604020202020204" pitchFamily="34" charset="0"/>
              </a:rPr>
              <a:t> 2.1.1):</a:t>
            </a:r>
            <a:endParaRPr lang="en-US" sz="4000" dirty="0">
              <a:solidFill>
                <a:schemeClr val="tx1"/>
              </a:solidFill>
              <a:latin typeface="Arial" panose="020B0604020202020204" pitchFamily="34" charset="0"/>
              <a:cs typeface="Arial" panose="020B0604020202020204" pitchFamily="34" charset="0"/>
            </a:endParaRPr>
          </a:p>
          <a:p>
            <a:pPr lvl="1"/>
            <a:r>
              <a:rPr lang="en-US" sz="2000" dirty="0" smtClean="0">
                <a:solidFill>
                  <a:srgbClr val="C00000"/>
                </a:solidFill>
                <a:latin typeface="Arial" panose="020B0604020202020204" pitchFamily="34" charset="0"/>
                <a:cs typeface="Arial" panose="020B0604020202020204" pitchFamily="34" charset="0"/>
              </a:rPr>
              <a:t>EQ1: Can </a:t>
            </a:r>
            <a:r>
              <a:rPr lang="en-US" sz="2000" dirty="0">
                <a:solidFill>
                  <a:srgbClr val="C00000"/>
                </a:solidFill>
                <a:latin typeface="Arial" panose="020B0604020202020204" pitchFamily="34" charset="0"/>
                <a:cs typeface="Arial" panose="020B0604020202020204" pitchFamily="34" charset="0"/>
              </a:rPr>
              <a:t>I analyze, evaluate, measure, and describe the transfer of energy by a force and then calculate the work done?</a:t>
            </a:r>
            <a:endParaRPr lang="en-US" sz="3600" dirty="0">
              <a:solidFill>
                <a:srgbClr val="C00000"/>
              </a:solidFill>
              <a:latin typeface="Arial" panose="020B0604020202020204" pitchFamily="34" charset="0"/>
              <a:cs typeface="Arial" panose="020B0604020202020204" pitchFamily="34" charset="0"/>
            </a:endParaRPr>
          </a:p>
          <a:p>
            <a:pPr lvl="1"/>
            <a:r>
              <a:rPr lang="en-US" sz="2000" dirty="0" smtClean="0">
                <a:solidFill>
                  <a:srgbClr val="C00000"/>
                </a:solidFill>
                <a:latin typeface="Arial" panose="020B0604020202020204" pitchFamily="34" charset="0"/>
                <a:cs typeface="Arial" panose="020B0604020202020204" pitchFamily="34" charset="0"/>
              </a:rPr>
              <a:t>EQ2: Do </a:t>
            </a:r>
            <a:r>
              <a:rPr lang="en-US" sz="2000" dirty="0">
                <a:solidFill>
                  <a:srgbClr val="C00000"/>
                </a:solidFill>
                <a:latin typeface="Arial" panose="020B0604020202020204" pitchFamily="34" charset="0"/>
                <a:cs typeface="Arial" panose="020B0604020202020204" pitchFamily="34" charset="0"/>
              </a:rPr>
              <a:t>I know what mechanical energy is and how it can be stored and transferred as kinetic energy, elastic energy, and potential energy?</a:t>
            </a:r>
            <a:endParaRPr lang="en-US" sz="3600" dirty="0">
              <a:solidFill>
                <a:srgbClr val="C00000"/>
              </a:solidFill>
              <a:latin typeface="Arial" panose="020B0604020202020204" pitchFamily="34" charset="0"/>
              <a:cs typeface="Arial" panose="020B0604020202020204" pitchFamily="34" charset="0"/>
            </a:endParaRPr>
          </a:p>
          <a:p>
            <a:pPr lvl="1"/>
            <a:r>
              <a:rPr lang="en-US" sz="2000" dirty="0" smtClean="0">
                <a:solidFill>
                  <a:srgbClr val="C00000"/>
                </a:solidFill>
                <a:latin typeface="Arial" panose="020B0604020202020204" pitchFamily="34" charset="0"/>
                <a:cs typeface="Arial" panose="020B0604020202020204" pitchFamily="34" charset="0"/>
              </a:rPr>
              <a:t>EQ3: Can </a:t>
            </a:r>
            <a:r>
              <a:rPr lang="en-US" sz="2000" dirty="0">
                <a:solidFill>
                  <a:srgbClr val="C00000"/>
                </a:solidFill>
                <a:latin typeface="Arial" panose="020B0604020202020204" pitchFamily="34" charset="0"/>
                <a:cs typeface="Arial" panose="020B0604020202020204" pitchFamily="34" charset="0"/>
              </a:rPr>
              <a:t>I identify and discuss the variables which effect (and do not effect) an object’s potential energy and kinetic energy?</a:t>
            </a:r>
            <a:endParaRPr lang="en-US" sz="3600" dirty="0">
              <a:solidFill>
                <a:srgbClr val="C00000"/>
              </a:solidFill>
              <a:latin typeface="Arial" panose="020B0604020202020204" pitchFamily="34" charset="0"/>
              <a:cs typeface="Arial" panose="020B0604020202020204" pitchFamily="34" charset="0"/>
            </a:endParaRPr>
          </a:p>
          <a:p>
            <a:endParaRPr lang="en-US" sz="4800" dirty="0">
              <a:solidFill>
                <a:schemeClr val="accent6">
                  <a:lumMod val="50000"/>
                </a:schemeClr>
              </a:solidFill>
              <a:latin typeface="Arial" panose="020B0604020202020204" pitchFamily="34" charset="0"/>
              <a:cs typeface="Arial" panose="020B0604020202020204" pitchFamily="34" charset="0"/>
            </a:endParaRPr>
          </a:p>
        </p:txBody>
      </p:sp>
      <p:sp>
        <p:nvSpPr>
          <p:cNvPr id="16" name="Right Arrow 15">
            <a:hlinkClick r:id="" action="ppaction://hlinkshowjump?jump=nextslide"/>
          </p:cNvPr>
          <p:cNvSpPr/>
          <p:nvPr/>
        </p:nvSpPr>
        <p:spPr>
          <a:xfrm>
            <a:off x="8229600" y="6019800"/>
            <a:ext cx="7498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 action="ppaction://hlinkshowjump?jump=previousslide"/>
          </p:cNvPr>
          <p:cNvSpPr/>
          <p:nvPr/>
        </p:nvSpPr>
        <p:spPr>
          <a:xfrm rot="10800000">
            <a:off x="88392" y="6019800"/>
            <a:ext cx="7498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487630" y="5562600"/>
            <a:ext cx="2128933" cy="1173510"/>
          </a:xfrm>
          <a:prstGeom prst="rect">
            <a:avLst/>
          </a:prstGeom>
        </p:spPr>
      </p:pic>
    </p:spTree>
    <p:extLst>
      <p:ext uri="{BB962C8B-B14F-4D97-AF65-F5344CB8AC3E}">
        <p14:creationId xmlns:p14="http://schemas.microsoft.com/office/powerpoint/2010/main" val="3934822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296" y="0"/>
            <a:ext cx="8229600" cy="1143000"/>
          </a:xfrm>
        </p:spPr>
        <p:txBody>
          <a:bodyPr>
            <a:noAutofit/>
          </a:bodyPr>
          <a:lstStyle/>
          <a:p>
            <a:pPr algn="ctr"/>
            <a:r>
              <a:rPr lang="en-US" sz="3200" dirty="0">
                <a:solidFill>
                  <a:schemeClr val="tx1"/>
                </a:solidFill>
              </a:rPr>
              <a:t/>
            </a:r>
            <a:br>
              <a:rPr lang="en-US" sz="3200" dirty="0">
                <a:solidFill>
                  <a:schemeClr val="tx1"/>
                </a:solidFill>
              </a:rPr>
            </a:br>
            <a:r>
              <a:rPr lang="en-US" sz="2800" b="1" dirty="0" smtClean="0">
                <a:solidFill>
                  <a:schemeClr val="tx1"/>
                </a:solidFill>
              </a:rPr>
              <a:t>TCEC Gravity Cars </a:t>
            </a:r>
            <a:br>
              <a:rPr lang="en-US" sz="2800" b="1" dirty="0" smtClean="0">
                <a:solidFill>
                  <a:schemeClr val="tx1"/>
                </a:solidFill>
              </a:rPr>
            </a:br>
            <a:r>
              <a:rPr lang="en-US" sz="2800" u="sng" dirty="0" smtClean="0">
                <a:solidFill>
                  <a:schemeClr val="tx1"/>
                </a:solidFill>
              </a:rPr>
              <a:t>Project Goals – Unit 4</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2" name="Content Placeholder 1"/>
          <p:cNvSpPr>
            <a:spLocks noGrp="1"/>
          </p:cNvSpPr>
          <p:nvPr>
            <p:ph idx="1"/>
          </p:nvPr>
        </p:nvSpPr>
        <p:spPr>
          <a:xfrm>
            <a:off x="377952" y="1341437"/>
            <a:ext cx="8311896" cy="4525963"/>
          </a:xfrm>
        </p:spPr>
        <p:txBody>
          <a:bodyPr>
            <a:noAutofit/>
          </a:bodyPr>
          <a:lstStyle/>
          <a:p>
            <a:pPr lvl="0"/>
            <a:r>
              <a:rPr lang="en-US" sz="2400" dirty="0" smtClean="0">
                <a:solidFill>
                  <a:schemeClr val="tx1"/>
                </a:solidFill>
                <a:latin typeface="Arial" panose="020B0604020202020204" pitchFamily="34" charset="0"/>
                <a:cs typeface="Arial" panose="020B0604020202020204" pitchFamily="34" charset="0"/>
              </a:rPr>
              <a:t>Goal </a:t>
            </a:r>
            <a:r>
              <a:rPr lang="en-US" sz="2400" dirty="0">
                <a:solidFill>
                  <a:schemeClr val="tx1"/>
                </a:solidFill>
                <a:latin typeface="Arial" panose="020B0604020202020204" pitchFamily="34" charset="0"/>
                <a:cs typeface="Arial" panose="020B0604020202020204" pitchFamily="34" charset="0"/>
              </a:rPr>
              <a:t>2: Compare the concepts of potential and kinetic energy and conservation of total mechanical energy in the description of the motion of objects (</a:t>
            </a:r>
            <a:r>
              <a:rPr lang="en-US" sz="2400" dirty="0" err="1">
                <a:solidFill>
                  <a:schemeClr val="tx1"/>
                </a:solidFill>
                <a:latin typeface="Arial" panose="020B0604020202020204" pitchFamily="34" charset="0"/>
                <a:cs typeface="Arial" panose="020B0604020202020204" pitchFamily="34" charset="0"/>
              </a:rPr>
              <a:t>Phy</a:t>
            </a:r>
            <a:r>
              <a:rPr lang="en-US" sz="2400" dirty="0">
                <a:solidFill>
                  <a:schemeClr val="tx1"/>
                </a:solidFill>
                <a:latin typeface="Arial" panose="020B0604020202020204" pitchFamily="34" charset="0"/>
                <a:cs typeface="Arial" panose="020B0604020202020204" pitchFamily="34" charset="0"/>
              </a:rPr>
              <a:t> 2.1.2):</a:t>
            </a:r>
            <a:endParaRPr lang="en-US" sz="4000" dirty="0">
              <a:solidFill>
                <a:schemeClr val="tx1"/>
              </a:solidFill>
              <a:latin typeface="Arial" panose="020B0604020202020204" pitchFamily="34" charset="0"/>
              <a:cs typeface="Arial" panose="020B0604020202020204" pitchFamily="34" charset="0"/>
            </a:endParaRPr>
          </a:p>
          <a:p>
            <a:pPr lvl="1"/>
            <a:r>
              <a:rPr lang="en-US" sz="2000" dirty="0" smtClean="0">
                <a:solidFill>
                  <a:srgbClr val="C00000"/>
                </a:solidFill>
                <a:latin typeface="Arial" panose="020B0604020202020204" pitchFamily="34" charset="0"/>
                <a:cs typeface="Arial" panose="020B0604020202020204" pitchFamily="34" charset="0"/>
              </a:rPr>
              <a:t>EQ1: Can </a:t>
            </a:r>
            <a:r>
              <a:rPr lang="en-US" sz="2000" dirty="0">
                <a:solidFill>
                  <a:srgbClr val="C00000"/>
                </a:solidFill>
                <a:latin typeface="Arial" panose="020B0604020202020204" pitchFamily="34" charset="0"/>
                <a:cs typeface="Arial" panose="020B0604020202020204" pitchFamily="34" charset="0"/>
              </a:rPr>
              <a:t>I analyze, evaluate, and apply the principle of conservation of energy to a variety of situations?</a:t>
            </a:r>
            <a:endParaRPr lang="en-US" sz="3600" dirty="0">
              <a:solidFill>
                <a:srgbClr val="C00000"/>
              </a:solidFill>
              <a:latin typeface="Arial" panose="020B0604020202020204" pitchFamily="34" charset="0"/>
              <a:cs typeface="Arial" panose="020B0604020202020204" pitchFamily="34" charset="0"/>
            </a:endParaRPr>
          </a:p>
          <a:p>
            <a:pPr lvl="1"/>
            <a:r>
              <a:rPr lang="en-US" sz="2000" dirty="0" smtClean="0">
                <a:solidFill>
                  <a:srgbClr val="C00000"/>
                </a:solidFill>
                <a:latin typeface="Arial" panose="020B0604020202020204" pitchFamily="34" charset="0"/>
                <a:cs typeface="Arial" panose="020B0604020202020204" pitchFamily="34" charset="0"/>
              </a:rPr>
              <a:t>EQ2: Am </a:t>
            </a:r>
            <a:r>
              <a:rPr lang="en-US" sz="2000" dirty="0">
                <a:solidFill>
                  <a:srgbClr val="C00000"/>
                </a:solidFill>
                <a:latin typeface="Arial" panose="020B0604020202020204" pitchFamily="34" charset="0"/>
                <a:cs typeface="Arial" panose="020B0604020202020204" pitchFamily="34" charset="0"/>
              </a:rPr>
              <a:t>I able to identify the conditions in which mechanical energy is or is not conserved?</a:t>
            </a:r>
            <a:endParaRPr lang="en-US" sz="3600" dirty="0">
              <a:solidFill>
                <a:srgbClr val="C00000"/>
              </a:solidFill>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a:p>
            <a:pPr marL="137160" indent="0">
              <a:buNone/>
            </a:pPr>
            <a:endParaRPr lang="en-US" sz="1600" dirty="0">
              <a:latin typeface="Arial" panose="020B0604020202020204" pitchFamily="34" charset="0"/>
              <a:cs typeface="Arial" panose="020B0604020202020204" pitchFamily="34" charset="0"/>
            </a:endParaRPr>
          </a:p>
        </p:txBody>
      </p:sp>
      <p:sp>
        <p:nvSpPr>
          <p:cNvPr id="16" name="Right Arrow 15">
            <a:hlinkClick r:id="" action="ppaction://hlinkshowjump?jump=nextslide"/>
          </p:cNvPr>
          <p:cNvSpPr/>
          <p:nvPr/>
        </p:nvSpPr>
        <p:spPr>
          <a:xfrm>
            <a:off x="8229600" y="5867400"/>
            <a:ext cx="7498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 action="ppaction://hlinkshowjump?jump=previousslide"/>
          </p:cNvPr>
          <p:cNvSpPr/>
          <p:nvPr/>
        </p:nvSpPr>
        <p:spPr>
          <a:xfrm rot="10800000">
            <a:off x="88392" y="5867400"/>
            <a:ext cx="7498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2380488" y="4066032"/>
            <a:ext cx="4495800" cy="2286000"/>
          </a:xfrm>
          <a:prstGeom prst="rect">
            <a:avLst/>
          </a:prstGeom>
        </p:spPr>
      </p:pic>
    </p:spTree>
    <p:extLst>
      <p:ext uri="{BB962C8B-B14F-4D97-AF65-F5344CB8AC3E}">
        <p14:creationId xmlns:p14="http://schemas.microsoft.com/office/powerpoint/2010/main" val="2747119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296" y="0"/>
            <a:ext cx="8229600" cy="1143000"/>
          </a:xfrm>
        </p:spPr>
        <p:txBody>
          <a:bodyPr>
            <a:noAutofit/>
          </a:bodyPr>
          <a:lstStyle/>
          <a:p>
            <a:pPr algn="ctr"/>
            <a:r>
              <a:rPr lang="en-US" sz="3200" dirty="0" smtClean="0"/>
              <a:t/>
            </a:r>
            <a:br>
              <a:rPr lang="en-US" sz="3200" dirty="0" smtClean="0"/>
            </a:br>
            <a:r>
              <a:rPr lang="en-US" sz="2800" b="1" dirty="0" smtClean="0">
                <a:solidFill>
                  <a:schemeClr val="tx1"/>
                </a:solidFill>
              </a:rPr>
              <a:t>TCEC Gravity Cars </a:t>
            </a:r>
            <a:br>
              <a:rPr lang="en-US" sz="2800" b="1" dirty="0" smtClean="0">
                <a:solidFill>
                  <a:schemeClr val="tx1"/>
                </a:solidFill>
              </a:rPr>
            </a:br>
            <a:r>
              <a:rPr lang="en-US" sz="2800" u="sng" dirty="0" smtClean="0">
                <a:solidFill>
                  <a:schemeClr val="tx1"/>
                </a:solidFill>
              </a:rPr>
              <a:t>Project Goals – Unit 4</a:t>
            </a:r>
            <a:r>
              <a:rPr lang="en-US" sz="3600" dirty="0" smtClean="0"/>
              <a:t/>
            </a:r>
            <a:br>
              <a:rPr lang="en-US" sz="3600" dirty="0" smtClean="0"/>
            </a:br>
            <a:endParaRPr lang="en-US" sz="3600" dirty="0"/>
          </a:p>
        </p:txBody>
      </p:sp>
      <p:sp>
        <p:nvSpPr>
          <p:cNvPr id="2" name="Content Placeholder 1"/>
          <p:cNvSpPr>
            <a:spLocks noGrp="1"/>
          </p:cNvSpPr>
          <p:nvPr>
            <p:ph idx="1"/>
          </p:nvPr>
        </p:nvSpPr>
        <p:spPr>
          <a:xfrm>
            <a:off x="304800" y="1157785"/>
            <a:ext cx="8534400" cy="4525963"/>
          </a:xfrm>
        </p:spPr>
        <p:txBody>
          <a:bodyPr>
            <a:noAutofit/>
          </a:bodyPr>
          <a:lstStyle/>
          <a:p>
            <a:pPr lvl="0"/>
            <a:r>
              <a:rPr lang="en-US" sz="2400" dirty="0">
                <a:solidFill>
                  <a:schemeClr val="tx1"/>
                </a:solidFill>
                <a:latin typeface="Arial" panose="020B0604020202020204" pitchFamily="34" charset="0"/>
                <a:cs typeface="Arial" panose="020B0604020202020204" pitchFamily="34" charset="0"/>
              </a:rPr>
              <a:t>Goal 3</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Explain the relationship among work, power and energy (</a:t>
            </a:r>
            <a:r>
              <a:rPr lang="en-US" sz="2400" dirty="0" err="1">
                <a:solidFill>
                  <a:schemeClr val="tx1"/>
                </a:solidFill>
                <a:latin typeface="Arial" panose="020B0604020202020204" pitchFamily="34" charset="0"/>
                <a:cs typeface="Arial" panose="020B0604020202020204" pitchFamily="34" charset="0"/>
              </a:rPr>
              <a:t>Phy</a:t>
            </a:r>
            <a:r>
              <a:rPr lang="en-US" sz="2400" dirty="0">
                <a:solidFill>
                  <a:schemeClr val="tx1"/>
                </a:solidFill>
                <a:latin typeface="Arial" panose="020B0604020202020204" pitchFamily="34" charset="0"/>
                <a:cs typeface="Arial" panose="020B0604020202020204" pitchFamily="34" charset="0"/>
              </a:rPr>
              <a:t> 2.1.3)</a:t>
            </a:r>
            <a:endParaRPr lang="en-US" sz="4000" dirty="0">
              <a:solidFill>
                <a:schemeClr val="tx1"/>
              </a:solidFill>
              <a:latin typeface="Arial" panose="020B0604020202020204" pitchFamily="34" charset="0"/>
              <a:cs typeface="Arial" panose="020B0604020202020204" pitchFamily="34" charset="0"/>
            </a:endParaRPr>
          </a:p>
          <a:p>
            <a:pPr lvl="1"/>
            <a:r>
              <a:rPr lang="en-US" sz="2000" dirty="0" smtClean="0">
                <a:solidFill>
                  <a:srgbClr val="C00000"/>
                </a:solidFill>
                <a:latin typeface="Arial" panose="020B0604020202020204" pitchFamily="34" charset="0"/>
                <a:cs typeface="Arial" panose="020B0604020202020204" pitchFamily="34" charset="0"/>
              </a:rPr>
              <a:t>EQ1: Do </a:t>
            </a:r>
            <a:r>
              <a:rPr lang="en-US" sz="2000" dirty="0">
                <a:solidFill>
                  <a:srgbClr val="C00000"/>
                </a:solidFill>
                <a:latin typeface="Arial" panose="020B0604020202020204" pitchFamily="34" charset="0"/>
                <a:cs typeface="Arial" panose="020B0604020202020204" pitchFamily="34" charset="0"/>
              </a:rPr>
              <a:t>I understand how to apply the work-kinetic energy theorem to a variety of problems?</a:t>
            </a:r>
            <a:endParaRPr lang="en-US" sz="3600" dirty="0">
              <a:solidFill>
                <a:srgbClr val="C00000"/>
              </a:solidFill>
              <a:latin typeface="Arial" panose="020B0604020202020204" pitchFamily="34" charset="0"/>
              <a:cs typeface="Arial" panose="020B0604020202020204" pitchFamily="34" charset="0"/>
            </a:endParaRPr>
          </a:p>
          <a:p>
            <a:pPr lvl="1"/>
            <a:r>
              <a:rPr lang="en-US" sz="2000" dirty="0" smtClean="0">
                <a:solidFill>
                  <a:srgbClr val="C00000"/>
                </a:solidFill>
                <a:latin typeface="Arial" panose="020B0604020202020204" pitchFamily="34" charset="0"/>
                <a:cs typeface="Arial" panose="020B0604020202020204" pitchFamily="34" charset="0"/>
              </a:rPr>
              <a:t>EQ2: Am </a:t>
            </a:r>
            <a:r>
              <a:rPr lang="en-US" sz="2000" dirty="0">
                <a:solidFill>
                  <a:srgbClr val="C00000"/>
                </a:solidFill>
                <a:latin typeface="Arial" panose="020B0604020202020204" pitchFamily="34" charset="0"/>
                <a:cs typeface="Arial" panose="020B0604020202020204" pitchFamily="34" charset="0"/>
              </a:rPr>
              <a:t>I able to identify the relationships between work, time, power, force, and </a:t>
            </a:r>
            <a:r>
              <a:rPr lang="en-US" sz="2000" dirty="0" smtClean="0">
                <a:solidFill>
                  <a:srgbClr val="C00000"/>
                </a:solidFill>
                <a:latin typeface="Arial" panose="020B0604020202020204" pitchFamily="34" charset="0"/>
                <a:cs typeface="Arial" panose="020B0604020202020204" pitchFamily="34" charset="0"/>
              </a:rPr>
              <a:t>speed and </a:t>
            </a:r>
            <a:r>
              <a:rPr lang="en-US" sz="2000" dirty="0">
                <a:solidFill>
                  <a:srgbClr val="C00000"/>
                </a:solidFill>
                <a:latin typeface="Arial" panose="020B0604020202020204" pitchFamily="34" charset="0"/>
                <a:cs typeface="Arial" panose="020B0604020202020204" pitchFamily="34" charset="0"/>
              </a:rPr>
              <a:t>then calculate power for physical situations?</a:t>
            </a:r>
            <a:endParaRPr lang="en-US" sz="3600" dirty="0">
              <a:solidFill>
                <a:srgbClr val="C00000"/>
              </a:solidFill>
              <a:latin typeface="Arial" panose="020B0604020202020204" pitchFamily="34" charset="0"/>
              <a:cs typeface="Arial" panose="020B0604020202020204" pitchFamily="34" charset="0"/>
            </a:endParaRPr>
          </a:p>
          <a:p>
            <a:pPr lvl="1"/>
            <a:r>
              <a:rPr lang="en-US" sz="2000" dirty="0" smtClean="0">
                <a:solidFill>
                  <a:srgbClr val="C00000"/>
                </a:solidFill>
                <a:latin typeface="Arial" panose="020B0604020202020204" pitchFamily="34" charset="0"/>
                <a:cs typeface="Arial" panose="020B0604020202020204" pitchFamily="34" charset="0"/>
              </a:rPr>
              <a:t>EQ3: Can </a:t>
            </a:r>
            <a:r>
              <a:rPr lang="en-US" sz="2000" dirty="0">
                <a:solidFill>
                  <a:srgbClr val="C00000"/>
                </a:solidFill>
                <a:latin typeface="Arial" panose="020B0604020202020204" pitchFamily="34" charset="0"/>
                <a:cs typeface="Arial" panose="020B0604020202020204" pitchFamily="34" charset="0"/>
              </a:rPr>
              <a:t>I evaluate a work situation and describe how it can be made more efficient through the use of simple machines?</a:t>
            </a:r>
            <a:endParaRPr lang="en-US" sz="3600" dirty="0">
              <a:solidFill>
                <a:srgbClr val="C00000"/>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16" name="Right Arrow 15">
            <a:hlinkClick r:id="" action="ppaction://hlinkshowjump?jump=nextslide"/>
          </p:cNvPr>
          <p:cNvSpPr/>
          <p:nvPr/>
        </p:nvSpPr>
        <p:spPr>
          <a:xfrm>
            <a:off x="8229600" y="6248400"/>
            <a:ext cx="7498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 action="ppaction://hlinkshowjump?jump=previousslide"/>
          </p:cNvPr>
          <p:cNvSpPr/>
          <p:nvPr/>
        </p:nvSpPr>
        <p:spPr>
          <a:xfrm rot="10800000">
            <a:off x="88392" y="6248400"/>
            <a:ext cx="7498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2413683" y="4495800"/>
            <a:ext cx="4316634" cy="1841764"/>
          </a:xfrm>
          <a:prstGeom prst="rect">
            <a:avLst/>
          </a:prstGeom>
        </p:spPr>
      </p:pic>
    </p:spTree>
    <p:extLst>
      <p:ext uri="{BB962C8B-B14F-4D97-AF65-F5344CB8AC3E}">
        <p14:creationId xmlns:p14="http://schemas.microsoft.com/office/powerpoint/2010/main" val="2747119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296" y="0"/>
            <a:ext cx="8229600" cy="1143000"/>
          </a:xfrm>
        </p:spPr>
        <p:txBody>
          <a:bodyPr>
            <a:noAutofit/>
          </a:bodyPr>
          <a:lstStyle/>
          <a:p>
            <a:pPr algn="ctr"/>
            <a:r>
              <a:rPr lang="en-US" sz="3200" dirty="0" smtClean="0"/>
              <a:t/>
            </a:r>
            <a:br>
              <a:rPr lang="en-US" sz="3200" dirty="0" smtClean="0"/>
            </a:br>
            <a:r>
              <a:rPr lang="en-US" sz="2800" b="1" dirty="0" smtClean="0">
                <a:solidFill>
                  <a:schemeClr val="tx1"/>
                </a:solidFill>
              </a:rPr>
              <a:t>TCEC Gravity Cars </a:t>
            </a:r>
            <a:br>
              <a:rPr lang="en-US" sz="2800" b="1" dirty="0" smtClean="0">
                <a:solidFill>
                  <a:schemeClr val="tx1"/>
                </a:solidFill>
              </a:rPr>
            </a:br>
            <a:r>
              <a:rPr lang="en-US" sz="2800" u="sng" dirty="0" smtClean="0">
                <a:solidFill>
                  <a:schemeClr val="tx1"/>
                </a:solidFill>
              </a:rPr>
              <a:t>Project Goals – Unit 5</a:t>
            </a:r>
            <a:r>
              <a:rPr lang="en-US" sz="3600" dirty="0" smtClean="0"/>
              <a:t/>
            </a:r>
            <a:br>
              <a:rPr lang="en-US" sz="3600" dirty="0" smtClean="0"/>
            </a:br>
            <a:endParaRPr lang="en-US" sz="3600" dirty="0"/>
          </a:p>
        </p:txBody>
      </p:sp>
      <p:sp>
        <p:nvSpPr>
          <p:cNvPr id="2" name="Content Placeholder 1"/>
          <p:cNvSpPr>
            <a:spLocks noGrp="1"/>
          </p:cNvSpPr>
          <p:nvPr>
            <p:ph idx="1"/>
          </p:nvPr>
        </p:nvSpPr>
        <p:spPr>
          <a:xfrm>
            <a:off x="304800" y="1157785"/>
            <a:ext cx="8534400" cy="4525963"/>
          </a:xfrm>
        </p:spPr>
        <p:txBody>
          <a:bodyPr>
            <a:noAutofit/>
          </a:bodyPr>
          <a:lstStyle/>
          <a:p>
            <a:pPr lvl="0"/>
            <a:r>
              <a:rPr lang="en-US" sz="2400" dirty="0">
                <a:solidFill>
                  <a:schemeClr val="tx1"/>
                </a:solidFill>
                <a:latin typeface="Arial" panose="020B0604020202020204" pitchFamily="34" charset="0"/>
                <a:cs typeface="Arial" panose="020B0604020202020204" pitchFamily="34" charset="0"/>
              </a:rPr>
              <a:t>Goal </a:t>
            </a:r>
            <a:r>
              <a:rPr lang="en-US" sz="2400" dirty="0" smtClean="0">
                <a:solidFill>
                  <a:schemeClr val="tx1"/>
                </a:solidFill>
                <a:latin typeface="Arial" panose="020B0604020202020204" pitchFamily="34" charset="0"/>
                <a:cs typeface="Arial" panose="020B0604020202020204" pitchFamily="34" charset="0"/>
              </a:rPr>
              <a:t>4: </a:t>
            </a:r>
            <a:r>
              <a:rPr lang="en-US" sz="2400" dirty="0">
                <a:solidFill>
                  <a:schemeClr val="tx1"/>
                </a:solidFill>
                <a:latin typeface="Arial" panose="020B0604020202020204" pitchFamily="34" charset="0"/>
                <a:cs typeface="Arial" panose="020B0604020202020204" pitchFamily="34" charset="0"/>
              </a:rPr>
              <a:t>Analyze the motion of objects based on the relationship between momentum and impulse. (</a:t>
            </a:r>
            <a:r>
              <a:rPr lang="en-US" sz="2400" dirty="0" err="1">
                <a:solidFill>
                  <a:schemeClr val="tx1"/>
                </a:solidFill>
                <a:latin typeface="Arial" panose="020B0604020202020204" pitchFamily="34" charset="0"/>
                <a:cs typeface="Arial" panose="020B0604020202020204" pitchFamily="34" charset="0"/>
              </a:rPr>
              <a:t>Phy</a:t>
            </a:r>
            <a:r>
              <a:rPr lang="en-US" sz="2400" dirty="0">
                <a:solidFill>
                  <a:schemeClr val="tx1"/>
                </a:solidFill>
                <a:latin typeface="Arial" panose="020B0604020202020204" pitchFamily="34" charset="0"/>
                <a:cs typeface="Arial" panose="020B0604020202020204" pitchFamily="34" charset="0"/>
              </a:rPr>
              <a:t> 1.3.1):</a:t>
            </a:r>
          </a:p>
          <a:p>
            <a:pPr lvl="1"/>
            <a:r>
              <a:rPr lang="en-US" sz="2000" dirty="0" smtClean="0">
                <a:solidFill>
                  <a:srgbClr val="C00000"/>
                </a:solidFill>
                <a:latin typeface="Arial" panose="020B0604020202020204" pitchFamily="34" charset="0"/>
                <a:cs typeface="Arial" panose="020B0604020202020204" pitchFamily="34" charset="0"/>
              </a:rPr>
              <a:t>EQ1: Can </a:t>
            </a:r>
            <a:r>
              <a:rPr lang="en-US" sz="2000" dirty="0">
                <a:solidFill>
                  <a:srgbClr val="C00000"/>
                </a:solidFill>
                <a:latin typeface="Arial" panose="020B0604020202020204" pitchFamily="34" charset="0"/>
                <a:cs typeface="Arial" panose="020B0604020202020204" pitchFamily="34" charset="0"/>
              </a:rPr>
              <a:t>I assess the vector nature of momentum and its relation to the mass and velocity of an object?</a:t>
            </a:r>
          </a:p>
          <a:p>
            <a:pPr lvl="1"/>
            <a:r>
              <a:rPr lang="en-US" sz="2000" dirty="0" smtClean="0">
                <a:solidFill>
                  <a:srgbClr val="C00000"/>
                </a:solidFill>
                <a:latin typeface="Arial" panose="020B0604020202020204" pitchFamily="34" charset="0"/>
                <a:cs typeface="Arial" panose="020B0604020202020204" pitchFamily="34" charset="0"/>
              </a:rPr>
              <a:t>EQ2: Can </a:t>
            </a:r>
            <a:r>
              <a:rPr lang="en-US" sz="2000" dirty="0">
                <a:solidFill>
                  <a:srgbClr val="C00000"/>
                </a:solidFill>
                <a:latin typeface="Arial" panose="020B0604020202020204" pitchFamily="34" charset="0"/>
                <a:cs typeface="Arial" panose="020B0604020202020204" pitchFamily="34" charset="0"/>
              </a:rPr>
              <a:t>I compare and contrast impulse and momentum?</a:t>
            </a:r>
          </a:p>
          <a:p>
            <a:pPr lvl="1"/>
            <a:r>
              <a:rPr lang="en-US" sz="2000" dirty="0" smtClean="0">
                <a:solidFill>
                  <a:srgbClr val="C00000"/>
                </a:solidFill>
                <a:latin typeface="Arial" panose="020B0604020202020204" pitchFamily="34" charset="0"/>
                <a:cs typeface="Arial" panose="020B0604020202020204" pitchFamily="34" charset="0"/>
              </a:rPr>
              <a:t>EQ3: Can </a:t>
            </a:r>
            <a:r>
              <a:rPr lang="en-US" sz="2000" dirty="0">
                <a:solidFill>
                  <a:srgbClr val="C00000"/>
                </a:solidFill>
                <a:latin typeface="Arial" panose="020B0604020202020204" pitchFamily="34" charset="0"/>
                <a:cs typeface="Arial" panose="020B0604020202020204" pitchFamily="34" charset="0"/>
              </a:rPr>
              <a:t>I analyze the factors required to produce a change in momentum?</a:t>
            </a:r>
          </a:p>
          <a:p>
            <a:endParaRPr lang="en-US" sz="1600" dirty="0">
              <a:latin typeface="Arial" panose="020B0604020202020204" pitchFamily="34" charset="0"/>
              <a:cs typeface="Arial" panose="020B0604020202020204" pitchFamily="34" charset="0"/>
            </a:endParaRPr>
          </a:p>
        </p:txBody>
      </p:sp>
      <p:sp>
        <p:nvSpPr>
          <p:cNvPr id="16" name="Right Arrow 15">
            <a:hlinkClick r:id="" action="ppaction://hlinkshowjump?jump=nextslide"/>
          </p:cNvPr>
          <p:cNvSpPr/>
          <p:nvPr/>
        </p:nvSpPr>
        <p:spPr>
          <a:xfrm>
            <a:off x="8229600" y="6248400"/>
            <a:ext cx="7498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 action="ppaction://hlinkshowjump?jump=previousslide"/>
          </p:cNvPr>
          <p:cNvSpPr/>
          <p:nvPr/>
        </p:nvSpPr>
        <p:spPr>
          <a:xfrm rot="10800000">
            <a:off x="88392" y="6248400"/>
            <a:ext cx="7498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838200" y="3964983"/>
            <a:ext cx="7620000" cy="1733550"/>
          </a:xfrm>
          <a:prstGeom prst="rect">
            <a:avLst/>
          </a:prstGeom>
        </p:spPr>
      </p:pic>
    </p:spTree>
    <p:extLst>
      <p:ext uri="{BB962C8B-B14F-4D97-AF65-F5344CB8AC3E}">
        <p14:creationId xmlns:p14="http://schemas.microsoft.com/office/powerpoint/2010/main" val="1743954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296" y="0"/>
            <a:ext cx="8229600" cy="1143000"/>
          </a:xfrm>
        </p:spPr>
        <p:txBody>
          <a:bodyPr>
            <a:noAutofit/>
          </a:bodyPr>
          <a:lstStyle/>
          <a:p>
            <a:pPr algn="ctr"/>
            <a:r>
              <a:rPr lang="en-US" sz="3200" dirty="0" smtClean="0"/>
              <a:t/>
            </a:r>
            <a:br>
              <a:rPr lang="en-US" sz="3200" dirty="0" smtClean="0"/>
            </a:br>
            <a:r>
              <a:rPr lang="en-US" sz="2800" b="1" dirty="0" smtClean="0">
                <a:solidFill>
                  <a:schemeClr val="tx1"/>
                </a:solidFill>
              </a:rPr>
              <a:t>TCEC Gravity Cars </a:t>
            </a:r>
            <a:br>
              <a:rPr lang="en-US" sz="2800" b="1" dirty="0" smtClean="0">
                <a:solidFill>
                  <a:schemeClr val="tx1"/>
                </a:solidFill>
              </a:rPr>
            </a:br>
            <a:r>
              <a:rPr lang="en-US" sz="2800" u="sng" dirty="0" smtClean="0">
                <a:solidFill>
                  <a:schemeClr val="tx1"/>
                </a:solidFill>
              </a:rPr>
              <a:t>Project Goals – Unit 5</a:t>
            </a:r>
            <a:r>
              <a:rPr lang="en-US" sz="3600" dirty="0" smtClean="0"/>
              <a:t/>
            </a:r>
            <a:br>
              <a:rPr lang="en-US" sz="3600" dirty="0" smtClean="0"/>
            </a:br>
            <a:endParaRPr lang="en-US" sz="3600" dirty="0"/>
          </a:p>
        </p:txBody>
      </p:sp>
      <p:sp>
        <p:nvSpPr>
          <p:cNvPr id="2" name="Content Placeholder 1"/>
          <p:cNvSpPr>
            <a:spLocks noGrp="1"/>
          </p:cNvSpPr>
          <p:nvPr>
            <p:ph idx="1"/>
          </p:nvPr>
        </p:nvSpPr>
        <p:spPr>
          <a:xfrm>
            <a:off x="304800" y="1157785"/>
            <a:ext cx="8534400" cy="4525963"/>
          </a:xfrm>
        </p:spPr>
        <p:txBody>
          <a:bodyPr>
            <a:noAutofit/>
          </a:bodyPr>
          <a:lstStyle/>
          <a:p>
            <a:pPr lvl="0"/>
            <a:r>
              <a:rPr lang="en-US" sz="2400" dirty="0">
                <a:solidFill>
                  <a:schemeClr val="tx1"/>
                </a:solidFill>
                <a:latin typeface="Arial" panose="020B0604020202020204" pitchFamily="34" charset="0"/>
                <a:cs typeface="Arial" panose="020B0604020202020204" pitchFamily="34" charset="0"/>
              </a:rPr>
              <a:t>Goal 5: Analyze the motion of objects involved in completely elastic and completely inelastic collisions by using the principles of conservation of momentum and conservation of energy. (</a:t>
            </a:r>
            <a:r>
              <a:rPr lang="en-US" sz="2400" dirty="0" err="1">
                <a:solidFill>
                  <a:schemeClr val="tx1"/>
                </a:solidFill>
                <a:latin typeface="Arial" panose="020B0604020202020204" pitchFamily="34" charset="0"/>
                <a:cs typeface="Arial" panose="020B0604020202020204" pitchFamily="34" charset="0"/>
              </a:rPr>
              <a:t>Phy</a:t>
            </a:r>
            <a:r>
              <a:rPr lang="en-US" sz="2400" dirty="0">
                <a:solidFill>
                  <a:schemeClr val="tx1"/>
                </a:solidFill>
                <a:latin typeface="Arial" panose="020B0604020202020204" pitchFamily="34" charset="0"/>
                <a:cs typeface="Arial" panose="020B0604020202020204" pitchFamily="34" charset="0"/>
              </a:rPr>
              <a:t> 1.3.2).</a:t>
            </a:r>
          </a:p>
          <a:p>
            <a:pPr lvl="1"/>
            <a:r>
              <a:rPr lang="en-US" sz="2000" dirty="0" smtClean="0">
                <a:solidFill>
                  <a:srgbClr val="C00000"/>
                </a:solidFill>
                <a:latin typeface="Arial" panose="020B0604020202020204" pitchFamily="34" charset="0"/>
                <a:cs typeface="Arial" panose="020B0604020202020204" pitchFamily="34" charset="0"/>
              </a:rPr>
              <a:t>EQ1: Can </a:t>
            </a:r>
            <a:r>
              <a:rPr lang="en-US" sz="2000" dirty="0">
                <a:solidFill>
                  <a:srgbClr val="C00000"/>
                </a:solidFill>
                <a:latin typeface="Arial" panose="020B0604020202020204" pitchFamily="34" charset="0"/>
                <a:cs typeface="Arial" panose="020B0604020202020204" pitchFamily="34" charset="0"/>
              </a:rPr>
              <a:t>I analyze </a:t>
            </a:r>
            <a:r>
              <a:rPr lang="en-US" sz="2000" dirty="0" smtClean="0">
                <a:solidFill>
                  <a:srgbClr val="C00000"/>
                </a:solidFill>
                <a:latin typeface="Arial" panose="020B0604020202020204" pitchFamily="34" charset="0"/>
                <a:cs typeface="Arial" panose="020B0604020202020204" pitchFamily="34" charset="0"/>
              </a:rPr>
              <a:t>one &amp; two dimensional </a:t>
            </a:r>
            <a:r>
              <a:rPr lang="en-US" sz="2000" dirty="0">
                <a:solidFill>
                  <a:srgbClr val="C00000"/>
                </a:solidFill>
                <a:latin typeface="Arial" panose="020B0604020202020204" pitchFamily="34" charset="0"/>
                <a:cs typeface="Arial" panose="020B0604020202020204" pitchFamily="34" charset="0"/>
              </a:rPr>
              <a:t>interactions between </a:t>
            </a:r>
            <a:r>
              <a:rPr lang="en-US" sz="2000" dirty="0" smtClean="0">
                <a:solidFill>
                  <a:srgbClr val="C00000"/>
                </a:solidFill>
                <a:latin typeface="Arial" panose="020B0604020202020204" pitchFamily="34" charset="0"/>
                <a:cs typeface="Arial" panose="020B0604020202020204" pitchFamily="34" charset="0"/>
              </a:rPr>
              <a:t>colliding objects </a:t>
            </a:r>
            <a:r>
              <a:rPr lang="en-US" sz="2000" dirty="0">
                <a:solidFill>
                  <a:srgbClr val="C00000"/>
                </a:solidFill>
                <a:latin typeface="Arial" panose="020B0604020202020204" pitchFamily="34" charset="0"/>
                <a:cs typeface="Arial" panose="020B0604020202020204" pitchFamily="34" charset="0"/>
              </a:rPr>
              <a:t>and recognize that the total momentum is conserved in both collision and recoil situations?</a:t>
            </a:r>
          </a:p>
          <a:p>
            <a:pPr lvl="1"/>
            <a:r>
              <a:rPr lang="en-US" sz="2000" dirty="0" smtClean="0">
                <a:solidFill>
                  <a:srgbClr val="C00000"/>
                </a:solidFill>
                <a:latin typeface="Arial" panose="020B0604020202020204" pitchFamily="34" charset="0"/>
                <a:cs typeface="Arial" panose="020B0604020202020204" pitchFamily="34" charset="0"/>
              </a:rPr>
              <a:t>EQ2: Am </a:t>
            </a:r>
            <a:r>
              <a:rPr lang="en-US" sz="2000" dirty="0">
                <a:solidFill>
                  <a:srgbClr val="C00000"/>
                </a:solidFill>
                <a:latin typeface="Arial" panose="020B0604020202020204" pitchFamily="34" charset="0"/>
                <a:cs typeface="Arial" panose="020B0604020202020204" pitchFamily="34" charset="0"/>
              </a:rPr>
              <a:t>I able to state the law of conservation of </a:t>
            </a:r>
            <a:r>
              <a:rPr lang="en-US" sz="2000" dirty="0" smtClean="0">
                <a:solidFill>
                  <a:srgbClr val="C00000"/>
                </a:solidFill>
                <a:latin typeface="Arial" panose="020B0604020202020204" pitchFamily="34" charset="0"/>
                <a:cs typeface="Arial" panose="020B0604020202020204" pitchFamily="34" charset="0"/>
              </a:rPr>
              <a:t>momentum and use it to find </a:t>
            </a:r>
            <a:r>
              <a:rPr lang="en-US" sz="2000" dirty="0">
                <a:solidFill>
                  <a:srgbClr val="C00000"/>
                </a:solidFill>
                <a:latin typeface="Arial" panose="020B0604020202020204" pitchFamily="34" charset="0"/>
                <a:cs typeface="Arial" panose="020B0604020202020204" pitchFamily="34" charset="0"/>
              </a:rPr>
              <a:t>the final velocity of an object in perfectly inelastic and elastic collisions?</a:t>
            </a:r>
          </a:p>
          <a:p>
            <a:pPr lvl="1"/>
            <a:r>
              <a:rPr lang="en-US" sz="2000" dirty="0" smtClean="0">
                <a:solidFill>
                  <a:srgbClr val="C00000"/>
                </a:solidFill>
                <a:latin typeface="Arial" panose="020B0604020202020204" pitchFamily="34" charset="0"/>
                <a:cs typeface="Arial" panose="020B0604020202020204" pitchFamily="34" charset="0"/>
              </a:rPr>
              <a:t>EQ3: Do </a:t>
            </a:r>
            <a:r>
              <a:rPr lang="en-US" sz="2000" dirty="0">
                <a:solidFill>
                  <a:srgbClr val="C00000"/>
                </a:solidFill>
                <a:latin typeface="Arial" panose="020B0604020202020204" pitchFamily="34" charset="0"/>
                <a:cs typeface="Arial" panose="020B0604020202020204" pitchFamily="34" charset="0"/>
              </a:rPr>
              <a:t>I know how to compare the conservation of energy and momentum in different types of collisions?</a:t>
            </a:r>
          </a:p>
          <a:p>
            <a:endParaRPr lang="en-US" sz="1400" dirty="0">
              <a:latin typeface="Arial" panose="020B0604020202020204" pitchFamily="34" charset="0"/>
              <a:cs typeface="Arial" panose="020B0604020202020204" pitchFamily="34" charset="0"/>
            </a:endParaRPr>
          </a:p>
        </p:txBody>
      </p:sp>
      <p:sp>
        <p:nvSpPr>
          <p:cNvPr id="16" name="Right Arrow 15">
            <a:hlinkClick r:id="" action="ppaction://hlinkshowjump?jump=nextslide"/>
          </p:cNvPr>
          <p:cNvSpPr/>
          <p:nvPr/>
        </p:nvSpPr>
        <p:spPr>
          <a:xfrm>
            <a:off x="8229600" y="6248400"/>
            <a:ext cx="7498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 action="ppaction://hlinkshowjump?jump=previousslide"/>
          </p:cNvPr>
          <p:cNvSpPr/>
          <p:nvPr/>
        </p:nvSpPr>
        <p:spPr>
          <a:xfrm rot="10800000">
            <a:off x="88392" y="6248400"/>
            <a:ext cx="7498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vignette3.wikia.nocookie.net/schools/images/0/06/Impulse2.gif/revision/latest?cb=20060612022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471247"/>
            <a:ext cx="3664708" cy="125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26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296" y="0"/>
            <a:ext cx="8229600" cy="1143000"/>
          </a:xfrm>
        </p:spPr>
        <p:txBody>
          <a:bodyPr>
            <a:noAutofit/>
          </a:bodyPr>
          <a:lstStyle/>
          <a:p>
            <a:pPr algn="ctr"/>
            <a:r>
              <a:rPr lang="en-US" sz="3200" dirty="0" smtClean="0"/>
              <a:t/>
            </a:r>
            <a:br>
              <a:rPr lang="en-US" sz="3200" dirty="0" smtClean="0"/>
            </a:br>
            <a:r>
              <a:rPr lang="en-US" sz="2800" b="1" dirty="0" smtClean="0">
                <a:solidFill>
                  <a:schemeClr val="tx1"/>
                </a:solidFill>
              </a:rPr>
              <a:t>TCEC Gravity Cars </a:t>
            </a:r>
            <a:br>
              <a:rPr lang="en-US" sz="2800" b="1" dirty="0" smtClean="0">
                <a:solidFill>
                  <a:schemeClr val="tx1"/>
                </a:solidFill>
              </a:rPr>
            </a:br>
            <a:r>
              <a:rPr lang="en-US" sz="2800" u="sng" dirty="0" smtClean="0">
                <a:solidFill>
                  <a:schemeClr val="tx1"/>
                </a:solidFill>
              </a:rPr>
              <a:t>Project Goals – Unit 6</a:t>
            </a:r>
            <a:r>
              <a:rPr lang="en-US" sz="3600" dirty="0" smtClean="0"/>
              <a:t/>
            </a:r>
            <a:br>
              <a:rPr lang="en-US" sz="3600" dirty="0" smtClean="0"/>
            </a:br>
            <a:endParaRPr lang="en-US" sz="3600" dirty="0"/>
          </a:p>
        </p:txBody>
      </p:sp>
      <p:sp>
        <p:nvSpPr>
          <p:cNvPr id="2" name="Content Placeholder 1"/>
          <p:cNvSpPr>
            <a:spLocks noGrp="1"/>
          </p:cNvSpPr>
          <p:nvPr>
            <p:ph idx="1"/>
          </p:nvPr>
        </p:nvSpPr>
        <p:spPr>
          <a:xfrm>
            <a:off x="304800" y="1157785"/>
            <a:ext cx="8534400" cy="4525963"/>
          </a:xfrm>
        </p:spPr>
        <p:txBody>
          <a:bodyPr>
            <a:noAutofit/>
          </a:bodyPr>
          <a:lstStyle/>
          <a:p>
            <a:pPr lvl="0"/>
            <a:r>
              <a:rPr lang="en-US" sz="2400" dirty="0">
                <a:solidFill>
                  <a:schemeClr val="tx1"/>
                </a:solidFill>
                <a:latin typeface="Arial" panose="020B0604020202020204" pitchFamily="34" charset="0"/>
                <a:cs typeface="Arial" panose="020B0604020202020204" pitchFamily="34" charset="0"/>
              </a:rPr>
              <a:t>Goal 6</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Identify, analyze and measure rotational motion and rotational kinematics (</a:t>
            </a:r>
            <a:r>
              <a:rPr lang="en-US" sz="2400" dirty="0" err="1">
                <a:solidFill>
                  <a:schemeClr val="tx1"/>
                </a:solidFill>
                <a:latin typeface="Arial" panose="020B0604020202020204" pitchFamily="34" charset="0"/>
                <a:cs typeface="Arial" panose="020B0604020202020204" pitchFamily="34" charset="0"/>
              </a:rPr>
              <a:t>Phy</a:t>
            </a:r>
            <a:r>
              <a:rPr lang="en-US" sz="2400" dirty="0">
                <a:solidFill>
                  <a:schemeClr val="tx1"/>
                </a:solidFill>
                <a:latin typeface="Arial" panose="020B0604020202020204" pitchFamily="34" charset="0"/>
                <a:cs typeface="Arial" panose="020B0604020202020204" pitchFamily="34" charset="0"/>
              </a:rPr>
              <a:t> 1.1):</a:t>
            </a:r>
          </a:p>
          <a:p>
            <a:pPr lvl="1"/>
            <a:r>
              <a:rPr lang="en-US" sz="2000" dirty="0" smtClean="0">
                <a:solidFill>
                  <a:srgbClr val="C00000"/>
                </a:solidFill>
                <a:latin typeface="Arial" panose="020B0604020202020204" pitchFamily="34" charset="0"/>
                <a:cs typeface="Arial" panose="020B0604020202020204" pitchFamily="34" charset="0"/>
              </a:rPr>
              <a:t>EQ1: Can </a:t>
            </a:r>
            <a:r>
              <a:rPr lang="en-US" sz="2000" dirty="0">
                <a:solidFill>
                  <a:srgbClr val="C00000"/>
                </a:solidFill>
                <a:latin typeface="Arial" panose="020B0604020202020204" pitchFamily="34" charset="0"/>
                <a:cs typeface="Arial" panose="020B0604020202020204" pitchFamily="34" charset="0"/>
              </a:rPr>
              <a:t>I identify and solve for angular displacement (including radian measure and arc length), angular speed, and angular </a:t>
            </a:r>
            <a:r>
              <a:rPr lang="en-US" sz="2000" dirty="0" smtClean="0">
                <a:solidFill>
                  <a:srgbClr val="C00000"/>
                </a:solidFill>
                <a:latin typeface="Arial" panose="020B0604020202020204" pitchFamily="34" charset="0"/>
                <a:cs typeface="Arial" panose="020B0604020202020204" pitchFamily="34" charset="0"/>
              </a:rPr>
              <a:t>acceleration for a rotating object?</a:t>
            </a:r>
            <a:endParaRPr lang="en-US" sz="2000" dirty="0">
              <a:solidFill>
                <a:srgbClr val="C00000"/>
              </a:solidFill>
              <a:latin typeface="Arial" panose="020B0604020202020204" pitchFamily="34" charset="0"/>
              <a:cs typeface="Arial" panose="020B0604020202020204" pitchFamily="34" charset="0"/>
            </a:endParaRPr>
          </a:p>
          <a:p>
            <a:pPr lvl="1"/>
            <a:r>
              <a:rPr lang="en-US" sz="2000" dirty="0" smtClean="0">
                <a:solidFill>
                  <a:srgbClr val="C00000"/>
                </a:solidFill>
                <a:latin typeface="Arial" panose="020B0604020202020204" pitchFamily="34" charset="0"/>
                <a:cs typeface="Arial" panose="020B0604020202020204" pitchFamily="34" charset="0"/>
              </a:rPr>
              <a:t>EQ2: Am </a:t>
            </a:r>
            <a:r>
              <a:rPr lang="en-US" sz="2000" dirty="0">
                <a:solidFill>
                  <a:srgbClr val="C00000"/>
                </a:solidFill>
                <a:latin typeface="Arial" panose="020B0604020202020204" pitchFamily="34" charset="0"/>
                <a:cs typeface="Arial" panose="020B0604020202020204" pitchFamily="34" charset="0"/>
              </a:rPr>
              <a:t>I able to </a:t>
            </a:r>
            <a:r>
              <a:rPr lang="en-US" sz="2000" dirty="0" smtClean="0">
                <a:solidFill>
                  <a:srgbClr val="C00000"/>
                </a:solidFill>
                <a:latin typeface="Arial" panose="020B0604020202020204" pitchFamily="34" charset="0"/>
                <a:cs typeface="Arial" panose="020B0604020202020204" pitchFamily="34" charset="0"/>
              </a:rPr>
              <a:t>calculate and describe linear/tangential </a:t>
            </a:r>
            <a:r>
              <a:rPr lang="en-US" sz="2000" dirty="0">
                <a:solidFill>
                  <a:srgbClr val="C00000"/>
                </a:solidFill>
                <a:latin typeface="Arial" panose="020B0604020202020204" pitchFamily="34" charset="0"/>
                <a:cs typeface="Arial" panose="020B0604020202020204" pitchFamily="34" charset="0"/>
              </a:rPr>
              <a:t>speed and </a:t>
            </a:r>
            <a:r>
              <a:rPr lang="en-US" sz="2000" dirty="0" smtClean="0">
                <a:solidFill>
                  <a:srgbClr val="C00000"/>
                </a:solidFill>
                <a:latin typeface="Arial" panose="020B0604020202020204" pitchFamily="34" charset="0"/>
                <a:cs typeface="Arial" panose="020B0604020202020204" pitchFamily="34" charset="0"/>
              </a:rPr>
              <a:t>acceleration, given rotational speed or acceleration?</a:t>
            </a:r>
            <a:endParaRPr lang="en-US" sz="2000" dirty="0">
              <a:solidFill>
                <a:srgbClr val="C00000"/>
              </a:solidFill>
              <a:latin typeface="Arial" panose="020B0604020202020204" pitchFamily="34" charset="0"/>
              <a:cs typeface="Arial" panose="020B0604020202020204" pitchFamily="34" charset="0"/>
            </a:endParaRPr>
          </a:p>
          <a:p>
            <a:pPr lvl="1"/>
            <a:r>
              <a:rPr lang="en-US" sz="2000" dirty="0" smtClean="0">
                <a:solidFill>
                  <a:srgbClr val="C00000"/>
                </a:solidFill>
                <a:latin typeface="Arial" panose="020B0604020202020204" pitchFamily="34" charset="0"/>
                <a:cs typeface="Arial" panose="020B0604020202020204" pitchFamily="34" charset="0"/>
              </a:rPr>
              <a:t>EQ3: Can </a:t>
            </a:r>
            <a:r>
              <a:rPr lang="en-US" sz="2000" dirty="0">
                <a:solidFill>
                  <a:srgbClr val="C00000"/>
                </a:solidFill>
                <a:latin typeface="Arial" panose="020B0604020202020204" pitchFamily="34" charset="0"/>
                <a:cs typeface="Arial" panose="020B0604020202020204" pitchFamily="34" charset="0"/>
              </a:rPr>
              <a:t>I describe centripetal acceleration and uniform circular </a:t>
            </a:r>
            <a:r>
              <a:rPr lang="en-US" sz="2000" dirty="0" smtClean="0">
                <a:solidFill>
                  <a:srgbClr val="C00000"/>
                </a:solidFill>
                <a:latin typeface="Arial" panose="020B0604020202020204" pitchFamily="34" charset="0"/>
                <a:cs typeface="Arial" panose="020B0604020202020204" pitchFamily="34" charset="0"/>
              </a:rPr>
              <a:t>motion for a rotating rigid body?</a:t>
            </a:r>
            <a:endParaRPr lang="en-US" sz="2000" dirty="0">
              <a:solidFill>
                <a:srgbClr val="C00000"/>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16" name="Right Arrow 15">
            <a:hlinkClick r:id="" action="ppaction://hlinkshowjump?jump=nextslide"/>
          </p:cNvPr>
          <p:cNvSpPr/>
          <p:nvPr/>
        </p:nvSpPr>
        <p:spPr>
          <a:xfrm>
            <a:off x="8229600" y="6248400"/>
            <a:ext cx="7498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 action="ppaction://hlinkshowjump?jump=previousslide"/>
          </p:cNvPr>
          <p:cNvSpPr/>
          <p:nvPr/>
        </p:nvSpPr>
        <p:spPr>
          <a:xfrm rot="10800000">
            <a:off x="88392" y="6248400"/>
            <a:ext cx="7498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physicsyosantumblod.files.wordpress.com/2014/01/rotationalkinematics4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675779"/>
            <a:ext cx="5388890" cy="187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08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296" y="0"/>
            <a:ext cx="8229600" cy="1143000"/>
          </a:xfrm>
        </p:spPr>
        <p:txBody>
          <a:bodyPr>
            <a:noAutofit/>
          </a:bodyPr>
          <a:lstStyle/>
          <a:p>
            <a:pPr algn="ctr"/>
            <a:r>
              <a:rPr lang="en-US" sz="3200" dirty="0" smtClean="0"/>
              <a:t/>
            </a:r>
            <a:br>
              <a:rPr lang="en-US" sz="3200" dirty="0" smtClean="0"/>
            </a:br>
            <a:r>
              <a:rPr lang="en-US" sz="2800" b="1" dirty="0" smtClean="0">
                <a:solidFill>
                  <a:schemeClr val="tx1"/>
                </a:solidFill>
              </a:rPr>
              <a:t>TCEC Gravity Cars </a:t>
            </a:r>
            <a:br>
              <a:rPr lang="en-US" sz="2800" b="1" dirty="0" smtClean="0">
                <a:solidFill>
                  <a:schemeClr val="tx1"/>
                </a:solidFill>
              </a:rPr>
            </a:br>
            <a:r>
              <a:rPr lang="en-US" sz="2800" u="sng" dirty="0" smtClean="0">
                <a:solidFill>
                  <a:schemeClr val="tx1"/>
                </a:solidFill>
              </a:rPr>
              <a:t>Project Goals – Unit 6</a:t>
            </a:r>
            <a:r>
              <a:rPr lang="en-US" sz="3600" dirty="0" smtClean="0"/>
              <a:t/>
            </a:r>
            <a:br>
              <a:rPr lang="en-US" sz="3600" dirty="0" smtClean="0"/>
            </a:br>
            <a:endParaRPr lang="en-US" sz="3600" dirty="0"/>
          </a:p>
        </p:txBody>
      </p:sp>
      <p:sp>
        <p:nvSpPr>
          <p:cNvPr id="2" name="Content Placeholder 1"/>
          <p:cNvSpPr>
            <a:spLocks noGrp="1"/>
          </p:cNvSpPr>
          <p:nvPr>
            <p:ph idx="1"/>
          </p:nvPr>
        </p:nvSpPr>
        <p:spPr>
          <a:xfrm>
            <a:off x="304800" y="1157785"/>
            <a:ext cx="8534400" cy="4525963"/>
          </a:xfrm>
        </p:spPr>
        <p:txBody>
          <a:bodyPr>
            <a:noAutofit/>
          </a:bodyPr>
          <a:lstStyle/>
          <a:p>
            <a:pPr lvl="0"/>
            <a:r>
              <a:rPr lang="en-US" sz="2400" dirty="0">
                <a:solidFill>
                  <a:schemeClr val="tx1"/>
                </a:solidFill>
                <a:latin typeface="Arial" panose="020B0604020202020204" pitchFamily="34" charset="0"/>
                <a:cs typeface="Arial" panose="020B0604020202020204" pitchFamily="34" charset="0"/>
              </a:rPr>
              <a:t>Goal 7: Investigate and analyze the causes of circular </a:t>
            </a:r>
            <a:r>
              <a:rPr lang="en-US" sz="2400" dirty="0" smtClean="0">
                <a:solidFill>
                  <a:schemeClr val="tx1"/>
                </a:solidFill>
                <a:latin typeface="Arial" panose="020B0604020202020204" pitchFamily="34" charset="0"/>
                <a:cs typeface="Arial" panose="020B0604020202020204" pitchFamily="34" charset="0"/>
              </a:rPr>
              <a:t>motion – centripetal force and torque </a:t>
            </a:r>
            <a:r>
              <a:rPr lang="en-US" sz="2400" dirty="0">
                <a:solidFill>
                  <a:schemeClr val="tx1"/>
                </a:solidFill>
                <a:latin typeface="Arial" panose="020B0604020202020204" pitchFamily="34" charset="0"/>
                <a:cs typeface="Arial" panose="020B0604020202020204" pitchFamily="34" charset="0"/>
              </a:rPr>
              <a:t>(</a:t>
            </a:r>
            <a:r>
              <a:rPr lang="en-US" sz="2400" dirty="0" err="1">
                <a:solidFill>
                  <a:schemeClr val="tx1"/>
                </a:solidFill>
                <a:latin typeface="Arial" panose="020B0604020202020204" pitchFamily="34" charset="0"/>
                <a:cs typeface="Arial" panose="020B0604020202020204" pitchFamily="34" charset="0"/>
              </a:rPr>
              <a:t>Phy</a:t>
            </a:r>
            <a:r>
              <a:rPr lang="en-US" sz="2400" dirty="0">
                <a:solidFill>
                  <a:schemeClr val="tx1"/>
                </a:solidFill>
                <a:latin typeface="Arial" panose="020B0604020202020204" pitchFamily="34" charset="0"/>
                <a:cs typeface="Arial" panose="020B0604020202020204" pitchFamily="34" charset="0"/>
              </a:rPr>
              <a:t> 1.2):</a:t>
            </a:r>
          </a:p>
          <a:p>
            <a:pPr lvl="1"/>
            <a:r>
              <a:rPr lang="en-US" sz="2000" dirty="0" smtClean="0">
                <a:solidFill>
                  <a:srgbClr val="C00000"/>
                </a:solidFill>
                <a:latin typeface="Arial" panose="020B0604020202020204" pitchFamily="34" charset="0"/>
                <a:cs typeface="Arial" panose="020B0604020202020204" pitchFamily="34" charset="0"/>
              </a:rPr>
              <a:t>EQ1: Can </a:t>
            </a:r>
            <a:r>
              <a:rPr lang="en-US" sz="2000" dirty="0">
                <a:solidFill>
                  <a:srgbClr val="C00000"/>
                </a:solidFill>
                <a:latin typeface="Arial" panose="020B0604020202020204" pitchFamily="34" charset="0"/>
                <a:cs typeface="Arial" panose="020B0604020202020204" pitchFamily="34" charset="0"/>
              </a:rPr>
              <a:t>I calculate the force that maintains circular </a:t>
            </a:r>
            <a:r>
              <a:rPr lang="en-US" sz="2000" dirty="0" smtClean="0">
                <a:solidFill>
                  <a:srgbClr val="C00000"/>
                </a:solidFill>
                <a:latin typeface="Arial" panose="020B0604020202020204" pitchFamily="34" charset="0"/>
                <a:cs typeface="Arial" panose="020B0604020202020204" pitchFamily="34" charset="0"/>
              </a:rPr>
              <a:t>motion</a:t>
            </a:r>
            <a:r>
              <a:rPr lang="en-US" sz="2000" dirty="0">
                <a:solidFill>
                  <a:srgbClr val="C00000"/>
                </a:solidFill>
                <a:latin typeface="Arial" panose="020B0604020202020204" pitchFamily="34" charset="0"/>
                <a:cs typeface="Arial" panose="020B0604020202020204" pitchFamily="34" charset="0"/>
              </a:rPr>
              <a:t> </a:t>
            </a:r>
            <a:r>
              <a:rPr lang="en-US" sz="2000" dirty="0" smtClean="0">
                <a:solidFill>
                  <a:srgbClr val="C00000"/>
                </a:solidFill>
                <a:latin typeface="Arial" panose="020B0604020202020204" pitchFamily="34" charset="0"/>
                <a:cs typeface="Arial" panose="020B0604020202020204" pitchFamily="34" charset="0"/>
              </a:rPr>
              <a:t>&amp; </a:t>
            </a:r>
            <a:r>
              <a:rPr lang="en-US" sz="2000" dirty="0" smtClean="0">
                <a:solidFill>
                  <a:srgbClr val="C00000"/>
                </a:solidFill>
                <a:latin typeface="Arial" panose="020B0604020202020204" pitchFamily="34" charset="0"/>
                <a:cs typeface="Arial" panose="020B0604020202020204" pitchFamily="34" charset="0"/>
              </a:rPr>
              <a:t>describe </a:t>
            </a:r>
            <a:r>
              <a:rPr lang="en-US" sz="2000" dirty="0">
                <a:solidFill>
                  <a:srgbClr val="C00000"/>
                </a:solidFill>
                <a:latin typeface="Arial" panose="020B0604020202020204" pitchFamily="34" charset="0"/>
                <a:cs typeface="Arial" panose="020B0604020202020204" pitchFamily="34" charset="0"/>
              </a:rPr>
              <a:t>why centrifugal “force” is not a force?</a:t>
            </a:r>
          </a:p>
          <a:p>
            <a:pPr lvl="1"/>
            <a:r>
              <a:rPr lang="en-US" sz="2000" dirty="0" smtClean="0">
                <a:solidFill>
                  <a:srgbClr val="C00000"/>
                </a:solidFill>
                <a:latin typeface="Arial" panose="020B0604020202020204" pitchFamily="34" charset="0"/>
                <a:cs typeface="Arial" panose="020B0604020202020204" pitchFamily="34" charset="0"/>
              </a:rPr>
              <a:t>EQ2: </a:t>
            </a:r>
            <a:r>
              <a:rPr lang="en-US" sz="2000" dirty="0" smtClean="0">
                <a:solidFill>
                  <a:srgbClr val="C00000"/>
                </a:solidFill>
                <a:latin typeface="Arial" panose="020B0604020202020204" pitchFamily="34" charset="0"/>
                <a:cs typeface="Arial" panose="020B0604020202020204" pitchFamily="34" charset="0"/>
              </a:rPr>
              <a:t>Can </a:t>
            </a:r>
            <a:r>
              <a:rPr lang="en-US" sz="2000" dirty="0">
                <a:solidFill>
                  <a:srgbClr val="C00000"/>
                </a:solidFill>
                <a:latin typeface="Arial" panose="020B0604020202020204" pitchFamily="34" charset="0"/>
                <a:cs typeface="Arial" panose="020B0604020202020204" pitchFamily="34" charset="0"/>
              </a:rPr>
              <a:t>I calculate the center of mass for various objects?</a:t>
            </a:r>
          </a:p>
          <a:p>
            <a:pPr lvl="1"/>
            <a:r>
              <a:rPr lang="en-US" sz="2000" dirty="0" smtClean="0">
                <a:solidFill>
                  <a:srgbClr val="C00000"/>
                </a:solidFill>
                <a:latin typeface="Arial" panose="020B0604020202020204" pitchFamily="34" charset="0"/>
                <a:cs typeface="Arial" panose="020B0604020202020204" pitchFamily="34" charset="0"/>
              </a:rPr>
              <a:t>EQ3: </a:t>
            </a:r>
            <a:r>
              <a:rPr lang="en-US" sz="2000" dirty="0" smtClean="0">
                <a:solidFill>
                  <a:srgbClr val="C00000"/>
                </a:solidFill>
                <a:latin typeface="Arial" panose="020B0604020202020204" pitchFamily="34" charset="0"/>
                <a:cs typeface="Arial" panose="020B0604020202020204" pitchFamily="34" charset="0"/>
              </a:rPr>
              <a:t>Can </a:t>
            </a:r>
            <a:r>
              <a:rPr lang="en-US" sz="2000" dirty="0">
                <a:solidFill>
                  <a:srgbClr val="C00000"/>
                </a:solidFill>
                <a:latin typeface="Arial" panose="020B0604020202020204" pitchFamily="34" charset="0"/>
                <a:cs typeface="Arial" panose="020B0604020202020204" pitchFamily="34" charset="0"/>
              </a:rPr>
              <a:t>I distinguish between force and torque and calculate the torque for an </a:t>
            </a:r>
            <a:r>
              <a:rPr lang="en-US" sz="2000" dirty="0" smtClean="0">
                <a:solidFill>
                  <a:srgbClr val="C00000"/>
                </a:solidFill>
                <a:latin typeface="Arial" panose="020B0604020202020204" pitchFamily="34" charset="0"/>
                <a:cs typeface="Arial" panose="020B0604020202020204" pitchFamily="34" charset="0"/>
              </a:rPr>
              <a:t>object and use it to solve </a:t>
            </a:r>
            <a:r>
              <a:rPr lang="en-US" sz="2000" dirty="0">
                <a:solidFill>
                  <a:srgbClr val="C00000"/>
                </a:solidFill>
                <a:latin typeface="Arial" panose="020B0604020202020204" pitchFamily="34" charset="0"/>
                <a:cs typeface="Arial" panose="020B0604020202020204" pitchFamily="34" charset="0"/>
              </a:rPr>
              <a:t>problems involving the second condition for equilibrium?</a:t>
            </a:r>
          </a:p>
          <a:p>
            <a:pPr lvl="1"/>
            <a:endParaRPr lang="en-US" sz="2000" dirty="0">
              <a:solidFill>
                <a:srgbClr val="C00000"/>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16" name="Right Arrow 15">
            <a:hlinkClick r:id="" action="ppaction://hlinkshowjump?jump=nextslide"/>
          </p:cNvPr>
          <p:cNvSpPr/>
          <p:nvPr/>
        </p:nvSpPr>
        <p:spPr>
          <a:xfrm>
            <a:off x="8229600" y="6248400"/>
            <a:ext cx="7498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 action="ppaction://hlinkshowjump?jump=previousslide"/>
          </p:cNvPr>
          <p:cNvSpPr/>
          <p:nvPr/>
        </p:nvSpPr>
        <p:spPr>
          <a:xfrm rot="10800000">
            <a:off x="88392" y="6248400"/>
            <a:ext cx="7498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1861145" y="4267200"/>
            <a:ext cx="2358925" cy="2358925"/>
          </a:xfrm>
          <a:prstGeom prst="rect">
            <a:avLst/>
          </a:prstGeom>
        </p:spPr>
      </p:pic>
      <p:pic>
        <p:nvPicPr>
          <p:cNvPr id="6" name="Picture 5"/>
          <p:cNvPicPr>
            <a:picLocks noChangeAspect="1"/>
          </p:cNvPicPr>
          <p:nvPr/>
        </p:nvPicPr>
        <p:blipFill>
          <a:blip r:embed="rId3"/>
          <a:stretch>
            <a:fillRect/>
          </a:stretch>
        </p:blipFill>
        <p:spPr>
          <a:xfrm>
            <a:off x="5217220" y="4270612"/>
            <a:ext cx="1945580" cy="2419891"/>
          </a:xfrm>
          <a:prstGeom prst="rect">
            <a:avLst/>
          </a:prstGeom>
        </p:spPr>
      </p:pic>
    </p:spTree>
    <p:extLst>
      <p:ext uri="{BB962C8B-B14F-4D97-AF65-F5344CB8AC3E}">
        <p14:creationId xmlns:p14="http://schemas.microsoft.com/office/powerpoint/2010/main" val="811167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 y="-76200"/>
            <a:ext cx="8229600" cy="1143000"/>
          </a:xfrm>
        </p:spPr>
        <p:txBody>
          <a:bodyPr>
            <a:noAutofit/>
          </a:bodyPr>
          <a:lstStyle/>
          <a:p>
            <a:pPr algn="ctr"/>
            <a:r>
              <a:rPr lang="en-US" sz="2800" b="1" dirty="0" smtClean="0">
                <a:solidFill>
                  <a:schemeClr val="tx2">
                    <a:lumMod val="50000"/>
                  </a:schemeClr>
                </a:solidFill>
              </a:rPr>
              <a:t>TCEC Gravity Cars</a:t>
            </a:r>
            <a:br>
              <a:rPr lang="en-US" sz="2800" b="1" dirty="0" smtClean="0">
                <a:solidFill>
                  <a:schemeClr val="tx2">
                    <a:lumMod val="50000"/>
                  </a:schemeClr>
                </a:solidFill>
              </a:rPr>
            </a:br>
            <a:r>
              <a:rPr lang="en-US" sz="2000" u="sng" dirty="0" smtClean="0">
                <a:solidFill>
                  <a:schemeClr val="tx2">
                    <a:lumMod val="50000"/>
                  </a:schemeClr>
                </a:solidFill>
              </a:rPr>
              <a:t>Entry Event</a:t>
            </a:r>
            <a:endParaRPr lang="en-US" sz="2400" dirty="0">
              <a:solidFill>
                <a:schemeClr val="tx2">
                  <a:lumMod val="50000"/>
                </a:schemeClr>
              </a:solidFill>
            </a:endParaRPr>
          </a:p>
        </p:txBody>
      </p:sp>
      <p:sp>
        <p:nvSpPr>
          <p:cNvPr id="7" name="Content Placeholder 6"/>
          <p:cNvSpPr>
            <a:spLocks noGrp="1"/>
          </p:cNvSpPr>
          <p:nvPr>
            <p:ph idx="1"/>
          </p:nvPr>
        </p:nvSpPr>
        <p:spPr>
          <a:xfrm>
            <a:off x="549132" y="799802"/>
            <a:ext cx="7923816" cy="4461079"/>
          </a:xfrm>
        </p:spPr>
        <p:txBody>
          <a:bodyPr>
            <a:noAutofit/>
          </a:bodyPr>
          <a:lstStyle/>
          <a:p>
            <a:endParaRPr lang="en-US" sz="2400" dirty="0" smtClean="0"/>
          </a:p>
          <a:p>
            <a:r>
              <a:rPr lang="en-US" sz="2000" dirty="0" smtClean="0">
                <a:solidFill>
                  <a:schemeClr val="bg2">
                    <a:lumMod val="25000"/>
                  </a:schemeClr>
                </a:solidFill>
              </a:rPr>
              <a:t>The following set of YouTube videos will give </a:t>
            </a:r>
            <a:r>
              <a:rPr lang="en-US" sz="2000" dirty="0">
                <a:solidFill>
                  <a:schemeClr val="bg2">
                    <a:lumMod val="25000"/>
                  </a:schemeClr>
                </a:solidFill>
              </a:rPr>
              <a:t>you </a:t>
            </a:r>
            <a:r>
              <a:rPr lang="en-US" sz="2000" dirty="0" smtClean="0">
                <a:solidFill>
                  <a:schemeClr val="bg2">
                    <a:lumMod val="25000"/>
                  </a:schemeClr>
                </a:solidFill>
              </a:rPr>
              <a:t>a good introduction to the concepts of conservation of energy, rotational motion, and collisions! They will also demonstrate some cool ideas you and your team can use to meet the requirements of this multi-unit project! Watch them with your team, take notes, &amp; share your ideas!</a:t>
            </a:r>
            <a:endParaRPr lang="en-US" sz="2000" dirty="0"/>
          </a:p>
          <a:p>
            <a:endParaRPr lang="en-US" sz="1400" dirty="0"/>
          </a:p>
          <a:p>
            <a:pPr lvl="2"/>
            <a:r>
              <a:rPr lang="en-US" sz="1400" dirty="0" smtClean="0">
                <a:hlinkClick r:id="rId2"/>
              </a:rPr>
              <a:t>http</a:t>
            </a:r>
            <a:r>
              <a:rPr lang="en-US" sz="1400" dirty="0">
                <a:hlinkClick r:id="rId2"/>
              </a:rPr>
              <a:t>://</a:t>
            </a:r>
            <a:r>
              <a:rPr lang="en-US" sz="1400" dirty="0" smtClean="0">
                <a:hlinkClick r:id="rId2"/>
              </a:rPr>
              <a:t>www.youtube.com/watch?v=lo3ptMMn95w</a:t>
            </a:r>
            <a:endParaRPr lang="en-US" sz="1400" dirty="0" smtClean="0"/>
          </a:p>
          <a:p>
            <a:pPr lvl="2"/>
            <a:r>
              <a:rPr lang="en-US" sz="1400" dirty="0" smtClean="0">
                <a:hlinkClick r:id="rId3"/>
              </a:rPr>
              <a:t>http</a:t>
            </a:r>
            <a:r>
              <a:rPr lang="en-US" sz="1400" dirty="0">
                <a:hlinkClick r:id="rId3"/>
              </a:rPr>
              <a:t>://</a:t>
            </a:r>
            <a:r>
              <a:rPr lang="en-US" sz="1400" dirty="0" smtClean="0">
                <a:hlinkClick r:id="rId3"/>
              </a:rPr>
              <a:t>www.youtube.com/watch?v=PPIS9ab7LO0</a:t>
            </a:r>
            <a:endParaRPr lang="en-US" sz="1400" dirty="0" smtClean="0"/>
          </a:p>
          <a:p>
            <a:pPr lvl="2"/>
            <a:r>
              <a:rPr lang="en-US" sz="1400" dirty="0" smtClean="0">
                <a:hlinkClick r:id="rId4"/>
              </a:rPr>
              <a:t>http</a:t>
            </a:r>
            <a:r>
              <a:rPr lang="en-US" sz="1400" dirty="0">
                <a:hlinkClick r:id="rId4"/>
              </a:rPr>
              <a:t>://</a:t>
            </a:r>
            <a:r>
              <a:rPr lang="en-US" sz="1400" dirty="0" smtClean="0">
                <a:hlinkClick r:id="rId4"/>
              </a:rPr>
              <a:t>www.youtube.com/watch?v=dmB24p85u7Y</a:t>
            </a:r>
            <a:endParaRPr lang="en-US" sz="1400" dirty="0" smtClean="0"/>
          </a:p>
          <a:p>
            <a:pPr lvl="2"/>
            <a:r>
              <a:rPr lang="en-US" sz="1400" dirty="0">
                <a:hlinkClick r:id="rId5"/>
              </a:rPr>
              <a:t>https://</a:t>
            </a:r>
            <a:r>
              <a:rPr lang="en-US" sz="1400" dirty="0" smtClean="0">
                <a:hlinkClick r:id="rId5"/>
              </a:rPr>
              <a:t>www.youtube.com/watch?v=hUelp-7Yz28</a:t>
            </a:r>
            <a:endParaRPr lang="en-US" sz="1400" dirty="0" smtClean="0"/>
          </a:p>
          <a:p>
            <a:pPr lvl="1"/>
            <a:endParaRPr lang="en-US" sz="1800" dirty="0" smtClean="0"/>
          </a:p>
          <a:p>
            <a:pPr lvl="1"/>
            <a:endParaRPr lang="en-US" sz="1800" dirty="0" smtClean="0"/>
          </a:p>
          <a:p>
            <a:endParaRPr lang="en-US" sz="2400" dirty="0"/>
          </a:p>
        </p:txBody>
      </p:sp>
      <p:sp>
        <p:nvSpPr>
          <p:cNvPr id="8" name="Rounded Rectangle 7">
            <a:hlinkClick r:id="rId6" action="ppaction://hlinksldjump"/>
          </p:cNvPr>
          <p:cNvSpPr/>
          <p:nvPr/>
        </p:nvSpPr>
        <p:spPr>
          <a:xfrm>
            <a:off x="7543800" y="6014112"/>
            <a:ext cx="1295400" cy="5390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Return to MAIN</a:t>
            </a:r>
            <a:endParaRPr lang="en-US" sz="1400" dirty="0"/>
          </a:p>
        </p:txBody>
      </p:sp>
      <p:sp>
        <p:nvSpPr>
          <p:cNvPr id="5" name="7-Point Star 4">
            <a:hlinkClick r:id="rId7"/>
          </p:cNvPr>
          <p:cNvSpPr/>
          <p:nvPr/>
        </p:nvSpPr>
        <p:spPr>
          <a:xfrm>
            <a:off x="8305800" y="152400"/>
            <a:ext cx="609600" cy="533400"/>
          </a:xfrm>
          <a:prstGeom prst="star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t>
            </a:r>
            <a:endParaRPr lang="en-US" dirty="0"/>
          </a:p>
        </p:txBody>
      </p:sp>
      <p:pic>
        <p:nvPicPr>
          <p:cNvPr id="2" name="Picture 2" descr="http://o.aolcdn.com/dims-shared/dims3/GLOB/legacy_thumbnail/800x450/format/jpg/quality/85/http:/www.blogcdn.com/green.autoblog.com/media/2007/01/sbthum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5106117"/>
            <a:ext cx="2742105" cy="15424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4267200" y="4993882"/>
            <a:ext cx="2334173" cy="1654669"/>
          </a:xfrm>
          <a:prstGeom prst="rect">
            <a:avLst/>
          </a:prstGeom>
        </p:spPr>
      </p:pic>
      <p:pic>
        <p:nvPicPr>
          <p:cNvPr id="6" name="Picture 5"/>
          <p:cNvPicPr>
            <a:picLocks noChangeAspect="1"/>
          </p:cNvPicPr>
          <p:nvPr/>
        </p:nvPicPr>
        <p:blipFill>
          <a:blip r:embed="rId10"/>
          <a:stretch>
            <a:fillRect/>
          </a:stretch>
        </p:blipFill>
        <p:spPr>
          <a:xfrm>
            <a:off x="6451126" y="2929625"/>
            <a:ext cx="2381250" cy="1790700"/>
          </a:xfrm>
          <a:prstGeom prst="rect">
            <a:avLst/>
          </a:prstGeom>
        </p:spPr>
      </p:pic>
    </p:spTree>
    <p:extLst>
      <p:ext uri="{BB962C8B-B14F-4D97-AF65-F5344CB8AC3E}">
        <p14:creationId xmlns:p14="http://schemas.microsoft.com/office/powerpoint/2010/main" val="505689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296" y="0"/>
            <a:ext cx="8229600" cy="1143000"/>
          </a:xfrm>
        </p:spPr>
        <p:txBody>
          <a:bodyPr>
            <a:noAutofit/>
          </a:bodyPr>
          <a:lstStyle/>
          <a:p>
            <a:pPr algn="ctr"/>
            <a:r>
              <a:rPr lang="en-US" sz="3200" dirty="0" smtClean="0"/>
              <a:t/>
            </a:r>
            <a:br>
              <a:rPr lang="en-US" sz="3200" dirty="0" smtClean="0"/>
            </a:br>
            <a:r>
              <a:rPr lang="en-US" sz="2800" b="1" dirty="0" smtClean="0">
                <a:solidFill>
                  <a:schemeClr val="tx1"/>
                </a:solidFill>
              </a:rPr>
              <a:t>TCEC Gravity Cars </a:t>
            </a:r>
            <a:br>
              <a:rPr lang="en-US" sz="2800" b="1" dirty="0" smtClean="0">
                <a:solidFill>
                  <a:schemeClr val="tx1"/>
                </a:solidFill>
              </a:rPr>
            </a:br>
            <a:r>
              <a:rPr lang="en-US" sz="2800" u="sng" dirty="0" smtClean="0">
                <a:solidFill>
                  <a:schemeClr val="tx1"/>
                </a:solidFill>
              </a:rPr>
              <a:t>Project Goals – Unit 6</a:t>
            </a:r>
            <a:r>
              <a:rPr lang="en-US" sz="3600" dirty="0" smtClean="0"/>
              <a:t/>
            </a:r>
            <a:br>
              <a:rPr lang="en-US" sz="3600" dirty="0" smtClean="0"/>
            </a:br>
            <a:endParaRPr lang="en-US" sz="3600" dirty="0"/>
          </a:p>
        </p:txBody>
      </p:sp>
      <p:sp>
        <p:nvSpPr>
          <p:cNvPr id="2" name="Content Placeholder 1"/>
          <p:cNvSpPr>
            <a:spLocks noGrp="1"/>
          </p:cNvSpPr>
          <p:nvPr>
            <p:ph idx="1"/>
          </p:nvPr>
        </p:nvSpPr>
        <p:spPr>
          <a:xfrm>
            <a:off x="304800" y="1157785"/>
            <a:ext cx="8534400" cy="4525963"/>
          </a:xfrm>
        </p:spPr>
        <p:txBody>
          <a:bodyPr>
            <a:noAutofit/>
          </a:bodyPr>
          <a:lstStyle/>
          <a:p>
            <a:pPr lvl="0"/>
            <a:r>
              <a:rPr lang="en-US" sz="2400" dirty="0">
                <a:solidFill>
                  <a:schemeClr val="tx1"/>
                </a:solidFill>
                <a:latin typeface="Arial" panose="020B0604020202020204" pitchFamily="34" charset="0"/>
                <a:cs typeface="Arial" panose="020B0604020202020204" pitchFamily="34" charset="0"/>
              </a:rPr>
              <a:t>Goal 8: Analyze and measure rotational dynamics for various objects and the basis for rotational equilibrium (</a:t>
            </a:r>
            <a:r>
              <a:rPr lang="en-US" sz="2400" dirty="0" err="1">
                <a:solidFill>
                  <a:schemeClr val="tx1"/>
                </a:solidFill>
                <a:latin typeface="Arial" panose="020B0604020202020204" pitchFamily="34" charset="0"/>
                <a:cs typeface="Arial" panose="020B0604020202020204" pitchFamily="34" charset="0"/>
              </a:rPr>
              <a:t>Phy</a:t>
            </a:r>
            <a:r>
              <a:rPr lang="en-US" sz="2400" dirty="0">
                <a:solidFill>
                  <a:schemeClr val="tx1"/>
                </a:solidFill>
                <a:latin typeface="Arial" panose="020B0604020202020204" pitchFamily="34" charset="0"/>
                <a:cs typeface="Arial" panose="020B0604020202020204" pitchFamily="34" charset="0"/>
              </a:rPr>
              <a:t> 1.3 &amp; 2.1):</a:t>
            </a:r>
          </a:p>
          <a:p>
            <a:pPr lvl="1"/>
            <a:r>
              <a:rPr lang="en-US" sz="2000" dirty="0" smtClean="0">
                <a:solidFill>
                  <a:srgbClr val="C00000"/>
                </a:solidFill>
                <a:latin typeface="Arial" panose="020B0604020202020204" pitchFamily="34" charset="0"/>
                <a:cs typeface="Arial" panose="020B0604020202020204" pitchFamily="34" charset="0"/>
              </a:rPr>
              <a:t>EQ1: Can </a:t>
            </a:r>
            <a:r>
              <a:rPr lang="en-US" sz="2000" dirty="0">
                <a:solidFill>
                  <a:srgbClr val="C00000"/>
                </a:solidFill>
                <a:latin typeface="Arial" panose="020B0604020202020204" pitchFamily="34" charset="0"/>
                <a:cs typeface="Arial" panose="020B0604020202020204" pitchFamily="34" charset="0"/>
              </a:rPr>
              <a:t>I distinguish between mass and moment of </a:t>
            </a:r>
            <a:r>
              <a:rPr lang="en-US" sz="2000" dirty="0" smtClean="0">
                <a:solidFill>
                  <a:srgbClr val="C00000"/>
                </a:solidFill>
                <a:latin typeface="Arial" panose="020B0604020202020204" pitchFamily="34" charset="0"/>
                <a:cs typeface="Arial" panose="020B0604020202020204" pitchFamily="34" charset="0"/>
              </a:rPr>
              <a:t>inertia and relate it to Newton’s </a:t>
            </a:r>
            <a:r>
              <a:rPr lang="en-US" sz="2000" dirty="0">
                <a:solidFill>
                  <a:srgbClr val="C00000"/>
                </a:solidFill>
                <a:latin typeface="Arial" panose="020B0604020202020204" pitchFamily="34" charset="0"/>
                <a:cs typeface="Arial" panose="020B0604020202020204" pitchFamily="34" charset="0"/>
              </a:rPr>
              <a:t>second law for rotation?</a:t>
            </a:r>
          </a:p>
          <a:p>
            <a:pPr lvl="1"/>
            <a:r>
              <a:rPr lang="en-US" sz="2000" dirty="0" smtClean="0">
                <a:solidFill>
                  <a:srgbClr val="C00000"/>
                </a:solidFill>
                <a:latin typeface="Arial" panose="020B0604020202020204" pitchFamily="34" charset="0"/>
                <a:cs typeface="Arial" panose="020B0604020202020204" pitchFamily="34" charset="0"/>
              </a:rPr>
              <a:t>EQ2: </a:t>
            </a:r>
            <a:r>
              <a:rPr lang="en-US" sz="2000" dirty="0" smtClean="0">
                <a:solidFill>
                  <a:srgbClr val="C00000"/>
                </a:solidFill>
                <a:latin typeface="Arial" panose="020B0604020202020204" pitchFamily="34" charset="0"/>
                <a:cs typeface="Arial" panose="020B0604020202020204" pitchFamily="34" charset="0"/>
              </a:rPr>
              <a:t>Can </a:t>
            </a:r>
            <a:r>
              <a:rPr lang="en-US" sz="2000" dirty="0">
                <a:solidFill>
                  <a:srgbClr val="C00000"/>
                </a:solidFill>
                <a:latin typeface="Arial" panose="020B0604020202020204" pitchFamily="34" charset="0"/>
                <a:cs typeface="Arial" panose="020B0604020202020204" pitchFamily="34" charset="0"/>
              </a:rPr>
              <a:t>I calculate the angular momentum for various rotating objects?</a:t>
            </a:r>
          </a:p>
          <a:p>
            <a:pPr lvl="1"/>
            <a:r>
              <a:rPr lang="en-US" sz="2000" smtClean="0">
                <a:solidFill>
                  <a:srgbClr val="C00000"/>
                </a:solidFill>
                <a:latin typeface="Arial" panose="020B0604020202020204" pitchFamily="34" charset="0"/>
                <a:cs typeface="Arial" panose="020B0604020202020204" pitchFamily="34" charset="0"/>
              </a:rPr>
              <a:t>EQ3: </a:t>
            </a:r>
            <a:r>
              <a:rPr lang="en-US" sz="2000" dirty="0" smtClean="0">
                <a:solidFill>
                  <a:srgbClr val="C00000"/>
                </a:solidFill>
                <a:latin typeface="Arial" panose="020B0604020202020204" pitchFamily="34" charset="0"/>
                <a:cs typeface="Arial" panose="020B0604020202020204" pitchFamily="34" charset="0"/>
              </a:rPr>
              <a:t>Can </a:t>
            </a:r>
            <a:r>
              <a:rPr lang="en-US" sz="2000" dirty="0">
                <a:solidFill>
                  <a:srgbClr val="C00000"/>
                </a:solidFill>
                <a:latin typeface="Arial" panose="020B0604020202020204" pitchFamily="34" charset="0"/>
                <a:cs typeface="Arial" panose="020B0604020202020204" pitchFamily="34" charset="0"/>
              </a:rPr>
              <a:t>I solve problems involving rotational kinetic energy?</a:t>
            </a:r>
          </a:p>
          <a:p>
            <a:endParaRPr lang="en-US" sz="1600" dirty="0">
              <a:latin typeface="Arial" panose="020B0604020202020204" pitchFamily="34" charset="0"/>
              <a:cs typeface="Arial" panose="020B0604020202020204" pitchFamily="34" charset="0"/>
            </a:endParaRPr>
          </a:p>
        </p:txBody>
      </p:sp>
      <p:sp>
        <p:nvSpPr>
          <p:cNvPr id="16" name="Right Arrow 15">
            <a:hlinkClick r:id="" action="ppaction://hlinkshowjump?jump=nextslide"/>
          </p:cNvPr>
          <p:cNvSpPr/>
          <p:nvPr/>
        </p:nvSpPr>
        <p:spPr>
          <a:xfrm>
            <a:off x="8229600" y="6248400"/>
            <a:ext cx="7498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hlinkClick r:id="" action="ppaction://hlinkshowjump?jump=previousslide"/>
          </p:cNvPr>
          <p:cNvSpPr/>
          <p:nvPr/>
        </p:nvSpPr>
        <p:spPr>
          <a:xfrm rot="10800000">
            <a:off x="88392" y="6248400"/>
            <a:ext cx="7498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s://hannibalphysics.wikispaces.com/file/view/rollingke.gif/291512191/rollingk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343400"/>
            <a:ext cx="4914082" cy="205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02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7639" y="1295400"/>
            <a:ext cx="8446008" cy="3581400"/>
          </a:xfrm>
        </p:spPr>
        <p:txBody>
          <a:bodyPr>
            <a:noAutofit/>
          </a:bodyPr>
          <a:lstStyle/>
          <a:p>
            <a:pPr lvl="1"/>
            <a:r>
              <a:rPr lang="en-US" sz="2000" i="1" dirty="0">
                <a:solidFill>
                  <a:srgbClr val="002060"/>
                </a:solidFill>
              </a:rPr>
              <a:t>Work is defined in physics as being the result of a force times a distance over which the force acts.  Work is done on an object when a force acts on it to either change its motion or its position. </a:t>
            </a:r>
            <a:r>
              <a:rPr lang="en-US" sz="2000" i="1" dirty="0" smtClean="0">
                <a:solidFill>
                  <a:srgbClr val="002060"/>
                </a:solidFill>
              </a:rPr>
              <a:t>A </a:t>
            </a:r>
            <a:r>
              <a:rPr lang="en-US" sz="2000" i="1" dirty="0">
                <a:solidFill>
                  <a:srgbClr val="002060"/>
                </a:solidFill>
              </a:rPr>
              <a:t>common example of work is simply lifting something off the ground.  </a:t>
            </a:r>
            <a:r>
              <a:rPr lang="en-US" sz="2000" i="1" dirty="0" smtClean="0">
                <a:solidFill>
                  <a:srgbClr val="002060"/>
                </a:solidFill>
              </a:rPr>
              <a:t>Work </a:t>
            </a:r>
            <a:r>
              <a:rPr lang="en-US" sz="2000" i="1" dirty="0">
                <a:solidFill>
                  <a:srgbClr val="002060"/>
                </a:solidFill>
              </a:rPr>
              <a:t>is also defined as a change in energy. As such, work done on an object can give that object either potential energy or kinetic energy. There are several different forms of potential energy, but the most common is gravitational potential energy, which is the energy relative to an object’s position.  Kinetic energy is the energy related to an object’s velocity.  For example, a fly ball loses potential energy as it falls, but gains kinetic energy as it increases its velocity.</a:t>
            </a:r>
            <a:endParaRPr lang="en-US" sz="2000" dirty="0">
              <a:solidFill>
                <a:srgbClr val="002060"/>
              </a:solidFill>
            </a:endParaRPr>
          </a:p>
          <a:p>
            <a:pPr marL="457200" lvl="1" indent="0">
              <a:buNone/>
            </a:pPr>
            <a:endParaRPr lang="en-US" sz="2400" dirty="0">
              <a:solidFill>
                <a:srgbClr val="002060"/>
              </a:solidFill>
            </a:endParaRPr>
          </a:p>
        </p:txBody>
      </p:sp>
      <p:sp>
        <p:nvSpPr>
          <p:cNvPr id="10" name="Rounded Rectangle 9">
            <a:hlinkClick r:id="rId2" action="ppaction://hlinksldjump"/>
          </p:cNvPr>
          <p:cNvSpPr/>
          <p:nvPr/>
        </p:nvSpPr>
        <p:spPr>
          <a:xfrm>
            <a:off x="7620000" y="6230681"/>
            <a:ext cx="1295400" cy="5390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Return to MAIN</a:t>
            </a:r>
            <a:endParaRPr lang="en-US" sz="1400" dirty="0"/>
          </a:p>
        </p:txBody>
      </p:sp>
      <p:sp>
        <p:nvSpPr>
          <p:cNvPr id="9" name="Title 3"/>
          <p:cNvSpPr>
            <a:spLocks noGrp="1"/>
          </p:cNvSpPr>
          <p:nvPr>
            <p:ph type="title"/>
          </p:nvPr>
        </p:nvSpPr>
        <p:spPr>
          <a:xfrm>
            <a:off x="454047" y="161260"/>
            <a:ext cx="8229600" cy="1143000"/>
          </a:xfrm>
        </p:spPr>
        <p:txBody>
          <a:bodyPr>
            <a:noAutofit/>
          </a:bodyPr>
          <a:lstStyle/>
          <a:p>
            <a:pPr algn="ctr"/>
            <a:r>
              <a:rPr lang="en-US" sz="2800" b="1" dirty="0" smtClean="0"/>
              <a:t>TCEC Gravity Cars</a:t>
            </a:r>
            <a:r>
              <a:rPr lang="en-US" sz="1100" dirty="0" smtClean="0"/>
              <a:t/>
            </a:r>
            <a:br>
              <a:rPr lang="en-US" sz="1100" dirty="0" smtClean="0"/>
            </a:br>
            <a:r>
              <a:rPr lang="en-US" sz="2800" u="sng" dirty="0" smtClean="0"/>
              <a:t>Big Ideas – Unit 4</a:t>
            </a:r>
            <a:r>
              <a:rPr lang="en-US" sz="3200" dirty="0" smtClean="0"/>
              <a:t/>
            </a:r>
            <a:br>
              <a:rPr lang="en-US" sz="3200" dirty="0" smtClean="0"/>
            </a:br>
            <a:endParaRPr lang="en-US" sz="3200" dirty="0"/>
          </a:p>
        </p:txBody>
      </p:sp>
      <p:sp>
        <p:nvSpPr>
          <p:cNvPr id="6" name="Right Arrow 5">
            <a:hlinkClick r:id="" action="ppaction://hlinkshowjump?jump=previousslide"/>
          </p:cNvPr>
          <p:cNvSpPr/>
          <p:nvPr/>
        </p:nvSpPr>
        <p:spPr>
          <a:xfrm rot="10800000">
            <a:off x="304800" y="6297168"/>
            <a:ext cx="9784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971800" y="5020340"/>
            <a:ext cx="2853509" cy="1467519"/>
          </a:xfrm>
          <a:prstGeom prst="rect">
            <a:avLst/>
          </a:prstGeom>
        </p:spPr>
      </p:pic>
    </p:spTree>
    <p:extLst>
      <p:ext uri="{BB962C8B-B14F-4D97-AF65-F5344CB8AC3E}">
        <p14:creationId xmlns:p14="http://schemas.microsoft.com/office/powerpoint/2010/main" val="1816176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7639" y="1304260"/>
            <a:ext cx="8446008" cy="3581400"/>
          </a:xfrm>
        </p:spPr>
        <p:txBody>
          <a:bodyPr>
            <a:noAutofit/>
          </a:bodyPr>
          <a:lstStyle/>
          <a:p>
            <a:pPr marL="566928" indent="-457200"/>
            <a:r>
              <a:rPr lang="en-US" sz="2000" dirty="0">
                <a:solidFill>
                  <a:srgbClr val="002060"/>
                </a:solidFill>
              </a:rPr>
              <a:t>Momentum, like energy and force, is another really big deal in physics. </a:t>
            </a:r>
            <a:r>
              <a:rPr lang="en-US" sz="2000" dirty="0" smtClean="0">
                <a:solidFill>
                  <a:srgbClr val="002060"/>
                </a:solidFill>
              </a:rPr>
              <a:t>In </a:t>
            </a:r>
            <a:r>
              <a:rPr lang="en-US" sz="2000" dirty="0">
                <a:solidFill>
                  <a:srgbClr val="002060"/>
                </a:solidFill>
              </a:rPr>
              <a:t>layman’s terms, it is a measure of how hard it would be to stop an object. </a:t>
            </a:r>
            <a:r>
              <a:rPr lang="en-US" sz="2000" dirty="0" smtClean="0">
                <a:solidFill>
                  <a:srgbClr val="002060"/>
                </a:solidFill>
              </a:rPr>
              <a:t>When </a:t>
            </a:r>
            <a:r>
              <a:rPr lang="en-US" sz="2000" dirty="0">
                <a:solidFill>
                  <a:srgbClr val="002060"/>
                </a:solidFill>
              </a:rPr>
              <a:t>you throw a ball at someone and it hits them,  it hurts because it was difficult to stop </a:t>
            </a:r>
            <a:r>
              <a:rPr lang="en-US" sz="2000" dirty="0" smtClean="0">
                <a:solidFill>
                  <a:srgbClr val="002060"/>
                </a:solidFill>
              </a:rPr>
              <a:t>(it had </a:t>
            </a:r>
            <a:r>
              <a:rPr lang="en-US" sz="2000" dirty="0">
                <a:solidFill>
                  <a:srgbClr val="002060"/>
                </a:solidFill>
              </a:rPr>
              <a:t>momentum). </a:t>
            </a:r>
            <a:r>
              <a:rPr lang="en-US" sz="2000" dirty="0" smtClean="0">
                <a:solidFill>
                  <a:srgbClr val="002060"/>
                </a:solidFill>
              </a:rPr>
              <a:t>The change in momentum, by the way, is called impulse. Momentum </a:t>
            </a:r>
            <a:r>
              <a:rPr lang="en-US" sz="2000" dirty="0">
                <a:solidFill>
                  <a:srgbClr val="002060"/>
                </a:solidFill>
              </a:rPr>
              <a:t>also applies to Newton's First Law: The momentum of an object will never change if it is left alone. </a:t>
            </a:r>
            <a:r>
              <a:rPr lang="en-US" sz="2000" dirty="0" smtClean="0">
                <a:solidFill>
                  <a:srgbClr val="002060"/>
                </a:solidFill>
              </a:rPr>
              <a:t>As </a:t>
            </a:r>
            <a:r>
              <a:rPr lang="en-US" sz="2000" dirty="0">
                <a:solidFill>
                  <a:srgbClr val="002060"/>
                </a:solidFill>
              </a:rPr>
              <a:t>far as we can tell, conservation of momentum is an absolute - that is, we do not know of anything in the universe that violates it!</a:t>
            </a:r>
          </a:p>
          <a:p>
            <a:pPr marL="566928" indent="-457200"/>
            <a:endParaRPr lang="en-US" sz="1800" dirty="0">
              <a:solidFill>
                <a:srgbClr val="002060"/>
              </a:solidFill>
            </a:endParaRPr>
          </a:p>
        </p:txBody>
      </p:sp>
      <p:sp>
        <p:nvSpPr>
          <p:cNvPr id="10" name="Rounded Rectangle 9">
            <a:hlinkClick r:id="rId2" action="ppaction://hlinksldjump"/>
          </p:cNvPr>
          <p:cNvSpPr/>
          <p:nvPr/>
        </p:nvSpPr>
        <p:spPr>
          <a:xfrm>
            <a:off x="7620000" y="6230681"/>
            <a:ext cx="1295400" cy="5390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Return to MAIN</a:t>
            </a:r>
            <a:endParaRPr lang="en-US" sz="1400" dirty="0"/>
          </a:p>
        </p:txBody>
      </p:sp>
      <p:sp>
        <p:nvSpPr>
          <p:cNvPr id="9" name="Title 3"/>
          <p:cNvSpPr>
            <a:spLocks noGrp="1"/>
          </p:cNvSpPr>
          <p:nvPr>
            <p:ph type="title"/>
          </p:nvPr>
        </p:nvSpPr>
        <p:spPr>
          <a:xfrm>
            <a:off x="454047" y="161260"/>
            <a:ext cx="8229600" cy="1143000"/>
          </a:xfrm>
        </p:spPr>
        <p:txBody>
          <a:bodyPr>
            <a:noAutofit/>
          </a:bodyPr>
          <a:lstStyle/>
          <a:p>
            <a:pPr algn="ctr"/>
            <a:r>
              <a:rPr lang="en-US" sz="2800" b="1" dirty="0" smtClean="0"/>
              <a:t>TCEC Gravity Cars</a:t>
            </a:r>
            <a:r>
              <a:rPr lang="en-US" sz="1100" dirty="0" smtClean="0"/>
              <a:t/>
            </a:r>
            <a:br>
              <a:rPr lang="en-US" sz="1100" dirty="0" smtClean="0"/>
            </a:br>
            <a:r>
              <a:rPr lang="en-US" sz="2800" u="sng" dirty="0" smtClean="0"/>
              <a:t>Big Ideas – Unit 5</a:t>
            </a:r>
            <a:r>
              <a:rPr lang="en-US" sz="3200" dirty="0" smtClean="0"/>
              <a:t/>
            </a:r>
            <a:br>
              <a:rPr lang="en-US" sz="3200" dirty="0" smtClean="0"/>
            </a:br>
            <a:endParaRPr lang="en-US" sz="3200" dirty="0"/>
          </a:p>
        </p:txBody>
      </p:sp>
      <p:sp>
        <p:nvSpPr>
          <p:cNvPr id="6" name="Right Arrow 5">
            <a:hlinkClick r:id="" action="ppaction://hlinkshowjump?jump=previousslide"/>
          </p:cNvPr>
          <p:cNvSpPr/>
          <p:nvPr/>
        </p:nvSpPr>
        <p:spPr>
          <a:xfrm rot="10800000">
            <a:off x="304800" y="6297168"/>
            <a:ext cx="9784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590800" y="4419600"/>
            <a:ext cx="3899564" cy="1877568"/>
          </a:xfrm>
          <a:prstGeom prst="rect">
            <a:avLst/>
          </a:prstGeom>
        </p:spPr>
      </p:pic>
    </p:spTree>
    <p:extLst>
      <p:ext uri="{BB962C8B-B14F-4D97-AF65-F5344CB8AC3E}">
        <p14:creationId xmlns:p14="http://schemas.microsoft.com/office/powerpoint/2010/main" val="3208019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4047" y="1447800"/>
            <a:ext cx="8446008" cy="3581400"/>
          </a:xfrm>
        </p:spPr>
        <p:txBody>
          <a:bodyPr>
            <a:noAutofit/>
          </a:bodyPr>
          <a:lstStyle/>
          <a:p>
            <a:pPr marL="566928" indent="-457200"/>
            <a:r>
              <a:rPr lang="en-US" sz="2000" dirty="0">
                <a:solidFill>
                  <a:srgbClr val="002060"/>
                </a:solidFill>
              </a:rPr>
              <a:t>Everyone knows what it means if an object is rotating. Instead of moving in a straight line, the object moves about an axis in a circle. An example would be a </a:t>
            </a:r>
            <a:r>
              <a:rPr lang="en-US" sz="2000" dirty="0" smtClean="0">
                <a:solidFill>
                  <a:srgbClr val="002060"/>
                </a:solidFill>
              </a:rPr>
              <a:t>car’s </a:t>
            </a:r>
            <a:r>
              <a:rPr lang="en-US" sz="2000" dirty="0">
                <a:solidFill>
                  <a:srgbClr val="002060"/>
                </a:solidFill>
              </a:rPr>
              <a:t>wheel. When the wheel is spinning, it does so about an axis of rotation that is simply a line going through the center of the wheel.  Just like we were able to model an object’s motion, force, energy, and momentum in a straight line, we can do the same for a </a:t>
            </a:r>
            <a:r>
              <a:rPr lang="en-US" sz="2000" dirty="0" smtClean="0">
                <a:solidFill>
                  <a:srgbClr val="002060"/>
                </a:solidFill>
              </a:rPr>
              <a:t>wheel</a:t>
            </a:r>
            <a:r>
              <a:rPr lang="en-US" sz="2000" dirty="0">
                <a:solidFill>
                  <a:srgbClr val="002060"/>
                </a:solidFill>
              </a:rPr>
              <a:t>, using the principles of rotational motion</a:t>
            </a:r>
            <a:r>
              <a:rPr lang="en-US" sz="2000" dirty="0" smtClean="0">
                <a:solidFill>
                  <a:srgbClr val="002060"/>
                </a:solidFill>
              </a:rPr>
              <a:t>.</a:t>
            </a:r>
          </a:p>
          <a:p>
            <a:pPr marL="566928" indent="-457200"/>
            <a:endParaRPr lang="en-US" sz="1800" dirty="0">
              <a:solidFill>
                <a:srgbClr val="002060"/>
              </a:solidFill>
            </a:endParaRPr>
          </a:p>
        </p:txBody>
      </p:sp>
      <p:sp>
        <p:nvSpPr>
          <p:cNvPr id="10" name="Rounded Rectangle 9">
            <a:hlinkClick r:id="rId2" action="ppaction://hlinksldjump"/>
          </p:cNvPr>
          <p:cNvSpPr/>
          <p:nvPr/>
        </p:nvSpPr>
        <p:spPr>
          <a:xfrm>
            <a:off x="7620000" y="6230681"/>
            <a:ext cx="1295400" cy="5390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Return to MAIN</a:t>
            </a:r>
            <a:endParaRPr lang="en-US" sz="1400" dirty="0"/>
          </a:p>
        </p:txBody>
      </p:sp>
      <p:sp>
        <p:nvSpPr>
          <p:cNvPr id="9" name="Title 3"/>
          <p:cNvSpPr>
            <a:spLocks noGrp="1"/>
          </p:cNvSpPr>
          <p:nvPr>
            <p:ph type="title"/>
          </p:nvPr>
        </p:nvSpPr>
        <p:spPr>
          <a:xfrm>
            <a:off x="454047" y="161260"/>
            <a:ext cx="8229600" cy="1143000"/>
          </a:xfrm>
        </p:spPr>
        <p:txBody>
          <a:bodyPr>
            <a:noAutofit/>
          </a:bodyPr>
          <a:lstStyle/>
          <a:p>
            <a:pPr algn="ctr"/>
            <a:r>
              <a:rPr lang="en-US" sz="2800" b="1" dirty="0" smtClean="0"/>
              <a:t>TCEC Gravity Cars</a:t>
            </a:r>
            <a:r>
              <a:rPr lang="en-US" sz="1100" dirty="0" smtClean="0"/>
              <a:t/>
            </a:r>
            <a:br>
              <a:rPr lang="en-US" sz="1100" dirty="0" smtClean="0"/>
            </a:br>
            <a:r>
              <a:rPr lang="en-US" sz="2800" u="sng" dirty="0" smtClean="0"/>
              <a:t>Big Ideas – Unit 6</a:t>
            </a:r>
            <a:r>
              <a:rPr lang="en-US" sz="3200" dirty="0" smtClean="0"/>
              <a:t/>
            </a:r>
            <a:br>
              <a:rPr lang="en-US" sz="3200" dirty="0" smtClean="0"/>
            </a:br>
            <a:endParaRPr lang="en-US" sz="3200" dirty="0"/>
          </a:p>
        </p:txBody>
      </p:sp>
      <p:sp>
        <p:nvSpPr>
          <p:cNvPr id="6" name="Right Arrow 5">
            <a:hlinkClick r:id="" action="ppaction://hlinkshowjump?jump=previousslide"/>
          </p:cNvPr>
          <p:cNvSpPr/>
          <p:nvPr/>
        </p:nvSpPr>
        <p:spPr>
          <a:xfrm rot="10800000">
            <a:off x="304800" y="6297168"/>
            <a:ext cx="9784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09800" y="4082477"/>
            <a:ext cx="4556795" cy="2148203"/>
          </a:xfrm>
          <a:prstGeom prst="rect">
            <a:avLst/>
          </a:prstGeom>
        </p:spPr>
      </p:pic>
    </p:spTree>
    <p:extLst>
      <p:ext uri="{BB962C8B-B14F-4D97-AF65-F5344CB8AC3E}">
        <p14:creationId xmlns:p14="http://schemas.microsoft.com/office/powerpoint/2010/main" val="2578935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143000"/>
            <a:ext cx="8568634" cy="4953000"/>
          </a:xfrm>
        </p:spPr>
        <p:txBody>
          <a:bodyPr>
            <a:normAutofit fontScale="77500" lnSpcReduction="20000"/>
          </a:bodyPr>
          <a:lstStyle/>
          <a:p>
            <a:pPr marL="342900" lvl="1" indent="-342900">
              <a:buFont typeface="Wingdings 2"/>
              <a:buChar char=""/>
            </a:pPr>
            <a:r>
              <a:rPr lang="en-US" sz="2000" dirty="0" smtClean="0"/>
              <a:t>Given the length of this project, there will be several hard stop milestones along the way to ensure that students are staying on tract to meet all project requirements. Students who do not meet these deadlines are subject to being removed from this project to do an alternative assignment.</a:t>
            </a:r>
          </a:p>
          <a:p>
            <a:pPr marL="342900" lvl="1" indent="-342900">
              <a:buFont typeface="Wingdings 2"/>
              <a:buChar char=""/>
            </a:pPr>
            <a:r>
              <a:rPr lang="en-US" sz="2000" b="1" i="1" dirty="0" smtClean="0"/>
              <a:t>All students will be required to keep a current PBL Working Dossier via the Google Classroom website.</a:t>
            </a:r>
          </a:p>
          <a:p>
            <a:pPr lvl="1"/>
            <a:endParaRPr lang="en-US" sz="600" dirty="0"/>
          </a:p>
          <a:p>
            <a:r>
              <a:rPr lang="en-US" sz="2000" dirty="0" smtClean="0">
                <a:solidFill>
                  <a:schemeClr val="tx1"/>
                </a:solidFill>
              </a:rPr>
              <a:t>PBL Overview:</a:t>
            </a:r>
          </a:p>
          <a:p>
            <a:pPr lvl="1">
              <a:buFont typeface="Wingdings" panose="05000000000000000000" pitchFamily="2" charset="2"/>
              <a:buChar char="q"/>
            </a:pPr>
            <a:r>
              <a:rPr lang="en-US" sz="1800" dirty="0">
                <a:solidFill>
                  <a:schemeClr val="tx2">
                    <a:lumMod val="50000"/>
                  </a:schemeClr>
                </a:solidFill>
              </a:rPr>
              <a:t>Entry </a:t>
            </a:r>
            <a:r>
              <a:rPr lang="en-US" sz="1800" dirty="0" smtClean="0">
                <a:solidFill>
                  <a:schemeClr val="tx2">
                    <a:lumMod val="50000"/>
                  </a:schemeClr>
                </a:solidFill>
              </a:rPr>
              <a:t>Event, Team Formation, &amp; Contract for Success (including team roles)</a:t>
            </a:r>
          </a:p>
          <a:p>
            <a:pPr lvl="1">
              <a:buFont typeface="Wingdings" panose="05000000000000000000" pitchFamily="2" charset="2"/>
              <a:buChar char="q"/>
            </a:pPr>
            <a:r>
              <a:rPr lang="en-US" sz="1800" dirty="0" smtClean="0">
                <a:solidFill>
                  <a:schemeClr val="tx2">
                    <a:lumMod val="50000"/>
                  </a:schemeClr>
                </a:solidFill>
              </a:rPr>
              <a:t>Identify Knows, Need to Knows, and individual/team NTK Tasks to fill the gaps (scaffolding, workshops, etc.). </a:t>
            </a:r>
          </a:p>
          <a:p>
            <a:pPr lvl="1">
              <a:buFont typeface="Wingdings" panose="05000000000000000000" pitchFamily="2" charset="2"/>
              <a:buChar char="q"/>
            </a:pPr>
            <a:r>
              <a:rPr lang="en-US" sz="1800" dirty="0" smtClean="0">
                <a:solidFill>
                  <a:schemeClr val="tx2">
                    <a:lumMod val="50000"/>
                  </a:schemeClr>
                </a:solidFill>
              </a:rPr>
              <a:t>Team agreement on project Task Plan &amp; Timeline to complete the project requirements and meet all Project Milestones.</a:t>
            </a:r>
          </a:p>
          <a:p>
            <a:pPr lvl="1">
              <a:buFont typeface="Wingdings" panose="05000000000000000000" pitchFamily="2" charset="2"/>
              <a:buChar char="q"/>
            </a:pPr>
            <a:r>
              <a:rPr lang="en-US" sz="1800" dirty="0" smtClean="0">
                <a:solidFill>
                  <a:schemeClr val="tx2">
                    <a:lumMod val="50000"/>
                  </a:schemeClr>
                </a:solidFill>
              </a:rPr>
              <a:t>Complete Type I &amp; Type II Scaffolding needed per the above to master each goal &amp; essential question and address all “need to knows.”</a:t>
            </a:r>
          </a:p>
          <a:p>
            <a:pPr lvl="1">
              <a:buFont typeface="Wingdings" panose="05000000000000000000" pitchFamily="2" charset="2"/>
              <a:buChar char="q"/>
            </a:pPr>
            <a:r>
              <a:rPr lang="en-US" sz="1800" dirty="0" smtClean="0">
                <a:solidFill>
                  <a:schemeClr val="tx2">
                    <a:lumMod val="50000"/>
                  </a:schemeClr>
                </a:solidFill>
              </a:rPr>
              <a:t>Use the skills &amp; knowledge you develop from scaffolding, class workshops, PJs, etc. to design, develop &amp; refine your PBL Product, the Gravity Car.</a:t>
            </a:r>
          </a:p>
          <a:p>
            <a:pPr lvl="1">
              <a:buFont typeface="Wingdings" panose="05000000000000000000" pitchFamily="2" charset="2"/>
              <a:buChar char="q"/>
            </a:pPr>
            <a:r>
              <a:rPr lang="en-US" sz="1800" dirty="0" smtClean="0">
                <a:solidFill>
                  <a:schemeClr val="tx2">
                    <a:lumMod val="50000"/>
                  </a:schemeClr>
                </a:solidFill>
              </a:rPr>
              <a:t>Design, complete, and document a Student Designed Lab for each unit. Each lab must tie at least one essential question from that unit to your final product. </a:t>
            </a:r>
          </a:p>
          <a:p>
            <a:pPr lvl="1">
              <a:buFont typeface="Wingdings" panose="05000000000000000000" pitchFamily="2" charset="2"/>
              <a:buChar char="q"/>
            </a:pPr>
            <a:r>
              <a:rPr lang="en-US" sz="1800" dirty="0" smtClean="0">
                <a:solidFill>
                  <a:schemeClr val="tx2">
                    <a:lumMod val="50000"/>
                  </a:schemeClr>
                </a:solidFill>
              </a:rPr>
              <a:t>Finalize, test, and verify your Gravity Car ensuring it meets all requirements of this project, per the PBL Rubric, including all team members being able to defend its background physics. </a:t>
            </a:r>
          </a:p>
          <a:p>
            <a:pPr lvl="1">
              <a:buFont typeface="Wingdings" panose="05000000000000000000" pitchFamily="2" charset="2"/>
              <a:buChar char="q"/>
            </a:pPr>
            <a:r>
              <a:rPr lang="en-US" sz="1800" dirty="0" smtClean="0">
                <a:solidFill>
                  <a:schemeClr val="tx2">
                    <a:lumMod val="50000"/>
                  </a:schemeClr>
                </a:solidFill>
              </a:rPr>
              <a:t>Verify everything is ready for the competition on race day (including logistics to get your car to the race).</a:t>
            </a:r>
          </a:p>
          <a:p>
            <a:pPr lvl="1">
              <a:buFont typeface="Wingdings" panose="05000000000000000000" pitchFamily="2" charset="2"/>
              <a:buChar char="q"/>
            </a:pPr>
            <a:r>
              <a:rPr lang="en-US" sz="1800" dirty="0" smtClean="0">
                <a:solidFill>
                  <a:schemeClr val="tx2">
                    <a:lumMod val="50000"/>
                  </a:schemeClr>
                </a:solidFill>
              </a:rPr>
              <a:t>Verifying that your PBL Working Dossier is complete (on the Google Classroom) and all supplementary calculations, drawings, etc. have been submitted to Mr. Owens for assessment.</a:t>
            </a:r>
          </a:p>
          <a:p>
            <a:pPr lvl="1"/>
            <a:endParaRPr lang="en-US" sz="1800" dirty="0"/>
          </a:p>
        </p:txBody>
      </p:sp>
      <p:sp>
        <p:nvSpPr>
          <p:cNvPr id="8" name="Title 3"/>
          <p:cNvSpPr>
            <a:spLocks noGrp="1"/>
          </p:cNvSpPr>
          <p:nvPr>
            <p:ph type="title"/>
          </p:nvPr>
        </p:nvSpPr>
        <p:spPr>
          <a:xfrm>
            <a:off x="312381" y="499266"/>
            <a:ext cx="8534400" cy="758952"/>
          </a:xfrm>
        </p:spPr>
        <p:txBody>
          <a:bodyPr>
            <a:noAutofit/>
          </a:bodyPr>
          <a:lstStyle/>
          <a:p>
            <a:pPr algn="ctr"/>
            <a:r>
              <a:rPr lang="en-US" b="1" dirty="0" smtClean="0">
                <a:solidFill>
                  <a:schemeClr val="accent4">
                    <a:lumMod val="50000"/>
                  </a:schemeClr>
                </a:solidFill>
              </a:rPr>
              <a:t>TCEC Gravity Cars</a:t>
            </a:r>
            <a:br>
              <a:rPr lang="en-US" b="1" dirty="0" smtClean="0">
                <a:solidFill>
                  <a:schemeClr val="accent4">
                    <a:lumMod val="50000"/>
                  </a:schemeClr>
                </a:solidFill>
              </a:rPr>
            </a:br>
            <a:r>
              <a:rPr lang="en-US" sz="2400" b="1" dirty="0" smtClean="0">
                <a:solidFill>
                  <a:schemeClr val="accent4">
                    <a:lumMod val="50000"/>
                  </a:schemeClr>
                </a:solidFill>
              </a:rPr>
              <a:t>Project Steps</a:t>
            </a:r>
            <a:r>
              <a:rPr lang="en-US" sz="3600" dirty="0" smtClean="0"/>
              <a:t/>
            </a:r>
            <a:br>
              <a:rPr lang="en-US" sz="3600" dirty="0" smtClean="0"/>
            </a:br>
            <a:endParaRPr lang="en-US" sz="3600" dirty="0"/>
          </a:p>
        </p:txBody>
      </p:sp>
      <p:sp>
        <p:nvSpPr>
          <p:cNvPr id="11" name="Rounded Rectangle 10">
            <a:hlinkClick r:id="rId2" action="ppaction://hlinksldjump"/>
          </p:cNvPr>
          <p:cNvSpPr/>
          <p:nvPr/>
        </p:nvSpPr>
        <p:spPr>
          <a:xfrm>
            <a:off x="7578034" y="6211217"/>
            <a:ext cx="1295400" cy="5390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Return to MAIN</a:t>
            </a:r>
            <a:endParaRPr lang="en-US" sz="1400" dirty="0"/>
          </a:p>
        </p:txBody>
      </p:sp>
    </p:spTree>
    <p:extLst>
      <p:ext uri="{BB962C8B-B14F-4D97-AF65-F5344CB8AC3E}">
        <p14:creationId xmlns:p14="http://schemas.microsoft.com/office/powerpoint/2010/main" val="2955395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02772" y="1295400"/>
            <a:ext cx="8284028" cy="4953000"/>
          </a:xfrm>
        </p:spPr>
        <p:txBody>
          <a:bodyPr>
            <a:noAutofit/>
          </a:bodyPr>
          <a:lstStyle/>
          <a:p>
            <a:r>
              <a:rPr lang="en-US" sz="2000" b="1" dirty="0" smtClean="0">
                <a:solidFill>
                  <a:schemeClr val="tx2">
                    <a:lumMod val="50000"/>
                  </a:schemeClr>
                </a:solidFill>
              </a:rPr>
              <a:t>PBL Documents: </a:t>
            </a:r>
            <a:r>
              <a:rPr lang="en-US" sz="2000" dirty="0" smtClean="0">
                <a:solidFill>
                  <a:schemeClr val="tx2">
                    <a:lumMod val="50000"/>
                  </a:schemeClr>
                </a:solidFill>
              </a:rPr>
              <a:t>All PBL documents needed for this project (rubrics, KNTK, task plan, etc.) are included in the PBL Working Dossier on the Google Classroom. Other documents that may be needed can be found on the </a:t>
            </a:r>
            <a:r>
              <a:rPr lang="en-US" sz="2000" dirty="0">
                <a:solidFill>
                  <a:schemeClr val="tx2">
                    <a:lumMod val="50000"/>
                  </a:schemeClr>
                </a:solidFill>
              </a:rPr>
              <a:t>Google </a:t>
            </a:r>
            <a:r>
              <a:rPr lang="en-US" sz="2000" dirty="0" smtClean="0">
                <a:solidFill>
                  <a:schemeClr val="tx2">
                    <a:lumMod val="50000"/>
                  </a:schemeClr>
                </a:solidFill>
              </a:rPr>
              <a:t>Classroom website under the “About” tab (PBL Documents &amp; Rubrics Tab).</a:t>
            </a:r>
          </a:p>
          <a:p>
            <a:pPr lvl="1"/>
            <a:endParaRPr lang="en-US" sz="2000" dirty="0" smtClean="0">
              <a:solidFill>
                <a:schemeClr val="tx2">
                  <a:lumMod val="50000"/>
                </a:schemeClr>
              </a:solidFill>
            </a:endParaRPr>
          </a:p>
          <a:p>
            <a:r>
              <a:rPr lang="en-US" sz="2000" b="1" dirty="0" smtClean="0">
                <a:solidFill>
                  <a:schemeClr val="tx2">
                    <a:lumMod val="50000"/>
                  </a:schemeClr>
                </a:solidFill>
              </a:rPr>
              <a:t>Scaffolding Activities: </a:t>
            </a:r>
            <a:r>
              <a:rPr lang="en-US" sz="2000" dirty="0" smtClean="0">
                <a:solidFill>
                  <a:schemeClr val="tx2">
                    <a:lumMod val="50000"/>
                  </a:schemeClr>
                </a:solidFill>
              </a:rPr>
              <a:t>Activities you and your teammates will need in order to master the goals for this project are found under the Type I and Type II folders in the Google Classroom website for this unit. </a:t>
            </a:r>
          </a:p>
          <a:p>
            <a:endParaRPr lang="en-US" sz="2000" i="1" dirty="0">
              <a:solidFill>
                <a:schemeClr val="tx2">
                  <a:lumMod val="50000"/>
                </a:schemeClr>
              </a:solidFill>
            </a:endParaRPr>
          </a:p>
          <a:p>
            <a:r>
              <a:rPr lang="en-US" sz="2000" b="1" dirty="0" smtClean="0">
                <a:solidFill>
                  <a:schemeClr val="tx2">
                    <a:lumMod val="50000"/>
                  </a:schemeClr>
                </a:solidFill>
              </a:rPr>
              <a:t>Tutorials: </a:t>
            </a:r>
            <a:r>
              <a:rPr lang="en-US" sz="2000" dirty="0" smtClean="0">
                <a:solidFill>
                  <a:schemeClr val="tx2">
                    <a:lumMod val="50000"/>
                  </a:schemeClr>
                </a:solidFill>
              </a:rPr>
              <a:t>An extensive set of tutorials for the topics addressed in this unit is found on the </a:t>
            </a:r>
            <a:r>
              <a:rPr lang="en-US" sz="2000" dirty="0">
                <a:solidFill>
                  <a:schemeClr val="tx2">
                    <a:lumMod val="50000"/>
                  </a:schemeClr>
                </a:solidFill>
              </a:rPr>
              <a:t>Google Classroom website for this unit.  </a:t>
            </a:r>
          </a:p>
          <a:p>
            <a:pPr lvl="1"/>
            <a:endParaRPr lang="en-US" sz="2000" dirty="0">
              <a:solidFill>
                <a:schemeClr val="tx2">
                  <a:lumMod val="50000"/>
                </a:schemeClr>
              </a:solidFill>
            </a:endParaRPr>
          </a:p>
          <a:p>
            <a:endParaRPr lang="en-US" sz="2000" b="1" dirty="0">
              <a:solidFill>
                <a:schemeClr val="tx2">
                  <a:lumMod val="50000"/>
                </a:schemeClr>
              </a:solidFill>
            </a:endParaRPr>
          </a:p>
        </p:txBody>
      </p:sp>
      <p:sp>
        <p:nvSpPr>
          <p:cNvPr id="5" name="Rounded Rectangle 4">
            <a:hlinkClick r:id="rId2" action="ppaction://hlinksldjump"/>
          </p:cNvPr>
          <p:cNvSpPr/>
          <p:nvPr/>
        </p:nvSpPr>
        <p:spPr>
          <a:xfrm>
            <a:off x="7162800" y="5849677"/>
            <a:ext cx="1295400" cy="5390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Return to MAIN</a:t>
            </a:r>
            <a:endParaRPr lang="en-US" sz="1400" dirty="0"/>
          </a:p>
        </p:txBody>
      </p:sp>
      <p:sp>
        <p:nvSpPr>
          <p:cNvPr id="2" name="Title 1"/>
          <p:cNvSpPr>
            <a:spLocks noGrp="1"/>
          </p:cNvSpPr>
          <p:nvPr>
            <p:ph type="title"/>
          </p:nvPr>
        </p:nvSpPr>
        <p:spPr>
          <a:xfrm>
            <a:off x="201386" y="152400"/>
            <a:ext cx="8686800" cy="838200"/>
          </a:xfrm>
        </p:spPr>
        <p:txBody>
          <a:bodyPr>
            <a:normAutofit fontScale="90000"/>
          </a:bodyPr>
          <a:lstStyle/>
          <a:p>
            <a:pPr algn="ctr"/>
            <a:r>
              <a:rPr lang="en-US" b="1" dirty="0" smtClean="0">
                <a:solidFill>
                  <a:schemeClr val="accent4">
                    <a:lumMod val="50000"/>
                  </a:schemeClr>
                </a:solidFill>
              </a:rPr>
              <a:t>TCEC Gravity Cars</a:t>
            </a:r>
            <a:r>
              <a:rPr lang="en-US" b="1" dirty="0">
                <a:solidFill>
                  <a:schemeClr val="accent4">
                    <a:lumMod val="50000"/>
                  </a:schemeClr>
                </a:solidFill>
              </a:rPr>
              <a:t/>
            </a:r>
            <a:br>
              <a:rPr lang="en-US" b="1" dirty="0">
                <a:solidFill>
                  <a:schemeClr val="accent4">
                    <a:lumMod val="50000"/>
                  </a:schemeClr>
                </a:solidFill>
              </a:rPr>
            </a:br>
            <a:r>
              <a:rPr lang="en-US" sz="2400" b="1" dirty="0">
                <a:solidFill>
                  <a:schemeClr val="accent4">
                    <a:lumMod val="50000"/>
                  </a:schemeClr>
                </a:solidFill>
              </a:rPr>
              <a:t>Project </a:t>
            </a:r>
            <a:r>
              <a:rPr lang="en-US" sz="2400" b="1" dirty="0" smtClean="0">
                <a:solidFill>
                  <a:schemeClr val="accent4">
                    <a:lumMod val="50000"/>
                  </a:schemeClr>
                </a:solidFill>
              </a:rPr>
              <a:t>Resources</a:t>
            </a:r>
            <a:endParaRPr lang="en-US" dirty="0"/>
          </a:p>
        </p:txBody>
      </p:sp>
    </p:spTree>
    <p:extLst>
      <p:ext uri="{BB962C8B-B14F-4D97-AF65-F5344CB8AC3E}">
        <p14:creationId xmlns:p14="http://schemas.microsoft.com/office/powerpoint/2010/main" val="3469372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rId2" action="ppaction://hlinksldjump"/>
          </p:cNvPr>
          <p:cNvSpPr/>
          <p:nvPr/>
        </p:nvSpPr>
        <p:spPr>
          <a:xfrm>
            <a:off x="7239000" y="5896047"/>
            <a:ext cx="1295400" cy="5390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Return to MAIN</a:t>
            </a:r>
            <a:endParaRPr lang="en-US" sz="1400" dirty="0"/>
          </a:p>
        </p:txBody>
      </p:sp>
      <p:sp>
        <p:nvSpPr>
          <p:cNvPr id="2" name="7-Point Star 1">
            <a:hlinkClick r:id="rId3"/>
          </p:cNvPr>
          <p:cNvSpPr/>
          <p:nvPr/>
        </p:nvSpPr>
        <p:spPr>
          <a:xfrm>
            <a:off x="264994" y="6040272"/>
            <a:ext cx="685800" cy="568655"/>
          </a:xfrm>
          <a:prstGeom prst="star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a:t>
            </a:r>
            <a:endParaRPr lang="en-US" dirty="0"/>
          </a:p>
        </p:txBody>
      </p:sp>
      <p:sp>
        <p:nvSpPr>
          <p:cNvPr id="3" name="Rectangle 2"/>
          <p:cNvSpPr/>
          <p:nvPr/>
        </p:nvSpPr>
        <p:spPr>
          <a:xfrm>
            <a:off x="1752600" y="5911914"/>
            <a:ext cx="4952468" cy="523220"/>
          </a:xfrm>
          <a:prstGeom prst="rect">
            <a:avLst/>
          </a:prstGeom>
        </p:spPr>
        <p:txBody>
          <a:bodyPr wrap="square">
            <a:spAutoFit/>
          </a:bodyPr>
          <a:lstStyle/>
          <a:p>
            <a:r>
              <a:rPr lang="en-US" sz="1400" dirty="0">
                <a:solidFill>
                  <a:schemeClr val="tx2">
                    <a:lumMod val="50000"/>
                  </a:schemeClr>
                </a:solidFill>
              </a:rPr>
              <a:t>* Dates subject to change - refer to the </a:t>
            </a:r>
            <a:r>
              <a:rPr lang="en-US" sz="1400" dirty="0" smtClean="0">
                <a:solidFill>
                  <a:schemeClr val="tx2">
                    <a:lumMod val="50000"/>
                  </a:schemeClr>
                </a:solidFill>
              </a:rPr>
              <a:t>Google Class Calendar for this course for </a:t>
            </a:r>
            <a:r>
              <a:rPr lang="en-US" sz="1400" dirty="0">
                <a:solidFill>
                  <a:schemeClr val="tx2">
                    <a:lumMod val="50000"/>
                  </a:schemeClr>
                </a:solidFill>
              </a:rPr>
              <a:t>exact milestones and due </a:t>
            </a:r>
            <a:r>
              <a:rPr lang="en-US" sz="1400" dirty="0" smtClean="0">
                <a:solidFill>
                  <a:schemeClr val="tx2">
                    <a:lumMod val="50000"/>
                  </a:schemeClr>
                </a:solidFill>
              </a:rPr>
              <a:t>dates.</a:t>
            </a:r>
            <a:endParaRPr lang="en-US" sz="1400" dirty="0">
              <a:solidFill>
                <a:schemeClr val="tx2">
                  <a:lumMod val="50000"/>
                </a:schemeClr>
              </a:solidFill>
            </a:endParaRPr>
          </a:p>
        </p:txBody>
      </p:sp>
      <p:sp>
        <p:nvSpPr>
          <p:cNvPr id="9" name="Title 3"/>
          <p:cNvSpPr>
            <a:spLocks noGrp="1"/>
          </p:cNvSpPr>
          <p:nvPr>
            <p:ph type="title"/>
          </p:nvPr>
        </p:nvSpPr>
        <p:spPr>
          <a:xfrm>
            <a:off x="457200" y="152400"/>
            <a:ext cx="8534400" cy="758952"/>
          </a:xfrm>
        </p:spPr>
        <p:txBody>
          <a:bodyPr>
            <a:noAutofit/>
          </a:bodyPr>
          <a:lstStyle/>
          <a:p>
            <a:pPr algn="ctr"/>
            <a:r>
              <a:rPr lang="en-US" b="1" dirty="0" smtClean="0">
                <a:solidFill>
                  <a:schemeClr val="accent4">
                    <a:lumMod val="50000"/>
                  </a:schemeClr>
                </a:solidFill>
              </a:rPr>
              <a:t>TCEC Gravity Cars</a:t>
            </a:r>
            <a:r>
              <a:rPr lang="en-US" b="1" dirty="0">
                <a:solidFill>
                  <a:schemeClr val="accent4">
                    <a:lumMod val="50000"/>
                  </a:schemeClr>
                </a:solidFill>
              </a:rPr>
              <a:t/>
            </a:r>
            <a:br>
              <a:rPr lang="en-US" b="1" dirty="0">
                <a:solidFill>
                  <a:schemeClr val="accent4">
                    <a:lumMod val="50000"/>
                  </a:schemeClr>
                </a:solidFill>
              </a:rPr>
            </a:br>
            <a:r>
              <a:rPr lang="en-US" sz="2400" b="1" dirty="0">
                <a:solidFill>
                  <a:schemeClr val="accent4">
                    <a:lumMod val="50000"/>
                  </a:schemeClr>
                </a:solidFill>
              </a:rPr>
              <a:t>Project </a:t>
            </a:r>
            <a:r>
              <a:rPr lang="en-US" sz="2400" b="1" dirty="0" smtClean="0">
                <a:solidFill>
                  <a:schemeClr val="accent4">
                    <a:lumMod val="50000"/>
                  </a:schemeClr>
                </a:solidFill>
              </a:rPr>
              <a:t>Milestones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9195332"/>
              </p:ext>
            </p:extLst>
          </p:nvPr>
        </p:nvGraphicFramePr>
        <p:xfrm>
          <a:off x="1219200" y="1420250"/>
          <a:ext cx="6790898" cy="4111124"/>
        </p:xfrm>
        <a:graphic>
          <a:graphicData uri="http://schemas.openxmlformats.org/drawingml/2006/table">
            <a:tbl>
              <a:tblPr firstRow="1" bandRow="1">
                <a:tableStyleId>{5C22544A-7EE6-4342-B048-85BDC9FD1C3A}</a:tableStyleId>
              </a:tblPr>
              <a:tblGrid>
                <a:gridCol w="774400"/>
                <a:gridCol w="3752865"/>
                <a:gridCol w="2263633"/>
              </a:tblGrid>
              <a:tr h="280063">
                <a:tc>
                  <a:txBody>
                    <a:bodyPr/>
                    <a:lstStyle/>
                    <a:p>
                      <a:pPr algn="ctr" fontAlgn="b"/>
                      <a:r>
                        <a:rPr lang="en-US" sz="1050" b="1" i="0" u="none" strike="noStrike" dirty="0">
                          <a:solidFill>
                            <a:srgbClr val="000000"/>
                          </a:solidFill>
                          <a:effectLst/>
                          <a:latin typeface="Calibri" panose="020F0502020204030204" pitchFamily="34" charset="0"/>
                        </a:rPr>
                        <a:t>Milestone</a:t>
                      </a:r>
                    </a:p>
                  </a:txBody>
                  <a:tcPr marL="9525" marR="9525" marT="9525" marB="0" anchor="b"/>
                </a:tc>
                <a:tc>
                  <a:txBody>
                    <a:bodyPr/>
                    <a:lstStyle/>
                    <a:p>
                      <a:pPr algn="ctr" fontAlgn="b"/>
                      <a:r>
                        <a:rPr lang="en-US" sz="1050" b="1" i="0" u="none" strike="noStrike" dirty="0">
                          <a:solidFill>
                            <a:srgbClr val="000000"/>
                          </a:solidFill>
                          <a:effectLst/>
                          <a:latin typeface="Calibri" panose="020F0502020204030204" pitchFamily="34" charset="0"/>
                        </a:rPr>
                        <a:t>Requirements*</a:t>
                      </a:r>
                    </a:p>
                  </a:txBody>
                  <a:tcPr marL="9525" marR="9525" marT="9525" marB="0" anchor="b"/>
                </a:tc>
                <a:tc>
                  <a:txBody>
                    <a:bodyPr/>
                    <a:lstStyle/>
                    <a:p>
                      <a:pPr algn="ctr" fontAlgn="b"/>
                      <a:r>
                        <a:rPr lang="en-US" sz="1050" b="1" i="0" u="none" strike="noStrike">
                          <a:solidFill>
                            <a:srgbClr val="000000"/>
                          </a:solidFill>
                          <a:effectLst/>
                          <a:latin typeface="Calibri" panose="020F0502020204030204" pitchFamily="34" charset="0"/>
                        </a:rPr>
                        <a:t>Due Date:</a:t>
                      </a:r>
                    </a:p>
                  </a:txBody>
                  <a:tcPr marL="9525" marR="9525" marT="9525" marB="0" anchor="b"/>
                </a:tc>
              </a:tr>
              <a:tr h="257043">
                <a:tc>
                  <a:txBody>
                    <a:bodyPr/>
                    <a:lstStyle/>
                    <a:p>
                      <a:pPr algn="ctr" fontAlgn="b"/>
                      <a:r>
                        <a:rPr lang="en-US" sz="1050" b="0" i="0" u="none" strike="noStrike" dirty="0">
                          <a:solidFill>
                            <a:srgbClr val="000000"/>
                          </a:solidFill>
                          <a:effectLst/>
                          <a:latin typeface="Calibri" panose="020F0502020204030204" pitchFamily="34" charset="0"/>
                        </a:rPr>
                        <a:t>1</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PBL Working Dossier Check, Initial Gravity Car (GC) Blueprint Check</a:t>
                      </a:r>
                    </a:p>
                  </a:txBody>
                  <a:tcPr marL="9525" marR="9525" marT="9525" marB="0" anchor="b"/>
                </a:tc>
                <a:tc>
                  <a:txBody>
                    <a:bodyPr/>
                    <a:lstStyle/>
                    <a:p>
                      <a:pPr algn="ctr" fontAlgn="b"/>
                      <a:r>
                        <a:rPr lang="en-US" sz="1050" b="0" i="0" u="none" strike="noStrike" dirty="0">
                          <a:solidFill>
                            <a:srgbClr val="000000"/>
                          </a:solidFill>
                          <a:effectLst/>
                          <a:latin typeface="Calibri" panose="020F0502020204030204" pitchFamily="34" charset="0"/>
                        </a:rPr>
                        <a:t>1/7/2016</a:t>
                      </a:r>
                    </a:p>
                  </a:txBody>
                  <a:tcPr marL="9525" marR="9525" marT="9525" marB="0" anchor="b"/>
                </a:tc>
              </a:tr>
              <a:tr h="257043">
                <a:tc>
                  <a:txBody>
                    <a:bodyPr/>
                    <a:lstStyle/>
                    <a:p>
                      <a:pPr algn="ctr" fontAlgn="b"/>
                      <a:r>
                        <a:rPr lang="en-US" sz="1050" b="0" i="0" u="none" strike="noStrike">
                          <a:solidFill>
                            <a:srgbClr val="000000"/>
                          </a:solidFill>
                          <a:effectLst/>
                          <a:latin typeface="Calibri" panose="020F0502020204030204" pitchFamily="34" charset="0"/>
                        </a:rPr>
                        <a:t>2</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PBL Working Dossier Check, Student Designed Lab (Unit 4) Complete</a:t>
                      </a:r>
                    </a:p>
                  </a:txBody>
                  <a:tcPr marL="9525" marR="9525" marT="9525" marB="0" anchor="b"/>
                </a:tc>
                <a:tc>
                  <a:txBody>
                    <a:bodyPr/>
                    <a:lstStyle/>
                    <a:p>
                      <a:pPr algn="ctr" fontAlgn="b"/>
                      <a:r>
                        <a:rPr lang="en-US" sz="1050" b="0" i="0" u="none" strike="noStrike" dirty="0">
                          <a:solidFill>
                            <a:srgbClr val="000000"/>
                          </a:solidFill>
                          <a:effectLst/>
                          <a:latin typeface="Calibri" panose="020F0502020204030204" pitchFamily="34" charset="0"/>
                        </a:rPr>
                        <a:t>1/14/2016</a:t>
                      </a:r>
                    </a:p>
                  </a:txBody>
                  <a:tcPr marL="9525" marR="9525" marT="9525" marB="0" anchor="b"/>
                </a:tc>
              </a:tr>
              <a:tr h="257043">
                <a:tc>
                  <a:txBody>
                    <a:bodyPr/>
                    <a:lstStyle/>
                    <a:p>
                      <a:pPr algn="ctr" fontAlgn="b"/>
                      <a:r>
                        <a:rPr lang="en-US" sz="1050" b="0" i="0" u="none" strike="noStrike">
                          <a:solidFill>
                            <a:srgbClr val="000000"/>
                          </a:solidFill>
                          <a:effectLst/>
                          <a:latin typeface="Calibri" panose="020F0502020204030204" pitchFamily="34" charset="0"/>
                        </a:rPr>
                        <a:t>3</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PBL Working Dossier Check, Unit 4 Scaffolding vs. EQ Check</a:t>
                      </a:r>
                    </a:p>
                  </a:txBody>
                  <a:tcPr marL="9525" marR="9525" marT="9525" marB="0" anchor="b"/>
                </a:tc>
                <a:tc>
                  <a:txBody>
                    <a:bodyPr/>
                    <a:lstStyle/>
                    <a:p>
                      <a:pPr algn="ctr" fontAlgn="b"/>
                      <a:r>
                        <a:rPr lang="en-US" sz="1050" b="0" i="0" u="none" strike="noStrike" dirty="0">
                          <a:solidFill>
                            <a:srgbClr val="000000"/>
                          </a:solidFill>
                          <a:effectLst/>
                          <a:latin typeface="Calibri" panose="020F0502020204030204" pitchFamily="34" charset="0"/>
                        </a:rPr>
                        <a:t>1/19/2016</a:t>
                      </a:r>
                    </a:p>
                  </a:txBody>
                  <a:tcPr marL="9525" marR="9525" marT="9525" marB="0" anchor="b"/>
                </a:tc>
              </a:tr>
              <a:tr h="257043">
                <a:tc>
                  <a:txBody>
                    <a:bodyPr/>
                    <a:lstStyle/>
                    <a:p>
                      <a:pPr algn="ctr" fontAlgn="b"/>
                      <a:r>
                        <a:rPr lang="en-US" sz="1050" b="0" i="0" u="none" strike="noStrike">
                          <a:solidFill>
                            <a:srgbClr val="000000"/>
                          </a:solidFill>
                          <a:effectLst/>
                          <a:latin typeface="Calibri" panose="020F0502020204030204" pitchFamily="34" charset="0"/>
                        </a:rPr>
                        <a:t>4</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PBL Working Dossier Check, GC Blueprint &amp; Material List Check</a:t>
                      </a:r>
                    </a:p>
                  </a:txBody>
                  <a:tcPr marL="9525" marR="9525" marT="9525" marB="0" anchor="b"/>
                </a:tc>
                <a:tc>
                  <a:txBody>
                    <a:bodyPr/>
                    <a:lstStyle/>
                    <a:p>
                      <a:pPr algn="ctr" fontAlgn="b"/>
                      <a:r>
                        <a:rPr lang="en-US" sz="1050" b="0" i="0" u="none" strike="noStrike" dirty="0">
                          <a:solidFill>
                            <a:srgbClr val="000000"/>
                          </a:solidFill>
                          <a:effectLst/>
                          <a:latin typeface="Calibri" panose="020F0502020204030204" pitchFamily="34" charset="0"/>
                        </a:rPr>
                        <a:t>1/21/2016</a:t>
                      </a:r>
                    </a:p>
                  </a:txBody>
                  <a:tcPr marL="9525" marR="9525" marT="9525" marB="0" anchor="b"/>
                </a:tc>
              </a:tr>
              <a:tr h="257043">
                <a:tc>
                  <a:txBody>
                    <a:bodyPr/>
                    <a:lstStyle/>
                    <a:p>
                      <a:pPr algn="ctr" fontAlgn="b"/>
                      <a:r>
                        <a:rPr lang="en-US" sz="1050" b="0" i="0" u="none" strike="noStrike">
                          <a:solidFill>
                            <a:srgbClr val="000000"/>
                          </a:solidFill>
                          <a:effectLst/>
                          <a:latin typeface="Calibri" panose="020F0502020204030204" pitchFamily="34" charset="0"/>
                        </a:rPr>
                        <a:t>5</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PBL Working Dossier Check, GC Construction Check</a:t>
                      </a:r>
                    </a:p>
                  </a:txBody>
                  <a:tcPr marL="9525" marR="9525" marT="9525" marB="0" anchor="b"/>
                </a:tc>
                <a:tc>
                  <a:txBody>
                    <a:bodyPr/>
                    <a:lstStyle/>
                    <a:p>
                      <a:pPr algn="ctr" fontAlgn="b"/>
                      <a:r>
                        <a:rPr lang="en-US" sz="1050" b="0" i="0" u="none" strike="noStrike" dirty="0" smtClean="0">
                          <a:solidFill>
                            <a:srgbClr val="000000"/>
                          </a:solidFill>
                          <a:effectLst/>
                          <a:latin typeface="Calibri" panose="020F0502020204030204" pitchFamily="34" charset="0"/>
                        </a:rPr>
                        <a:t>2/2/2016</a:t>
                      </a:r>
                      <a:endParaRPr lang="en-US" sz="1050" b="0" i="0" u="none" strike="noStrike" dirty="0">
                        <a:solidFill>
                          <a:srgbClr val="000000"/>
                        </a:solidFill>
                        <a:effectLst/>
                        <a:latin typeface="Calibri" panose="020F0502020204030204" pitchFamily="34" charset="0"/>
                      </a:endParaRPr>
                    </a:p>
                  </a:txBody>
                  <a:tcPr marL="9525" marR="9525" marT="9525" marB="0" anchor="b"/>
                </a:tc>
              </a:tr>
              <a:tr h="257043">
                <a:tc>
                  <a:txBody>
                    <a:bodyPr/>
                    <a:lstStyle/>
                    <a:p>
                      <a:pPr algn="ctr" fontAlgn="b"/>
                      <a:r>
                        <a:rPr lang="en-US" sz="1050" b="0" i="0" u="none" strike="noStrike">
                          <a:solidFill>
                            <a:srgbClr val="000000"/>
                          </a:solidFill>
                          <a:effectLst/>
                          <a:latin typeface="Calibri" panose="020F0502020204030204" pitchFamily="34" charset="0"/>
                        </a:rPr>
                        <a:t>6</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PBL Working Dossier Check, Student Designed Lab (Unit 5) Complete</a:t>
                      </a:r>
                    </a:p>
                  </a:txBody>
                  <a:tcPr marL="9525" marR="9525" marT="9525" marB="0" anchor="b"/>
                </a:tc>
                <a:tc>
                  <a:txBody>
                    <a:bodyPr/>
                    <a:lstStyle/>
                    <a:p>
                      <a:pPr algn="ctr" fontAlgn="b"/>
                      <a:r>
                        <a:rPr lang="en-US" sz="1050" b="0" i="0" u="none" strike="noStrike" dirty="0" smtClean="0">
                          <a:solidFill>
                            <a:srgbClr val="000000"/>
                          </a:solidFill>
                          <a:effectLst/>
                          <a:latin typeface="Calibri" panose="020F0502020204030204" pitchFamily="34" charset="0"/>
                        </a:rPr>
                        <a:t>2/9/2016</a:t>
                      </a:r>
                      <a:endParaRPr lang="en-US" sz="1050" b="0" i="0" u="none" strike="noStrike" dirty="0">
                        <a:solidFill>
                          <a:srgbClr val="000000"/>
                        </a:solidFill>
                        <a:effectLst/>
                        <a:latin typeface="Calibri" panose="020F0502020204030204" pitchFamily="34" charset="0"/>
                      </a:endParaRPr>
                    </a:p>
                  </a:txBody>
                  <a:tcPr marL="9525" marR="9525" marT="9525" marB="0" anchor="b"/>
                </a:tc>
              </a:tr>
              <a:tr h="246332">
                <a:tc>
                  <a:txBody>
                    <a:bodyPr/>
                    <a:lstStyle/>
                    <a:p>
                      <a:pPr algn="ctr" fontAlgn="b"/>
                      <a:r>
                        <a:rPr lang="en-US" sz="1050" b="0" i="0" u="none" strike="noStrike">
                          <a:solidFill>
                            <a:srgbClr val="000000"/>
                          </a:solidFill>
                          <a:effectLst/>
                          <a:latin typeface="Calibri" panose="020F0502020204030204" pitchFamily="34" charset="0"/>
                        </a:rPr>
                        <a:t>7</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PBL Working Dossier Check, Unit 5 Scaffolding vs. EQ Check</a:t>
                      </a:r>
                    </a:p>
                  </a:txBody>
                  <a:tcPr marL="9525" marR="9525" marT="9525" marB="0" anchor="b"/>
                </a:tc>
                <a:tc>
                  <a:txBody>
                    <a:bodyPr/>
                    <a:lstStyle/>
                    <a:p>
                      <a:pPr algn="ctr" fontAlgn="b"/>
                      <a:r>
                        <a:rPr lang="en-US" sz="1050" b="0" i="0" u="none" strike="noStrike" dirty="0" smtClean="0">
                          <a:solidFill>
                            <a:srgbClr val="000000"/>
                          </a:solidFill>
                          <a:effectLst/>
                          <a:latin typeface="Calibri" panose="020F0502020204030204" pitchFamily="34" charset="0"/>
                        </a:rPr>
                        <a:t>2/16/2016</a:t>
                      </a:r>
                      <a:endParaRPr lang="en-US" sz="1050" b="0" i="0" u="none" strike="noStrike" dirty="0">
                        <a:solidFill>
                          <a:srgbClr val="000000"/>
                        </a:solidFill>
                        <a:effectLst/>
                        <a:latin typeface="Calibri" panose="020F0502020204030204" pitchFamily="34" charset="0"/>
                      </a:endParaRPr>
                    </a:p>
                  </a:txBody>
                  <a:tcPr marL="9525" marR="9525" marT="9525" marB="0" anchor="b"/>
                </a:tc>
              </a:tr>
              <a:tr h="257043">
                <a:tc>
                  <a:txBody>
                    <a:bodyPr/>
                    <a:lstStyle/>
                    <a:p>
                      <a:pPr algn="ctr" fontAlgn="b"/>
                      <a:r>
                        <a:rPr lang="en-US" sz="1050" b="0" i="0" u="none" strike="noStrike">
                          <a:solidFill>
                            <a:srgbClr val="000000"/>
                          </a:solidFill>
                          <a:effectLst/>
                          <a:latin typeface="Calibri" panose="020F0502020204030204" pitchFamily="34" charset="0"/>
                        </a:rPr>
                        <a:t>8</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PBL Working Dossier Check, GC Testing Check</a:t>
                      </a:r>
                    </a:p>
                  </a:txBody>
                  <a:tcPr marL="9525" marR="9525" marT="9525" marB="0" anchor="b"/>
                </a:tc>
                <a:tc>
                  <a:txBody>
                    <a:bodyPr/>
                    <a:lstStyle/>
                    <a:p>
                      <a:pPr algn="ctr" fontAlgn="b"/>
                      <a:r>
                        <a:rPr lang="en-US" sz="1050" b="0" i="0" u="none" strike="noStrike" dirty="0" smtClean="0">
                          <a:solidFill>
                            <a:srgbClr val="000000"/>
                          </a:solidFill>
                          <a:effectLst/>
                          <a:latin typeface="Calibri" panose="020F0502020204030204" pitchFamily="34" charset="0"/>
                        </a:rPr>
                        <a:t>2/18/2016</a:t>
                      </a:r>
                      <a:endParaRPr lang="en-US" sz="1050" b="0" i="0" u="none" strike="noStrike" dirty="0">
                        <a:solidFill>
                          <a:srgbClr val="000000"/>
                        </a:solidFill>
                        <a:effectLst/>
                        <a:latin typeface="Calibri" panose="020F0502020204030204" pitchFamily="34" charset="0"/>
                      </a:endParaRPr>
                    </a:p>
                  </a:txBody>
                  <a:tcPr marL="9525" marR="9525" marT="9525" marB="0" anchor="b"/>
                </a:tc>
              </a:tr>
              <a:tr h="267753">
                <a:tc>
                  <a:txBody>
                    <a:bodyPr/>
                    <a:lstStyle/>
                    <a:p>
                      <a:pPr algn="ctr" fontAlgn="b"/>
                      <a:r>
                        <a:rPr lang="en-US" sz="1050" b="0" i="0" u="none" strike="noStrike">
                          <a:solidFill>
                            <a:srgbClr val="000000"/>
                          </a:solidFill>
                          <a:effectLst/>
                          <a:latin typeface="Calibri" panose="020F0502020204030204" pitchFamily="34" charset="0"/>
                        </a:rPr>
                        <a:t>9</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PBL Working Dossier Check, Student Designed Lab (Unit 6) Complete</a:t>
                      </a:r>
                    </a:p>
                  </a:txBody>
                  <a:tcPr marL="9525" marR="9525" marT="9525" marB="0" anchor="b"/>
                </a:tc>
                <a:tc>
                  <a:txBody>
                    <a:bodyPr/>
                    <a:lstStyle/>
                    <a:p>
                      <a:pPr algn="ctr" fontAlgn="b"/>
                      <a:r>
                        <a:rPr lang="en-US" sz="1050" b="0" i="0" u="none" strike="noStrike" dirty="0" smtClean="0">
                          <a:solidFill>
                            <a:srgbClr val="000000"/>
                          </a:solidFill>
                          <a:effectLst/>
                          <a:latin typeface="Calibri" panose="020F0502020204030204" pitchFamily="34" charset="0"/>
                        </a:rPr>
                        <a:t>2/25/2016</a:t>
                      </a:r>
                      <a:endParaRPr lang="en-US" sz="1050" b="0" i="0" u="none" strike="noStrike" dirty="0">
                        <a:solidFill>
                          <a:srgbClr val="000000"/>
                        </a:solidFill>
                        <a:effectLst/>
                        <a:latin typeface="Calibri" panose="020F0502020204030204" pitchFamily="34" charset="0"/>
                      </a:endParaRPr>
                    </a:p>
                  </a:txBody>
                  <a:tcPr marL="9525" marR="9525" marT="9525" marB="0" anchor="b"/>
                </a:tc>
              </a:tr>
              <a:tr h="257043">
                <a:tc>
                  <a:txBody>
                    <a:bodyPr/>
                    <a:lstStyle/>
                    <a:p>
                      <a:pPr algn="ctr" fontAlgn="b"/>
                      <a:r>
                        <a:rPr lang="en-US" sz="1050" b="0" i="0" u="none" strike="noStrike">
                          <a:solidFill>
                            <a:srgbClr val="000000"/>
                          </a:solidFill>
                          <a:effectLst/>
                          <a:latin typeface="Calibri" panose="020F0502020204030204" pitchFamily="34" charset="0"/>
                        </a:rPr>
                        <a:t>10</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PBL Working Dossier Check, Unit 6 Scaffolding vs. EQ Check</a:t>
                      </a:r>
                    </a:p>
                  </a:txBody>
                  <a:tcPr marL="9525" marR="9525" marT="9525" marB="0" anchor="b"/>
                </a:tc>
                <a:tc>
                  <a:txBody>
                    <a:bodyPr/>
                    <a:lstStyle/>
                    <a:p>
                      <a:pPr algn="ctr" fontAlgn="b"/>
                      <a:r>
                        <a:rPr lang="en-US" sz="1050" b="0" i="0" u="none" strike="noStrike" dirty="0" smtClean="0">
                          <a:solidFill>
                            <a:srgbClr val="000000"/>
                          </a:solidFill>
                          <a:effectLst/>
                          <a:latin typeface="Calibri" panose="020F0502020204030204" pitchFamily="34" charset="0"/>
                        </a:rPr>
                        <a:t>3/3/2016</a:t>
                      </a:r>
                      <a:endParaRPr lang="en-US" sz="1050" b="0" i="0" u="none" strike="noStrike" dirty="0">
                        <a:solidFill>
                          <a:srgbClr val="000000"/>
                        </a:solidFill>
                        <a:effectLst/>
                        <a:latin typeface="Calibri" panose="020F0502020204030204" pitchFamily="34" charset="0"/>
                      </a:endParaRPr>
                    </a:p>
                  </a:txBody>
                  <a:tcPr marL="9525" marR="9525" marT="9525" marB="0" anchor="b"/>
                </a:tc>
              </a:tr>
              <a:tr h="257043">
                <a:tc>
                  <a:txBody>
                    <a:bodyPr/>
                    <a:lstStyle/>
                    <a:p>
                      <a:pPr algn="ctr" fontAlgn="b"/>
                      <a:r>
                        <a:rPr lang="en-US" sz="1050" b="0" i="0" u="none" strike="noStrike">
                          <a:solidFill>
                            <a:srgbClr val="000000"/>
                          </a:solidFill>
                          <a:effectLst/>
                          <a:latin typeface="Calibri" panose="020F0502020204030204" pitchFamily="34" charset="0"/>
                        </a:rPr>
                        <a:t>11</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PBL Working Dossier Check, GC Final Check</a:t>
                      </a:r>
                    </a:p>
                  </a:txBody>
                  <a:tcPr marL="9525" marR="9525" marT="9525" marB="0" anchor="b"/>
                </a:tc>
                <a:tc>
                  <a:txBody>
                    <a:bodyPr/>
                    <a:lstStyle/>
                    <a:p>
                      <a:pPr algn="ctr" fontAlgn="b"/>
                      <a:r>
                        <a:rPr lang="en-US" sz="1050" b="0" i="0" u="none" strike="noStrike" smtClean="0">
                          <a:solidFill>
                            <a:srgbClr val="000000"/>
                          </a:solidFill>
                          <a:effectLst/>
                          <a:latin typeface="Calibri" panose="020F0502020204030204" pitchFamily="34" charset="0"/>
                        </a:rPr>
                        <a:t>3/8/2016</a:t>
                      </a:r>
                      <a:endParaRPr lang="en-US" sz="1050" b="0" i="0" u="none" strike="noStrike" dirty="0">
                        <a:solidFill>
                          <a:srgbClr val="000000"/>
                        </a:solidFill>
                        <a:effectLst/>
                        <a:latin typeface="Calibri" panose="020F0502020204030204" pitchFamily="34" charset="0"/>
                      </a:endParaRPr>
                    </a:p>
                  </a:txBody>
                  <a:tcPr marL="9525" marR="9525" marT="9525" marB="0" anchor="b"/>
                </a:tc>
              </a:tr>
              <a:tr h="257043">
                <a:tc>
                  <a:txBody>
                    <a:bodyPr/>
                    <a:lstStyle/>
                    <a:p>
                      <a:pPr algn="ctr" fontAlgn="b"/>
                      <a:r>
                        <a:rPr lang="en-US" sz="1050" b="0" i="0" u="none" strike="noStrike">
                          <a:solidFill>
                            <a:srgbClr val="000000"/>
                          </a:solidFill>
                          <a:effectLst/>
                          <a:latin typeface="Calibri" panose="020F0502020204030204" pitchFamily="34" charset="0"/>
                        </a:rPr>
                        <a:t>12</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TCEC Gravity Games Competition</a:t>
                      </a:r>
                    </a:p>
                  </a:txBody>
                  <a:tcPr marL="9525" marR="9525" marT="9525" marB="0" anchor="b"/>
                </a:tc>
                <a:tc>
                  <a:txBody>
                    <a:bodyPr/>
                    <a:lstStyle/>
                    <a:p>
                      <a:pPr algn="ctr" fontAlgn="b"/>
                      <a:r>
                        <a:rPr lang="en-US" sz="1050" b="0" i="0" u="none" strike="noStrike" dirty="0">
                          <a:solidFill>
                            <a:srgbClr val="000000"/>
                          </a:solidFill>
                          <a:effectLst/>
                          <a:latin typeface="Calibri" panose="020F0502020204030204" pitchFamily="34" charset="0"/>
                        </a:rPr>
                        <a:t>3/11/2016</a:t>
                      </a:r>
                    </a:p>
                  </a:txBody>
                  <a:tcPr marL="9525" marR="9525" marT="9525" marB="0" anchor="b"/>
                </a:tc>
              </a:tr>
              <a:tr h="257043">
                <a:tc>
                  <a:txBody>
                    <a:bodyPr/>
                    <a:lstStyle/>
                    <a:p>
                      <a:pPr algn="ctr" fontAlgn="b"/>
                      <a:r>
                        <a:rPr lang="en-US" sz="1050" b="0" i="0" u="none" strike="noStrike">
                          <a:solidFill>
                            <a:srgbClr val="000000"/>
                          </a:solidFill>
                          <a:effectLst/>
                          <a:latin typeface="Calibri" panose="020F0502020204030204" pitchFamily="34" charset="0"/>
                        </a:rPr>
                        <a:t>13</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PBL Working Dossier &amp; Supporting Documents </a:t>
                      </a:r>
                      <a:r>
                        <a:rPr lang="en-US" sz="1050" b="0" i="0" u="none" strike="noStrike" dirty="0" smtClean="0">
                          <a:solidFill>
                            <a:srgbClr val="000000"/>
                          </a:solidFill>
                          <a:effectLst/>
                          <a:latin typeface="Calibri" panose="020F0502020204030204" pitchFamily="34" charset="0"/>
                        </a:rPr>
                        <a:t>Submission (Proof of Mastery expected for all project goals).</a:t>
                      </a:r>
                      <a:endParaRPr lang="en-US" sz="105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050" b="0" i="0" u="none" strike="noStrike" dirty="0">
                          <a:solidFill>
                            <a:srgbClr val="000000"/>
                          </a:solidFill>
                          <a:effectLst/>
                          <a:latin typeface="Calibri" panose="020F0502020204030204" pitchFamily="34" charset="0"/>
                        </a:rPr>
                        <a:t>3/15/2016</a:t>
                      </a:r>
                    </a:p>
                  </a:txBody>
                  <a:tcPr marL="9525" marR="9525" marT="9525" marB="0" anchor="b"/>
                </a:tc>
              </a:tr>
              <a:tr h="416981">
                <a:tc>
                  <a:txBody>
                    <a:bodyPr/>
                    <a:lstStyle/>
                    <a:p>
                      <a:pPr algn="ctr" fontAlgn="b"/>
                      <a:r>
                        <a:rPr lang="en-US" sz="1050" b="0" i="0" u="none" strike="noStrike">
                          <a:solidFill>
                            <a:srgbClr val="000000"/>
                          </a:solidFill>
                          <a:effectLst/>
                          <a:latin typeface="Calibri" panose="020F0502020204030204" pitchFamily="34" charset="0"/>
                        </a:rPr>
                        <a:t>14</a:t>
                      </a:r>
                    </a:p>
                  </a:txBody>
                  <a:tcPr marL="9525" marR="9525" marT="9525" marB="0" anchor="b"/>
                </a:tc>
                <a:tc>
                  <a:txBody>
                    <a:bodyPr/>
                    <a:lstStyle/>
                    <a:p>
                      <a:pPr algn="l" fontAlgn="b"/>
                      <a:r>
                        <a:rPr lang="en-US" sz="1050" b="0" i="0" u="none" strike="noStrike" dirty="0">
                          <a:solidFill>
                            <a:srgbClr val="000000"/>
                          </a:solidFill>
                          <a:effectLst/>
                          <a:latin typeface="Calibri" panose="020F0502020204030204" pitchFamily="34" charset="0"/>
                        </a:rPr>
                        <a:t>NC Gravity Games</a:t>
                      </a:r>
                    </a:p>
                  </a:txBody>
                  <a:tcPr marL="9525" marR="9525" marT="9525" marB="0" anchor="b"/>
                </a:tc>
                <a:tc>
                  <a:txBody>
                    <a:bodyPr/>
                    <a:lstStyle/>
                    <a:p>
                      <a:pPr algn="ctr" fontAlgn="b"/>
                      <a:r>
                        <a:rPr lang="en-US" sz="1050" b="0" i="0" u="none" strike="noStrike" dirty="0">
                          <a:solidFill>
                            <a:srgbClr val="000000"/>
                          </a:solidFill>
                          <a:effectLst/>
                          <a:latin typeface="Calibri" panose="020F0502020204030204" pitchFamily="34" charset="0"/>
                        </a:rPr>
                        <a:t>4/23/2016</a:t>
                      </a:r>
                    </a:p>
                  </a:txBody>
                  <a:tcPr marL="9525" marR="9525" marT="9525" marB="0" anchor="b"/>
                </a:tc>
              </a:tr>
            </a:tbl>
          </a:graphicData>
        </a:graphic>
      </p:graphicFrame>
    </p:spTree>
    <p:extLst>
      <p:ext uri="{BB962C8B-B14F-4D97-AF65-F5344CB8AC3E}">
        <p14:creationId xmlns:p14="http://schemas.microsoft.com/office/powerpoint/2010/main" val="2122029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914400"/>
          </a:xfrm>
        </p:spPr>
        <p:txBody>
          <a:bodyPr>
            <a:noAutofit/>
          </a:bodyPr>
          <a:lstStyle/>
          <a:p>
            <a:pPr algn="ctr"/>
            <a:r>
              <a:rPr lang="en-US" dirty="0" smtClean="0">
                <a:solidFill>
                  <a:schemeClr val="tx2">
                    <a:lumMod val="50000"/>
                  </a:schemeClr>
                </a:solidFill>
              </a:rPr>
              <a:t/>
            </a:r>
            <a:br>
              <a:rPr lang="en-US" dirty="0" smtClean="0">
                <a:solidFill>
                  <a:schemeClr val="tx2">
                    <a:lumMod val="50000"/>
                  </a:schemeClr>
                </a:solidFill>
              </a:rPr>
            </a:br>
            <a:r>
              <a:rPr lang="en-US" sz="2800" b="1" dirty="0" smtClean="0">
                <a:solidFill>
                  <a:schemeClr val="tx2">
                    <a:lumMod val="50000"/>
                  </a:schemeClr>
                </a:solidFill>
              </a:rPr>
              <a:t>TCEC Gravity Cars </a:t>
            </a:r>
            <a:br>
              <a:rPr lang="en-US" sz="2800" b="1" dirty="0" smtClean="0">
                <a:solidFill>
                  <a:schemeClr val="tx2">
                    <a:lumMod val="50000"/>
                  </a:schemeClr>
                </a:solidFill>
              </a:rPr>
            </a:br>
            <a:r>
              <a:rPr lang="en-US" sz="2400" u="sng" dirty="0" smtClean="0">
                <a:solidFill>
                  <a:schemeClr val="tx2">
                    <a:lumMod val="50000"/>
                  </a:schemeClr>
                </a:solidFill>
              </a:rPr>
              <a:t>Project Scenario</a:t>
            </a:r>
            <a:r>
              <a:rPr lang="en-US" sz="4000" dirty="0" smtClean="0">
                <a:solidFill>
                  <a:schemeClr val="tx2">
                    <a:lumMod val="50000"/>
                  </a:schemeClr>
                </a:solidFill>
              </a:rPr>
              <a:t/>
            </a:r>
            <a:br>
              <a:rPr lang="en-US" sz="4000" dirty="0" smtClean="0">
                <a:solidFill>
                  <a:schemeClr val="tx2">
                    <a:lumMod val="50000"/>
                  </a:schemeClr>
                </a:solidFill>
              </a:rPr>
            </a:br>
            <a:endParaRPr lang="en-US" sz="4000" dirty="0">
              <a:solidFill>
                <a:schemeClr val="tx2">
                  <a:lumMod val="50000"/>
                </a:schemeClr>
              </a:solidFill>
            </a:endParaRPr>
          </a:p>
        </p:txBody>
      </p:sp>
      <p:sp>
        <p:nvSpPr>
          <p:cNvPr id="7" name="Content Placeholder 6"/>
          <p:cNvSpPr>
            <a:spLocks noGrp="1"/>
          </p:cNvSpPr>
          <p:nvPr>
            <p:ph idx="1"/>
          </p:nvPr>
        </p:nvSpPr>
        <p:spPr>
          <a:xfrm>
            <a:off x="685800" y="1412748"/>
            <a:ext cx="4572000" cy="4953000"/>
          </a:xfrm>
        </p:spPr>
        <p:txBody>
          <a:bodyPr>
            <a:normAutofit fontScale="77500" lnSpcReduction="20000"/>
          </a:bodyPr>
          <a:lstStyle/>
          <a:p>
            <a:pPr>
              <a:buFont typeface="Wingdings" panose="05000000000000000000" pitchFamily="2" charset="2"/>
              <a:buChar char="v"/>
            </a:pPr>
            <a:r>
              <a:rPr lang="en-US" sz="2800" dirty="0" smtClean="0">
                <a:solidFill>
                  <a:schemeClr val="bg2">
                    <a:lumMod val="25000"/>
                  </a:schemeClr>
                </a:solidFill>
              </a:rPr>
              <a:t>You and your </a:t>
            </a:r>
            <a:r>
              <a:rPr lang="en-US" sz="2800" smtClean="0">
                <a:solidFill>
                  <a:schemeClr val="bg2">
                    <a:lumMod val="25000"/>
                  </a:schemeClr>
                </a:solidFill>
              </a:rPr>
              <a:t>team are </a:t>
            </a:r>
            <a:r>
              <a:rPr lang="en-US" sz="2800" dirty="0" smtClean="0">
                <a:solidFill>
                  <a:schemeClr val="bg2">
                    <a:lumMod val="25000"/>
                  </a:schemeClr>
                </a:solidFill>
              </a:rPr>
              <a:t>responsible for designing, building, testing, and optimizing a “conservation of energy car” that will be used in the 1</a:t>
            </a:r>
            <a:r>
              <a:rPr lang="en-US" sz="2800" baseline="30000" dirty="0" smtClean="0">
                <a:solidFill>
                  <a:schemeClr val="bg2">
                    <a:lumMod val="25000"/>
                  </a:schemeClr>
                </a:solidFill>
              </a:rPr>
              <a:t>st</a:t>
            </a:r>
            <a:r>
              <a:rPr lang="en-US" sz="2800" dirty="0" smtClean="0">
                <a:solidFill>
                  <a:schemeClr val="bg2">
                    <a:lumMod val="25000"/>
                  </a:schemeClr>
                </a:solidFill>
              </a:rPr>
              <a:t> annual TCEC Gravity Car competition!</a:t>
            </a:r>
          </a:p>
          <a:p>
            <a:pPr>
              <a:buFont typeface="Wingdings" panose="05000000000000000000" pitchFamily="2" charset="2"/>
              <a:buChar char="v"/>
            </a:pPr>
            <a:endParaRPr lang="en-US" sz="2800" dirty="0" smtClean="0">
              <a:solidFill>
                <a:schemeClr val="bg2">
                  <a:lumMod val="25000"/>
                </a:schemeClr>
              </a:solidFill>
            </a:endParaRPr>
          </a:p>
          <a:p>
            <a:pPr>
              <a:buFont typeface="Wingdings" panose="05000000000000000000" pitchFamily="2" charset="2"/>
              <a:buChar char="v"/>
            </a:pPr>
            <a:r>
              <a:rPr lang="en-US" sz="2800" dirty="0" smtClean="0">
                <a:solidFill>
                  <a:schemeClr val="bg2">
                    <a:lumMod val="25000"/>
                  </a:schemeClr>
                </a:solidFill>
              </a:rPr>
              <a:t>Your Gravity Car must be driven by a single team member, be completely powered by its own </a:t>
            </a:r>
            <a:r>
              <a:rPr lang="en-US" sz="2800" dirty="0">
                <a:solidFill>
                  <a:schemeClr val="bg2">
                    <a:lumMod val="25000"/>
                  </a:schemeClr>
                </a:solidFill>
              </a:rPr>
              <a:t>gravitational potential </a:t>
            </a:r>
            <a:r>
              <a:rPr lang="en-US" sz="2800" dirty="0" smtClean="0">
                <a:solidFill>
                  <a:schemeClr val="bg2">
                    <a:lumMod val="25000"/>
                  </a:schemeClr>
                </a:solidFill>
              </a:rPr>
              <a:t>energy, and fully and completely comply with all requirements listed in the NC Gravity </a:t>
            </a:r>
            <a:r>
              <a:rPr lang="en-US" sz="2800" dirty="0">
                <a:solidFill>
                  <a:schemeClr val="bg2">
                    <a:lumMod val="25000"/>
                  </a:schemeClr>
                </a:solidFill>
              </a:rPr>
              <a:t>Games Regulations: </a:t>
            </a:r>
            <a:r>
              <a:rPr lang="en-US" sz="2800" dirty="0">
                <a:solidFill>
                  <a:schemeClr val="bg2">
                    <a:lumMod val="25000"/>
                  </a:schemeClr>
                </a:solidFill>
                <a:hlinkClick r:id="rId2"/>
              </a:rPr>
              <a:t>http://www.ncgravitygames.com</a:t>
            </a:r>
            <a:r>
              <a:rPr lang="en-US" sz="2800" dirty="0" smtClean="0">
                <a:solidFill>
                  <a:schemeClr val="bg2">
                    <a:lumMod val="25000"/>
                  </a:schemeClr>
                </a:solidFill>
                <a:hlinkClick r:id="rId2"/>
              </a:rPr>
              <a:t>/</a:t>
            </a:r>
            <a:endParaRPr lang="en-US" sz="2800" dirty="0" smtClean="0">
              <a:solidFill>
                <a:schemeClr val="bg2">
                  <a:lumMod val="25000"/>
                </a:schemeClr>
              </a:solidFill>
            </a:endParaRPr>
          </a:p>
          <a:p>
            <a:pPr>
              <a:buFont typeface="Wingdings" panose="05000000000000000000" pitchFamily="2" charset="2"/>
              <a:buChar char="v"/>
            </a:pPr>
            <a:endParaRPr lang="en-US" sz="2800" dirty="0" smtClean="0">
              <a:solidFill>
                <a:schemeClr val="bg2">
                  <a:lumMod val="25000"/>
                </a:schemeClr>
              </a:solidFill>
            </a:endParaRPr>
          </a:p>
          <a:p>
            <a:pPr>
              <a:buFont typeface="Wingdings" panose="05000000000000000000" pitchFamily="2" charset="2"/>
              <a:buChar char="v"/>
            </a:pPr>
            <a:endParaRPr lang="en-US" sz="2800" dirty="0" smtClean="0">
              <a:solidFill>
                <a:schemeClr val="bg2">
                  <a:lumMod val="25000"/>
                </a:schemeClr>
              </a:solidFill>
            </a:endParaRPr>
          </a:p>
          <a:p>
            <a:pPr>
              <a:buFont typeface="Wingdings" panose="05000000000000000000" pitchFamily="2" charset="2"/>
              <a:buChar char="v"/>
            </a:pPr>
            <a:endParaRPr lang="en-US" sz="2000" dirty="0" smtClean="0">
              <a:solidFill>
                <a:schemeClr val="bg2">
                  <a:lumMod val="25000"/>
                </a:schemeClr>
              </a:solidFill>
            </a:endParaRPr>
          </a:p>
          <a:p>
            <a:pPr lvl="1">
              <a:buFont typeface="Wingdings" panose="05000000000000000000" pitchFamily="2" charset="2"/>
              <a:buChar char="v"/>
            </a:pPr>
            <a:endParaRPr lang="en-US" sz="2400" dirty="0">
              <a:solidFill>
                <a:schemeClr val="bg2">
                  <a:lumMod val="25000"/>
                </a:schemeClr>
              </a:solidFill>
            </a:endParaRPr>
          </a:p>
          <a:p>
            <a:pPr lvl="1">
              <a:buFont typeface="Wingdings" panose="05000000000000000000" pitchFamily="2" charset="2"/>
              <a:buChar char="v"/>
            </a:pPr>
            <a:endParaRPr lang="en-US" sz="2400" dirty="0">
              <a:solidFill>
                <a:schemeClr val="bg2">
                  <a:lumMod val="25000"/>
                </a:scheme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887" y="1544540"/>
            <a:ext cx="3086100" cy="4114800"/>
          </a:xfrm>
          <a:prstGeom prst="rect">
            <a:avLst/>
          </a:prstGeom>
        </p:spPr>
      </p:pic>
      <p:sp>
        <p:nvSpPr>
          <p:cNvPr id="6" name="Rounded Rectangle 5">
            <a:hlinkClick r:id="rId4" action="ppaction://hlinksldjump"/>
          </p:cNvPr>
          <p:cNvSpPr/>
          <p:nvPr/>
        </p:nvSpPr>
        <p:spPr>
          <a:xfrm>
            <a:off x="7499763" y="6137080"/>
            <a:ext cx="1295400" cy="5390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Return to MAIN</a:t>
            </a:r>
            <a:endParaRPr lang="en-US" sz="1400" dirty="0"/>
          </a:p>
        </p:txBody>
      </p:sp>
      <p:sp>
        <p:nvSpPr>
          <p:cNvPr id="8" name="7-Point Star 7">
            <a:hlinkClick r:id="rId5"/>
          </p:cNvPr>
          <p:cNvSpPr/>
          <p:nvPr/>
        </p:nvSpPr>
        <p:spPr>
          <a:xfrm>
            <a:off x="152400" y="6172200"/>
            <a:ext cx="609600" cy="533400"/>
          </a:xfrm>
          <a:prstGeom prst="star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2453574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8229600" cy="1143000"/>
          </a:xfrm>
        </p:spPr>
        <p:txBody>
          <a:bodyPr>
            <a:noAutofit/>
          </a:bodyPr>
          <a:lstStyle/>
          <a:p>
            <a:pPr algn="ctr"/>
            <a:r>
              <a:rPr lang="en-US" sz="3200" b="1" dirty="0" smtClean="0">
                <a:solidFill>
                  <a:schemeClr val="tx2">
                    <a:lumMod val="50000"/>
                  </a:schemeClr>
                </a:solidFill>
              </a:rPr>
              <a:t>TCEC Gravity Cars</a:t>
            </a:r>
            <a:r>
              <a:rPr lang="en-US" sz="3200" dirty="0" smtClean="0">
                <a:solidFill>
                  <a:schemeClr val="tx2">
                    <a:lumMod val="50000"/>
                  </a:schemeClr>
                </a:solidFill>
              </a:rPr>
              <a:t/>
            </a:r>
            <a:br>
              <a:rPr lang="en-US" sz="3200" dirty="0" smtClean="0">
                <a:solidFill>
                  <a:schemeClr val="tx2">
                    <a:lumMod val="50000"/>
                  </a:schemeClr>
                </a:solidFill>
              </a:rPr>
            </a:br>
            <a:r>
              <a:rPr lang="en-US" sz="2400" u="sng" dirty="0" smtClean="0">
                <a:solidFill>
                  <a:schemeClr val="tx2">
                    <a:lumMod val="50000"/>
                  </a:schemeClr>
                </a:solidFill>
              </a:rPr>
              <a:t>Driving Question</a:t>
            </a:r>
            <a:endParaRPr lang="en-US" sz="2800" dirty="0">
              <a:solidFill>
                <a:schemeClr val="tx2">
                  <a:lumMod val="50000"/>
                </a:schemeClr>
              </a:solidFill>
            </a:endParaRPr>
          </a:p>
        </p:txBody>
      </p:sp>
      <p:sp>
        <p:nvSpPr>
          <p:cNvPr id="7" name="Content Placeholder 6"/>
          <p:cNvSpPr>
            <a:spLocks noGrp="1"/>
          </p:cNvSpPr>
          <p:nvPr>
            <p:ph idx="1"/>
          </p:nvPr>
        </p:nvSpPr>
        <p:spPr>
          <a:xfrm>
            <a:off x="304800" y="1219200"/>
            <a:ext cx="8382000" cy="4572000"/>
          </a:xfrm>
        </p:spPr>
        <p:txBody>
          <a:bodyPr>
            <a:normAutofit/>
          </a:bodyPr>
          <a:lstStyle/>
          <a:p>
            <a:pPr marL="0" indent="0" algn="ctr">
              <a:buNone/>
            </a:pPr>
            <a:r>
              <a:rPr lang="en-US" sz="2800" b="1" i="1" dirty="0" smtClean="0">
                <a:solidFill>
                  <a:schemeClr val="tx2">
                    <a:lumMod val="50000"/>
                  </a:schemeClr>
                </a:solidFill>
              </a:rPr>
              <a:t>How can </a:t>
            </a:r>
            <a:r>
              <a:rPr lang="en-US" sz="2800" b="1" i="1" dirty="0">
                <a:solidFill>
                  <a:schemeClr val="tx2">
                    <a:lumMod val="50000"/>
                  </a:schemeClr>
                </a:solidFill>
              </a:rPr>
              <a:t>I </a:t>
            </a:r>
            <a:r>
              <a:rPr lang="en-US" sz="2800" b="1" i="1" dirty="0" smtClean="0">
                <a:solidFill>
                  <a:schemeClr val="tx2">
                    <a:lumMod val="50000"/>
                  </a:schemeClr>
                </a:solidFill>
              </a:rPr>
              <a:t>use the concepts </a:t>
            </a:r>
            <a:r>
              <a:rPr lang="en-US" sz="2800" b="1" i="1" dirty="0">
                <a:solidFill>
                  <a:schemeClr val="tx2">
                    <a:lumMod val="50000"/>
                  </a:schemeClr>
                </a:solidFill>
              </a:rPr>
              <a:t>of </a:t>
            </a:r>
            <a:r>
              <a:rPr lang="en-US" sz="2800" b="1" i="1" dirty="0" smtClean="0">
                <a:solidFill>
                  <a:schemeClr val="tx2">
                    <a:lumMod val="50000"/>
                  </a:schemeClr>
                </a:solidFill>
              </a:rPr>
              <a:t>work &amp; energy, momentum &amp; impulse, and rotational motion to win the TCEC Gravity Car competition?</a:t>
            </a:r>
            <a:endParaRPr lang="en-US" sz="2800" b="1" i="1" dirty="0">
              <a:solidFill>
                <a:schemeClr val="tx2">
                  <a:lumMod val="50000"/>
                </a:schemeClr>
              </a:solidFill>
            </a:endParaRPr>
          </a:p>
        </p:txBody>
      </p:sp>
      <p:sp>
        <p:nvSpPr>
          <p:cNvPr id="5" name="Rounded Rectangle 4">
            <a:hlinkClick r:id="rId2" action="ppaction://hlinksldjump"/>
          </p:cNvPr>
          <p:cNvSpPr/>
          <p:nvPr/>
        </p:nvSpPr>
        <p:spPr>
          <a:xfrm>
            <a:off x="7543800" y="6014111"/>
            <a:ext cx="1295400" cy="5390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Return to MAIN</a:t>
            </a:r>
            <a:endParaRPr lang="en-US" sz="1400" dirty="0"/>
          </a:p>
        </p:txBody>
      </p:sp>
      <p:sp>
        <p:nvSpPr>
          <p:cNvPr id="6" name="7-Point Star 5">
            <a:hlinkClick r:id="rId3"/>
          </p:cNvPr>
          <p:cNvSpPr/>
          <p:nvPr/>
        </p:nvSpPr>
        <p:spPr>
          <a:xfrm>
            <a:off x="152400" y="6172200"/>
            <a:ext cx="609600" cy="533400"/>
          </a:xfrm>
          <a:prstGeom prst="star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t>
            </a:r>
            <a:endParaRPr lang="en-US" dirty="0"/>
          </a:p>
        </p:txBody>
      </p:sp>
      <p:sp>
        <p:nvSpPr>
          <p:cNvPr id="2" name="AutoShape 4" descr="data:image/jpeg;base64,/9j/4AAQSkZJRgABAQAAAQABAAD/2wCEAAkGBhQSEBQUEhQVFRQUFxQVFxUVFBUXFBcUFRQVFBUXFBQXHCYeFxokGRQUHy8gIycpLCwsFR4xNTAqNSYrLCkBCQoKDgwOFw8PFykcHBwpKSwpKSkpKSksLCkpKSkpKSkpKSwpKSkpKSkpLCwpKSkpKSkpLCwpKSksLCwpKSksKf/AABEIAMIBAwMBIgACEQEDEQH/xAAcAAACAwEBAQEAAAAAAAAAAAACBAABAwUGBwj/xABMEAACAgECAwQGBQgFCAsAAAABAgADEQQSEyExBQZBUSIyYXGBkQcUcoKhI0KSorHB0fAVUmKDsjM0U1Rz0tTiFiRDY4SUo7TC4fH/xAAXAQEBAQEAAAAAAAAAAAAAAAAAAQID/8QAIhEBAQEBAAEEAgMBAAAAAAAAAAERAiESMUFRA2ETIqFx/9oADAMBAAIRAxEAPwDo6Yc43VRncAACpzyGCc8+fn74vp50NKfyjDzAm4lIvZk48Z6LsvSbF5+sev8ACI6HQemWPh0/jOwrSxm0wsMCYq80VprWWoEIGZ7oQeXRoIQMz3yw8ujXMvdMTZL4kaNt0DIgG2AbI1V2mc3Ux2x4he0zSk7BMmWbsZkxmSMykzKzUtALwpa1cf8A5ELlnRsaJWn2SBN1imqbMZuMSuMxWoVsMWdpvZF7DMtsLkDDBma6MQy0Oh8H2SVZSdXZKhy4Xnz5/wAJvbSRzA9+fGdfhgjlMmqmfUrj7/NSPhkRauxAME4J8x/9TummZ2aIHqBL6hxto8j+if4Sp0j2an9X9v8AGSXVezoM6Glr9IEeU5+mrJOBOxSMDE7Rx6PVPN1eJVtGFslczS2TQGLK0MNAZBhbosLJfFhTPElcSLm2VxY0M8SUbYtxZXFjQ1xYBti5tgG6Bu9kTss5yWXRWyyEbitiGYDkvMnIGPn16TI0tw9+PQzt3csZ6Yx1mPeTVcLTaano+rvrJ8+FURqLP1UrX75jXYGo4janTE83qS6v7WWqbHsDLQfvTHqdPT8EmaAWi/HgPdKw0dorawke3yi1jyKzuMRtabWtFLnma0xsi1hm1hizmZbZNLWATLUyh7RajHI9PCOkTjZnS7Pv3Daeo6e0TNi62ImTVeMdWqC9cypLhyRrhySj0ulTA9sbVosjTUNO7jW62TQWRYGGGl1MNCwwxb5xNbZfGzGph3iyzdEuJJxIMOG6Dx4rvlF4MN8aC1sWDQS8GGeLK4sVLyt0aY2a2FoqOLaqeBPP7I5t+Ax8RE2edbsawVVXalvzFIX27cMR8W2L8DM2tcx5fvHruP2wwBymkqNQ8uJYQ1pH6q/cmml7R4Gv0VmcKzvpn92oACfK1KjOB3bJY3WsctZYSSfE8yfxYzfvQhOmcr66bXU+Todyn4EA/CZ/TXzr0/eHT8PU2DGAx4g9z5JHwbePhOU7z0PeG8anSaXVr0sRCfYLlFgB9zBh72nmXMkpefIXsi7vDsaLuZdTAu0XsaG7RawzLTNzF7DDsaYO0KEyZgmyQGUa7pEsIOR1EzLyi0D0uh1QsTPj4j2zZhPM6TWmtsj4jzE9NW4dQynIMzYoNskPaZJFdlGmi2RdTmFunXXPDS2Qg8WRpoGjTGwMm6Zq0LdGmNA0mYGcS98mmCzJugF4O6XTGm6ATBLQS8aYIvzkZ5mTB3SaYM/OOd+L+BolpHXGW+71+djE/cjHdvTq9hLDJTaw68uZwfad23r5Gc3t7X6e26walAyAhEy1q5Ccjgoy59Isep6zl1+SS+XTnjY8/wBg6fFK+3n841rqN1bjzUj8J26dXpVUBNMCByHp2dPDqTLbtKj/AFRfi7/7s5380+v8rX8Zf6OnOo7Is059al7a1B6+l+Xp6/2yy/dnJLZGZ6Luf2ppRqHo09NdLOCzcPfktXzXduXHQv0M5/eLTBNRYoUKM7gAeRDeln2cyR92anepeXGeLuY06xWwzesF3MVsjNkUtMaYweLsZq5mLNKAl5gmVmUaFpW6BvlFoBFo92R2nw22n1WPyM5xMzZpR7gGSeUp7esVQoIOOXPrKmcq690HhgxdbJrul0bq0PfFw0sWwhkNC3xcWSg48JNDW+UXi/ElG2UMcQSF4txJDZA1LymtmBeCXgbmyVvmG6HpqzY6ovVyFHszyz8Bk/CTR6XsxuBorLsekwLKPMj0Kh8WJPuM82O2dMSq3aTTvYAMbwWbPn6nWdnvx2ilNddXRR6RH9lM11j/AB/oz5gvbafWS5JwOQxOV4vXnXT1Z4fSB23Vy/6pT8B/ywv6Yrx/mtPy/wCWeJ/6WVf2vlKfvemPVf8ACY/i6+7/AIvrn09XT3i0lN4ddNpkuJzuVSLMfnEME/q58Z2e/dO0VWAdS1ZYe7envBxZ/Jnx7tLtwPclgUjb1B8RPr+h1X17sYMObrWRjqeLpmIx72CfrzV4vMT1ep4uyzMWd5dl2RkePMfHpE7LptkdjRWxpbWxexppAOZg7QrDMWMqLLQSYMEmUaFpW6BmUYBkzNmlQTKL3yQCZJB9B4k04vKJK8IWxVOi2XxIpxZOLIhwWS+JE+NLF0BziyuJFONIbYDRsg8WLcWWpJyQCcDJ9gzgE/E4hG5tgm2Km+DxYU2bJ6DuZpd9zWYyKxgfbsyB+qG/SE8pxZ7nss/VezTZ0dlNn37cLWPguw/AzHVxrl5XvfrltutY81B2r9msYB+JBP3p4/sfTo+8sAeeBmPds3/kzj3Tz1Ndg9UkCak8Yz8vTN2bV/VED+ja/ITghbfM/OVss8z85Mv2pvtvSIqggdDPpP0SdoDh20jw2XAfaArs/Fa/0p8k1VL4yScD2z0/0YdpmrW05PouxpPutAC/+oK4s8LL5dDtzScDUW1eCOdv2GAev9RlHwM5llgnrvpQ0e26m4dLFNTfarO9PiVdx/dzwz2zPK2eVuZi7SneYs86MIxmTH9k6XZnZYuyXsFaKVUsVLZdgSFC5HPAz1inbHZrae01uQTgMGXO1kbO1hkcuhGPAgiXPlNm4VJg5gZlRij3Sy0zlEygi0EtITAYwCzJMt3slwPZrZCFkSFkvfGB7jSuNEzbIbJA6LJYtiXGli2QO8STixTiyhdCHOLL1V22pFHWxyx9ynhJ+PHMS4+JO0rPylC/1UqJ97Jxf8VrTPVY7m5G/ElC2LWPgkH+ekoP8Jpuezq9k6Tj311c8OwDeyselYf0Fb44nrPpC7RwldQ/OJcgeQyqD3ev+EQ+jrQZe2489oFK/afa74+HDH3jOF3v7T4mrsIOQp2L7l5Z+PX4znZtb9o8/wBrajlyk02ABEtW+WEZrPKdKzDW8QWsmDWY6yi8ipqWyp90R7KuK52nDA5U+TA5U/MCMueU5unfDmB9y73KNZ2UbkHPh16tB4+ivEce/htas+QWWT6v9F+vFug4bc+BY9ZHnW/5Vfhix1+7Plfa+h+r320H/sbGrBPiqn0D8UKH4zHLfRdnmZaZ74IadGHcs1Br0lWBzYs/Tll3df8ABSnzMc7fIu0VN461EVtg5IrsHIMf7NgA/vD5xDtD/NyvjUmibry2tSFPL7Vxjfd6rfo9RUfWtS90HnwVpdMf3m75Tpb8OGTfU8wXkLTIt4+EsGZdhl4JeDBMAiZRaCTBMo0kmW+SB6Tiy1uiZfzhcSRab4nOWLInxIQshDSvzmm+J75fE5yYhk2QePFXfEoWecDe1ztOOuDj345RjvQNusXB5GxkwPKq01fsCzDRpuuqXrvtpX4Nain8DHtfpi6Na2FyrWAE4JL6i6wbeXiAh5+Amb7s/LDtK38tbjoHbHuzymIvx16DJPs8f2SteBvdg9ZUscflELHJwMIDu/COd2NBx9XTWR6O7e/+zr9NgfYcBfvx7Rrn2j6L2ch0XZwJ5OtZsbzF1vpY+6XA/u58sv1Ocnznv/pI7U20pX42MXb3DIX5/lJ87W2kjD2OreysMvs/OB6TPH230rS0h01D881rSy+Xp3qjZ+7u6+cFbJ3u7HYa206tEvQ7xphk1uNvp3HJXPP1eWD5zv8AZ/0Y08jZqbW/2dSVj5ubDN2s48n2UxH1g+Wl1H48NT/inPZ59a7O7naalHRQzhwVY2cMsUYAMu9EU4OAcZxkThD6KU/1uzHl9XQn58T90zPetV47snQi3jg8ymn1DrzI/KIm9D818eXOedtOHzPruj7hJpzYyXu+6q1CrVBfWrYcirH8RPl9dGnYAm208h6tKjw8zYf2TTNe3+iPtPZq7Kj0uqyPt0ksPmj2/owfpb7M2ayu4erfXg/7SnCk/FGq/RM8t2X2wum1lNy8kpes8+RNfqWE+0oz/OfVfpS7K4vZ7sMltOy2qR4r/krPhtfd9wTF8dOk88vi5POAxl2qVwWBXPQsNoOOuM9ev4x36on1cWMTzbAZBlTlcsrN0BBAwOp3N5TpHNtfcw1BCHGVqXwIwtdeOvLwE7fY/aI/pDT4XYq4qK/a3NYeXm7E/ETzya6vjCxg5A25UAcwoAwDnlnE7VtAXVqa9zYatgeQ9HIGSPcMze64XnI8rdRw2ZD+YzJ8UYp+6AJ2e8XZNra7Uium5w11jKUpsYHexfkVUg+tFE7uas9NJqj7tNf/ALky7EcwZ0NV3f1NSF7dPfWgxlrKrEAycDJYDxI+c5paXVWTBJlM0HMCyZIBeVKOxuzCHtmC28pQszJQ0LOUnFiy2Q90iGA5mlFyBhxA5XnkVsqOeRxhnVwOePzT0inEkVs+MDq/WtJ/o9Wf/E6f/hIP1nS/6PVf+a0//CTlM8pWkxd/T0fY12n+s04TUbhYrAtqaWUFPTBKrplJA29Aw984vamqxo6yRheWQOmN94B9/U/GMdivi9D5C0/Ki0/unQ01iM+nqPJya28CCqvaeY8PUwffM1i9eb/x5PsjV1G+sOuULANglfRJ5ncASPPkM8vjPtnd9tGM20pp6mYbco20lcgsPyiqQMqPDBx7J8e1VKixjtAOSR6IBGTOpoe81lNYRRUVGSA9NbnmST6TKT1Jme9vP9XT8dnvXte19bpbb7DeK7EUhEB1BrwEBXOFdSckMfvT5r3h7RRdTYKgBWNoADFhyRQdrMSSN2Tknxml+oLMWPicn4+QnP1FCMdxHP3ma55yZWbXs/o37SymrJ8Pqnh/bvH/AMp9F0XaOVHOfIO7tuyrVhTtzUj8v+71FXj/AHhkXvJqB0tYfo/wkvO1rX2v+kh5yf0mPOfHNJ3tvV1LuzqCCVJAyoPMAgcsjPP2zCzvJqCSeNYPYGIA9wHSPRTX2E9obnC59bl8xifnvT9okKOfgB+AH7p7Xul2rY+sTfYzY5+kxPqsp8T5ZnjeENinA9Vf2CakSvXd2u8lddY4q07gfRY6Wux9uP65UnxI6z7H3d7WTVaVLFY7WDVk9CCpKHI8CBgz84Utyne7J74anTVGqm1q1LM527c7mCqTkjI5IOkz3zs8N/jzfNx2O8vfbUFuCWYPS9iOXr07+kp2MFBq9H0lJznnynI7R73XWaRqHwwO3DLuHR9/+TUhM5A9LaMAe0zla3WNZY1jkl3OWY9Sx6k+0zEPNyM39F00dzFQAQWwRkgAg9D7p6XVWvXq6lznbwKz5ejtVj/i+cx0VW80ncFARiWb1RsZ8Z9/oj7017bRm1dZxtL8IAEHIZQEZfeHUibzy4XrfFYds9q3C+wC+0qWYjFtgGCc4C7sAc8fCc6zWu3rO597t+8zbtvle3TmEIx4oUUoSPAldpI8yYiDJkdtHu9sAmWDAMC8ysyEwS0ooySpID+8Sg8xJlhoK3Dy1eY5l7pEbF5FaZZminlIiFoStygwkXMB3smz8r9zUf8AtroOp1vD1wZelRrUeXJAH+bM/wClMtHcFsBOcAOOQ5+lW6Z/WieuJ41jewv+kgYfiQJi+7Of2t/QX1m5szUWTnU9I0Gm2m7vF3s5yM0xTrKroaTXcMWADPEras+zLI+R8UExLTMCXID3Sb4BkzAa0XaDVPvTGcOOfP1lKnl8c+8RFugE0EBxKMleah4vjBmogGWguZBKaB19C5bR3AdU68/zGZCw9vME/CMdgWtZbRncxqv3ZJzyZN+Mk566cn4mK93LfTevG7iIcLn1ioYlQfMoXx7cTv8AdvsU1XNZuVqcHY+4ZJyPWXqrBd4Pv5TX05W5sea7bJ47A9VCIfE5StEOT71MRUw9ffvsdv6zMfmZmGmXSLJlNJmQmFCTBZpZMEyqnLykg5EkBktK3QGaCDA3DS90xRoQaRGwaWTMw8m+BvukS3Ex3SyZEbh+cz7QwK/axUfdU+XwHygBplqmyIws1jS033RZOU1VoGpMoDHX9okMpTA0DSwZkHlq0K2H4SbeUESg0qjxM2lM8y4kIjCaLAKw1EC4BkYzNnlG1d5rZXX1lII94OZ6rXd7azpyK1K2OMEbcAZ9Y7vzp5Atyly6zeZfdCZMySpGllpQMqVCrYwTITIYFSQCZIG5PKCDITABgrQGGGmQeEGhGu+TMz3ybpBqDLzMwZC0DTMzul7oNh5SDLMtTKzCWUas8mJUISDIGaKIUoGAWZYGYG6WGhQssEJNMybpRQWCDLYyhKI0DZDzK3QKxIDJukECQZCZRMgvMEyZk3SiGUWlEwYE3S4O7+eckDU9IMkkFWvh8JFkkhBrJJJJVEP3yDr/AD7JUkMtB0lESSSDIQhJJAKGOskkNKsMEGSSBcISSQIOkh6fz7ZJIAfz+MsySTQrwg+EkkkEWUTJJKih/CR5UkKE/wA/KXJJACUJJIAt1lSS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hQSEBQUEhQVFRQUFxQVFxUVFBUXFBcUFRQVFBUXFBQXHCYeFxokGRQUHy8gIycpLCwsFR4xNTAqNSYrLCkBCQoKDgwOFw8PFykcHBwpKSwpKSkpKSksLCkpKSkpKSkpKSwpKSkpKSkpLCwpKSkpKSkpLCwpKSksLCwpKSksKf/AABEIAMIBAwMBIgACEQEDEQH/xAAcAAACAwEBAQEAAAAAAAAAAAACBAABAwUGBwj/xABMEAACAgECAwQGBQgFCAsAAAABAgADEQQSEyExBQZBUSIyYXGBkQcUcoKhI0KSorHB0fAVUmKDsjM0U1Rz0tTiFiRDY4SUo7TC4fH/xAAXAQEBAQEAAAAAAAAAAAAAAAAAAQID/8QAIhEBAQEBAAEEAgMBAAAAAAAAAAERAiESMUFRA2ETIqFx/9oADAMBAAIRAxEAPwDo6Yc43VRncAACpzyGCc8+fn74vp50NKfyjDzAm4lIvZk48Z6LsvSbF5+sev8ACI6HQemWPh0/jOwrSxm0wsMCYq80VprWWoEIGZ7oQeXRoIQMz3yw8ujXMvdMTZL4kaNt0DIgG2AbI1V2mc3Ux2x4he0zSk7BMmWbsZkxmSMykzKzUtALwpa1cf8A5ELlnRsaJWn2SBN1imqbMZuMSuMxWoVsMWdpvZF7DMtsLkDDBma6MQy0Oh8H2SVZSdXZKhy4Xnz5/wAJvbSRzA9+fGdfhgjlMmqmfUrj7/NSPhkRauxAME4J8x/9TummZ2aIHqBL6hxto8j+if4Sp0j2an9X9v8AGSXVezoM6Glr9IEeU5+mrJOBOxSMDE7Rx6PVPN1eJVtGFslczS2TQGLK0MNAZBhbosLJfFhTPElcSLm2VxY0M8SUbYtxZXFjQ1xYBti5tgG6Bu9kTss5yWXRWyyEbitiGYDkvMnIGPn16TI0tw9+PQzt3csZ6Yx1mPeTVcLTaano+rvrJ8+FURqLP1UrX75jXYGo4janTE83qS6v7WWqbHsDLQfvTHqdPT8EmaAWi/HgPdKw0dorawke3yi1jyKzuMRtabWtFLnma0xsi1hm1hizmZbZNLWATLUyh7RajHI9PCOkTjZnS7Pv3Daeo6e0TNi62ImTVeMdWqC9cypLhyRrhySj0ulTA9sbVosjTUNO7jW62TQWRYGGGl1MNCwwxb5xNbZfGzGph3iyzdEuJJxIMOG6Dx4rvlF4MN8aC1sWDQS8GGeLK4sVLyt0aY2a2FoqOLaqeBPP7I5t+Ax8RE2edbsawVVXalvzFIX27cMR8W2L8DM2tcx5fvHruP2wwBymkqNQ8uJYQ1pH6q/cmml7R4Gv0VmcKzvpn92oACfK1KjOB3bJY3WsctZYSSfE8yfxYzfvQhOmcr66bXU+Todyn4EA/CZ/TXzr0/eHT8PU2DGAx4g9z5JHwbePhOU7z0PeG8anSaXVr0sRCfYLlFgB9zBh72nmXMkpefIXsi7vDsaLuZdTAu0XsaG7RawzLTNzF7DDsaYO0KEyZgmyQGUa7pEsIOR1EzLyi0D0uh1QsTPj4j2zZhPM6TWmtsj4jzE9NW4dQynIMzYoNskPaZJFdlGmi2RdTmFunXXPDS2Qg8WRpoGjTGwMm6Zq0LdGmNA0mYGcS98mmCzJugF4O6XTGm6ATBLQS8aYIvzkZ5mTB3SaYM/OOd+L+BolpHXGW+71+djE/cjHdvTq9hLDJTaw68uZwfad23r5Gc3t7X6e26walAyAhEy1q5Ccjgoy59Isep6zl1+SS+XTnjY8/wBg6fFK+3n841rqN1bjzUj8J26dXpVUBNMCByHp2dPDqTLbtKj/AFRfi7/7s5380+v8rX8Zf6OnOo7Is059al7a1B6+l+Xp6/2yy/dnJLZGZ6Luf2ppRqHo09NdLOCzcPfktXzXduXHQv0M5/eLTBNRYoUKM7gAeRDeln2cyR92anepeXGeLuY06xWwzesF3MVsjNkUtMaYweLsZq5mLNKAl5gmVmUaFpW6BvlFoBFo92R2nw22n1WPyM5xMzZpR7gGSeUp7esVQoIOOXPrKmcq690HhgxdbJrul0bq0PfFw0sWwhkNC3xcWSg48JNDW+UXi/ElG2UMcQSF4txJDZA1LymtmBeCXgbmyVvmG6HpqzY6ovVyFHszyz8Bk/CTR6XsxuBorLsekwLKPMj0Kh8WJPuM82O2dMSq3aTTvYAMbwWbPn6nWdnvx2ilNddXRR6RH9lM11j/AB/oz5gvbafWS5JwOQxOV4vXnXT1Z4fSB23Vy/6pT8B/ywv6Yrx/mtPy/wCWeJ/6WVf2vlKfvemPVf8ACY/i6+7/AIvrn09XT3i0lN4ddNpkuJzuVSLMfnEME/q58Z2e/dO0VWAdS1ZYe7envBxZ/Jnx7tLtwPclgUjb1B8RPr+h1X17sYMObrWRjqeLpmIx72CfrzV4vMT1ep4uyzMWd5dl2RkePMfHpE7LptkdjRWxpbWxexppAOZg7QrDMWMqLLQSYMEmUaFpW6BmUYBkzNmlQTKL3yQCZJB9B4k04vKJK8IWxVOi2XxIpxZOLIhwWS+JE+NLF0BziyuJFONIbYDRsg8WLcWWpJyQCcDJ9gzgE/E4hG5tgm2Km+DxYU2bJ6DuZpd9zWYyKxgfbsyB+qG/SE8pxZ7nss/VezTZ0dlNn37cLWPguw/AzHVxrl5XvfrltutY81B2r9msYB+JBP3p4/sfTo+8sAeeBmPds3/kzj3Tz1Ndg9UkCak8Yz8vTN2bV/VED+ja/ITghbfM/OVss8z85Mv2pvtvSIqggdDPpP0SdoDh20jw2XAfaArs/Fa/0p8k1VL4yScD2z0/0YdpmrW05PouxpPutAC/+oK4s8LL5dDtzScDUW1eCOdv2GAev9RlHwM5llgnrvpQ0e26m4dLFNTfarO9PiVdx/dzwz2zPK2eVuZi7SneYs86MIxmTH9k6XZnZYuyXsFaKVUsVLZdgSFC5HPAz1inbHZrae01uQTgMGXO1kbO1hkcuhGPAgiXPlNm4VJg5gZlRij3Sy0zlEygi0EtITAYwCzJMt3slwPZrZCFkSFkvfGB7jSuNEzbIbJA6LJYtiXGli2QO8STixTiyhdCHOLL1V22pFHWxyx9ynhJ+PHMS4+JO0rPylC/1UqJ97Jxf8VrTPVY7m5G/ElC2LWPgkH+ekoP8Jpuezq9k6Tj311c8OwDeyselYf0Fb44nrPpC7RwldQ/OJcgeQyqD3ev+EQ+jrQZe2489oFK/afa74+HDH3jOF3v7T4mrsIOQp2L7l5Z+PX4znZtb9o8/wBrajlyk02ABEtW+WEZrPKdKzDW8QWsmDWY6yi8ipqWyp90R7KuK52nDA5U+TA5U/MCMueU5unfDmB9y73KNZ2UbkHPh16tB4+ivEce/htas+QWWT6v9F+vFug4bc+BY9ZHnW/5Vfhix1+7Plfa+h+r320H/sbGrBPiqn0D8UKH4zHLfRdnmZaZ74IadGHcs1Br0lWBzYs/Tll3df8ABSnzMc7fIu0VN461EVtg5IrsHIMf7NgA/vD5xDtD/NyvjUmibry2tSFPL7Vxjfd6rfo9RUfWtS90HnwVpdMf3m75Tpb8OGTfU8wXkLTIt4+EsGZdhl4JeDBMAiZRaCTBMo0kmW+SB6Tiy1uiZfzhcSRab4nOWLInxIQshDSvzmm+J75fE5yYhk2QePFXfEoWecDe1ztOOuDj345RjvQNusXB5GxkwPKq01fsCzDRpuuqXrvtpX4Nain8DHtfpi6Na2FyrWAE4JL6i6wbeXiAh5+Amb7s/LDtK38tbjoHbHuzymIvx16DJPs8f2SteBvdg9ZUscflELHJwMIDu/COd2NBx9XTWR6O7e/+zr9NgfYcBfvx7Rrn2j6L2ch0XZwJ5OtZsbzF1vpY+6XA/u58sv1Ocnznv/pI7U20pX42MXb3DIX5/lJ87W2kjD2OreysMvs/OB6TPH230rS0h01D881rSy+Xp3qjZ+7u6+cFbJ3u7HYa206tEvQ7xphk1uNvp3HJXPP1eWD5zv8AZ/0Y08jZqbW/2dSVj5ubDN2s48n2UxH1g+Wl1H48NT/inPZ59a7O7naalHRQzhwVY2cMsUYAMu9EU4OAcZxkThD6KU/1uzHl9XQn58T90zPetV47snQi3jg8ymn1DrzI/KIm9D818eXOedtOHzPruj7hJpzYyXu+6q1CrVBfWrYcirH8RPl9dGnYAm208h6tKjw8zYf2TTNe3+iPtPZq7Kj0uqyPt0ksPmj2/owfpb7M2ayu4erfXg/7SnCk/FGq/RM8t2X2wum1lNy8kpes8+RNfqWE+0oz/OfVfpS7K4vZ7sMltOy2qR4r/krPhtfd9wTF8dOk88vi5POAxl2qVwWBXPQsNoOOuM9ev4x36on1cWMTzbAZBlTlcsrN0BBAwOp3N5TpHNtfcw1BCHGVqXwIwtdeOvLwE7fY/aI/pDT4XYq4qK/a3NYeXm7E/ETzya6vjCxg5A25UAcwoAwDnlnE7VtAXVqa9zYatgeQ9HIGSPcMze64XnI8rdRw2ZD+YzJ8UYp+6AJ2e8XZNra7Uium5w11jKUpsYHexfkVUg+tFE7uas9NJqj7tNf/ALky7EcwZ0NV3f1NSF7dPfWgxlrKrEAycDJYDxI+c5paXVWTBJlM0HMCyZIBeVKOxuzCHtmC28pQszJQ0LOUnFiy2Q90iGA5mlFyBhxA5XnkVsqOeRxhnVwOePzT0inEkVs+MDq/WtJ/o9Wf/E6f/hIP1nS/6PVf+a0//CTlM8pWkxd/T0fY12n+s04TUbhYrAtqaWUFPTBKrplJA29Aw984vamqxo6yRheWQOmN94B9/U/GMdivi9D5C0/Ki0/unQ01iM+nqPJya28CCqvaeY8PUwffM1i9eb/x5PsjV1G+sOuULANglfRJ5ncASPPkM8vjPtnd9tGM20pp6mYbco20lcgsPyiqQMqPDBx7J8e1VKixjtAOSR6IBGTOpoe81lNYRRUVGSA9NbnmST6TKT1Jme9vP9XT8dnvXte19bpbb7DeK7EUhEB1BrwEBXOFdSckMfvT5r3h7RRdTYKgBWNoADFhyRQdrMSSN2Tknxml+oLMWPicn4+QnP1FCMdxHP3ma55yZWbXs/o37SymrJ8Pqnh/bvH/AMp9F0XaOVHOfIO7tuyrVhTtzUj8v+71FXj/AHhkXvJqB0tYfo/wkvO1rX2v+kh5yf0mPOfHNJ3tvV1LuzqCCVJAyoPMAgcsjPP2zCzvJqCSeNYPYGIA9wHSPRTX2E9obnC59bl8xifnvT9okKOfgB+AH7p7Xul2rY+sTfYzY5+kxPqsp8T5ZnjeENinA9Vf2CakSvXd2u8lddY4q07gfRY6Wux9uP65UnxI6z7H3d7WTVaVLFY7WDVk9CCpKHI8CBgz84Utyne7J74anTVGqm1q1LM527c7mCqTkjI5IOkz3zs8N/jzfNx2O8vfbUFuCWYPS9iOXr07+kp2MFBq9H0lJznnynI7R73XWaRqHwwO3DLuHR9/+TUhM5A9LaMAe0zla3WNZY1jkl3OWY9Sx6k+0zEPNyM39F00dzFQAQWwRkgAg9D7p6XVWvXq6lznbwKz5ejtVj/i+cx0VW80ncFARiWb1RsZ8Z9/oj7017bRm1dZxtL8IAEHIZQEZfeHUibzy4XrfFYds9q3C+wC+0qWYjFtgGCc4C7sAc8fCc6zWu3rO597t+8zbtvle3TmEIx4oUUoSPAldpI8yYiDJkdtHu9sAmWDAMC8ysyEwS0ooySpID+8Sg8xJlhoK3Dy1eY5l7pEbF5FaZZminlIiFoStygwkXMB3smz8r9zUf8AtroOp1vD1wZelRrUeXJAH+bM/wClMtHcFsBOcAOOQ5+lW6Z/WieuJ41jewv+kgYfiQJi+7Of2t/QX1m5szUWTnU9I0Gm2m7vF3s5yM0xTrKroaTXcMWADPEras+zLI+R8UExLTMCXID3Sb4BkzAa0XaDVPvTGcOOfP1lKnl8c+8RFugE0EBxKMleah4vjBmogGWguZBKaB19C5bR3AdU68/zGZCw9vME/CMdgWtZbRncxqv3ZJzyZN+Mk566cn4mK93LfTevG7iIcLn1ioYlQfMoXx7cTv8AdvsU1XNZuVqcHY+4ZJyPWXqrBd4Pv5TX05W5sea7bJ47A9VCIfE5StEOT71MRUw9ffvsdv6zMfmZmGmXSLJlNJmQmFCTBZpZMEyqnLykg5EkBktK3QGaCDA3DS90xRoQaRGwaWTMw8m+BvukS3Ex3SyZEbh+cz7QwK/axUfdU+XwHygBplqmyIws1jS033RZOU1VoGpMoDHX9okMpTA0DSwZkHlq0K2H4SbeUESg0qjxM2lM8y4kIjCaLAKw1EC4BkYzNnlG1d5rZXX1lII94OZ6rXd7azpyK1K2OMEbcAZ9Y7vzp5Atyly6zeZfdCZMySpGllpQMqVCrYwTITIYFSQCZIG5PKCDITABgrQGGGmQeEGhGu+TMz3ybpBqDLzMwZC0DTMzul7oNh5SDLMtTKzCWUas8mJUISDIGaKIUoGAWZYGYG6WGhQssEJNMybpRQWCDLYyhKI0DZDzK3QKxIDJukECQZCZRMgvMEyZk3SiGUWlEwYE3S4O7+eckDU9IMkkFWvh8JFkkhBrJJJJVEP3yDr/AD7JUkMtB0lESSSDIQhJJAKGOskkNKsMEGSSBcISSQIOkh6fz7ZJIAfz+MsySTQrwg+EkkkEWUTJJKih/CR5UkKE/wA/KXJJACUJJIAt1lSSQ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442415" y="2793435"/>
            <a:ext cx="1978025" cy="1142859"/>
          </a:xfrm>
          <a:prstGeom prst="rect">
            <a:avLst/>
          </a:prstGeom>
        </p:spPr>
      </p:pic>
      <p:pic>
        <p:nvPicPr>
          <p:cNvPr id="9" name="Picture 8"/>
          <p:cNvPicPr>
            <a:picLocks noChangeAspect="1"/>
          </p:cNvPicPr>
          <p:nvPr/>
        </p:nvPicPr>
        <p:blipFill>
          <a:blip r:embed="rId5"/>
          <a:stretch>
            <a:fillRect/>
          </a:stretch>
        </p:blipFill>
        <p:spPr>
          <a:xfrm>
            <a:off x="6531384" y="4317563"/>
            <a:ext cx="1914058" cy="1345309"/>
          </a:xfrm>
          <a:prstGeom prst="rect">
            <a:avLst/>
          </a:prstGeom>
        </p:spPr>
      </p:pic>
      <p:pic>
        <p:nvPicPr>
          <p:cNvPr id="10" name="Picture 9"/>
          <p:cNvPicPr>
            <a:picLocks noChangeAspect="1"/>
          </p:cNvPicPr>
          <p:nvPr/>
        </p:nvPicPr>
        <p:blipFill>
          <a:blip r:embed="rId6"/>
          <a:stretch>
            <a:fillRect/>
          </a:stretch>
        </p:blipFill>
        <p:spPr>
          <a:xfrm>
            <a:off x="442415" y="4423727"/>
            <a:ext cx="2199905" cy="1236346"/>
          </a:xfrm>
          <a:prstGeom prst="rect">
            <a:avLst/>
          </a:prstGeom>
        </p:spPr>
      </p:pic>
      <p:pic>
        <p:nvPicPr>
          <p:cNvPr id="12" name="Picture 11"/>
          <p:cNvPicPr>
            <a:picLocks noChangeAspect="1"/>
          </p:cNvPicPr>
          <p:nvPr/>
        </p:nvPicPr>
        <p:blipFill>
          <a:blip r:embed="rId7"/>
          <a:stretch>
            <a:fillRect/>
          </a:stretch>
        </p:blipFill>
        <p:spPr>
          <a:xfrm>
            <a:off x="3007590" y="5394349"/>
            <a:ext cx="3141508" cy="1044551"/>
          </a:xfrm>
          <a:prstGeom prst="rect">
            <a:avLst/>
          </a:prstGeom>
        </p:spPr>
      </p:pic>
      <p:pic>
        <p:nvPicPr>
          <p:cNvPr id="13" name="Picture 12"/>
          <p:cNvPicPr>
            <a:picLocks noChangeAspect="1"/>
          </p:cNvPicPr>
          <p:nvPr/>
        </p:nvPicPr>
        <p:blipFill>
          <a:blip r:embed="rId8"/>
          <a:stretch>
            <a:fillRect/>
          </a:stretch>
        </p:blipFill>
        <p:spPr>
          <a:xfrm>
            <a:off x="3301107" y="3076549"/>
            <a:ext cx="2620468" cy="1965351"/>
          </a:xfrm>
          <a:prstGeom prst="rect">
            <a:avLst/>
          </a:prstGeom>
        </p:spPr>
      </p:pic>
      <p:pic>
        <p:nvPicPr>
          <p:cNvPr id="14" name="Picture 13"/>
          <p:cNvPicPr>
            <a:picLocks noChangeAspect="1"/>
          </p:cNvPicPr>
          <p:nvPr/>
        </p:nvPicPr>
        <p:blipFill>
          <a:blip r:embed="rId9"/>
          <a:stretch>
            <a:fillRect/>
          </a:stretch>
        </p:blipFill>
        <p:spPr>
          <a:xfrm>
            <a:off x="6215062" y="2903334"/>
            <a:ext cx="2657475" cy="1062990"/>
          </a:xfrm>
          <a:prstGeom prst="rect">
            <a:avLst/>
          </a:prstGeom>
        </p:spPr>
      </p:pic>
    </p:spTree>
    <p:extLst>
      <p:ext uri="{BB962C8B-B14F-4D97-AF65-F5344CB8AC3E}">
        <p14:creationId xmlns:p14="http://schemas.microsoft.com/office/powerpoint/2010/main" val="1274610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408" y="15240"/>
            <a:ext cx="8229600" cy="1143000"/>
          </a:xfrm>
        </p:spPr>
        <p:txBody>
          <a:bodyPr>
            <a:noAutofit/>
          </a:bodyPr>
          <a:lstStyle/>
          <a:p>
            <a:pPr algn="ctr"/>
            <a:r>
              <a:rPr lang="en-US" sz="3200" b="1" dirty="0" smtClean="0">
                <a:solidFill>
                  <a:schemeClr val="tx2">
                    <a:lumMod val="50000"/>
                  </a:schemeClr>
                </a:solidFill>
              </a:rPr>
              <a:t>TCEC Gravity Cars</a:t>
            </a:r>
            <a:r>
              <a:rPr lang="en-US" sz="3200" dirty="0" smtClean="0">
                <a:solidFill>
                  <a:schemeClr val="tx2">
                    <a:lumMod val="50000"/>
                  </a:schemeClr>
                </a:solidFill>
              </a:rPr>
              <a:t/>
            </a:r>
            <a:br>
              <a:rPr lang="en-US" sz="3200" dirty="0" smtClean="0">
                <a:solidFill>
                  <a:schemeClr val="tx2">
                    <a:lumMod val="50000"/>
                  </a:schemeClr>
                </a:solidFill>
              </a:rPr>
            </a:br>
            <a:r>
              <a:rPr lang="en-US" sz="2400" u="sng" dirty="0" smtClean="0">
                <a:solidFill>
                  <a:schemeClr val="tx2">
                    <a:lumMod val="50000"/>
                  </a:schemeClr>
                </a:solidFill>
              </a:rPr>
              <a:t>Final Product Specifications</a:t>
            </a:r>
            <a:endParaRPr lang="en-US" sz="2800" dirty="0">
              <a:solidFill>
                <a:schemeClr val="tx2">
                  <a:lumMod val="50000"/>
                </a:schemeClr>
              </a:solidFill>
            </a:endParaRPr>
          </a:p>
        </p:txBody>
      </p:sp>
      <p:sp>
        <p:nvSpPr>
          <p:cNvPr id="7" name="Content Placeholder 6"/>
          <p:cNvSpPr>
            <a:spLocks noGrp="1"/>
          </p:cNvSpPr>
          <p:nvPr>
            <p:ph idx="1"/>
          </p:nvPr>
        </p:nvSpPr>
        <p:spPr>
          <a:xfrm>
            <a:off x="228600" y="990600"/>
            <a:ext cx="8603742" cy="5486400"/>
          </a:xfrm>
        </p:spPr>
        <p:txBody>
          <a:bodyPr>
            <a:noAutofit/>
          </a:bodyPr>
          <a:lstStyle/>
          <a:p>
            <a:pPr marL="0" indent="0">
              <a:buNone/>
            </a:pPr>
            <a:endParaRPr lang="en-US" sz="1400" dirty="0">
              <a:solidFill>
                <a:schemeClr val="bg2">
                  <a:lumMod val="25000"/>
                </a:schemeClr>
              </a:solidFill>
            </a:endParaRPr>
          </a:p>
          <a:p>
            <a:pPr>
              <a:buFont typeface="Wingdings" panose="05000000000000000000" pitchFamily="2" charset="2"/>
              <a:buChar char="v"/>
            </a:pPr>
            <a:r>
              <a:rPr lang="en-US" sz="2000" dirty="0">
                <a:solidFill>
                  <a:schemeClr val="bg2">
                    <a:lumMod val="25000"/>
                  </a:schemeClr>
                </a:solidFill>
              </a:rPr>
              <a:t>Project teams will design, </a:t>
            </a:r>
            <a:r>
              <a:rPr lang="en-US" sz="2000" dirty="0" smtClean="0">
                <a:solidFill>
                  <a:schemeClr val="bg2">
                    <a:lumMod val="25000"/>
                  </a:schemeClr>
                </a:solidFill>
              </a:rPr>
              <a:t>build, test, &amp; optimize their Gravity Car to meet </a:t>
            </a:r>
            <a:r>
              <a:rPr lang="en-US" sz="2000" dirty="0">
                <a:solidFill>
                  <a:schemeClr val="bg2">
                    <a:lumMod val="25000"/>
                  </a:schemeClr>
                </a:solidFill>
              </a:rPr>
              <a:t>the </a:t>
            </a:r>
            <a:r>
              <a:rPr lang="en-US" sz="2000" dirty="0" smtClean="0">
                <a:solidFill>
                  <a:schemeClr val="bg2">
                    <a:lumMod val="25000"/>
                  </a:schemeClr>
                </a:solidFill>
              </a:rPr>
              <a:t>NC Gravity Games Requirements, as well as the following </a:t>
            </a:r>
            <a:r>
              <a:rPr lang="en-US" sz="2000" dirty="0">
                <a:solidFill>
                  <a:schemeClr val="bg2">
                    <a:lumMod val="25000"/>
                  </a:schemeClr>
                </a:solidFill>
              </a:rPr>
              <a:t>specifications:</a:t>
            </a:r>
          </a:p>
          <a:p>
            <a:pPr lvl="1">
              <a:buFont typeface="Wingdings" panose="05000000000000000000" pitchFamily="2" charset="2"/>
              <a:buChar char="v"/>
            </a:pPr>
            <a:r>
              <a:rPr lang="en-US" sz="1600" dirty="0">
                <a:solidFill>
                  <a:schemeClr val="tx2">
                    <a:lumMod val="50000"/>
                  </a:schemeClr>
                </a:solidFill>
              </a:rPr>
              <a:t>The Gravity Car must be COMPLETELY SAFE (including a functional breaking &amp; steering system) and be able to maintain its structural integrity for the entire trip.</a:t>
            </a:r>
          </a:p>
          <a:p>
            <a:pPr lvl="1">
              <a:buFont typeface="Wingdings" panose="05000000000000000000" pitchFamily="2" charset="2"/>
              <a:buChar char="v"/>
            </a:pPr>
            <a:r>
              <a:rPr lang="en-US" sz="1600" dirty="0" smtClean="0">
                <a:solidFill>
                  <a:schemeClr val="tx2">
                    <a:lumMod val="50000"/>
                  </a:schemeClr>
                </a:solidFill>
              </a:rPr>
              <a:t>The Gravity Car may not be motorized in any way.  It must be powered exclusively by gravitational potential energy that is converted to kinetic energy. Motors, springs, compressed gasses, and chemical sources are not allowed.</a:t>
            </a:r>
          </a:p>
          <a:p>
            <a:pPr lvl="1">
              <a:buFont typeface="Wingdings" panose="05000000000000000000" pitchFamily="2" charset="2"/>
              <a:buChar char="v"/>
            </a:pPr>
            <a:r>
              <a:rPr lang="en-US" sz="1600" dirty="0" smtClean="0">
                <a:solidFill>
                  <a:schemeClr val="tx2">
                    <a:lumMod val="50000"/>
                  </a:schemeClr>
                </a:solidFill>
              </a:rPr>
              <a:t>The Gravity Car </a:t>
            </a:r>
            <a:r>
              <a:rPr lang="en-US" sz="1600" dirty="0">
                <a:solidFill>
                  <a:schemeClr val="tx2">
                    <a:lumMod val="50000"/>
                  </a:schemeClr>
                </a:solidFill>
              </a:rPr>
              <a:t>must be well designed and creative. </a:t>
            </a:r>
            <a:r>
              <a:rPr lang="en-US" sz="1600" dirty="0" smtClean="0">
                <a:solidFill>
                  <a:schemeClr val="tx2">
                    <a:lumMod val="50000"/>
                  </a:schemeClr>
                </a:solidFill>
              </a:rPr>
              <a:t>No </a:t>
            </a:r>
            <a:r>
              <a:rPr lang="en-US" sz="1600" dirty="0">
                <a:solidFill>
                  <a:schemeClr val="tx2">
                    <a:lumMod val="50000"/>
                  </a:schemeClr>
                </a:solidFill>
              </a:rPr>
              <a:t>pre-fabricated or “kit” models are allowed</a:t>
            </a:r>
            <a:r>
              <a:rPr lang="en-US" sz="1600" dirty="0" smtClean="0">
                <a:solidFill>
                  <a:schemeClr val="tx2">
                    <a:lumMod val="50000"/>
                  </a:schemeClr>
                </a:solidFill>
              </a:rPr>
              <a:t>. </a:t>
            </a:r>
          </a:p>
          <a:p>
            <a:pPr lvl="1">
              <a:buFont typeface="Wingdings" panose="05000000000000000000" pitchFamily="2" charset="2"/>
              <a:buChar char="v"/>
            </a:pPr>
            <a:r>
              <a:rPr lang="en-US" sz="1600" dirty="0">
                <a:solidFill>
                  <a:schemeClr val="tx2">
                    <a:lumMod val="50000"/>
                  </a:schemeClr>
                </a:solidFill>
              </a:rPr>
              <a:t>Cars that are obviously thrown together at the last minute or that clearly do not represent TCEC in a positive manner, consistent with this honors physics course will not be allowed.</a:t>
            </a:r>
          </a:p>
          <a:p>
            <a:pPr lvl="1">
              <a:buFont typeface="Wingdings" panose="05000000000000000000" pitchFamily="2" charset="2"/>
              <a:buChar char="v"/>
            </a:pPr>
            <a:r>
              <a:rPr lang="en-US" sz="1600" dirty="0" smtClean="0">
                <a:solidFill>
                  <a:schemeClr val="tx2">
                    <a:lumMod val="50000"/>
                  </a:schemeClr>
                </a:solidFill>
              </a:rPr>
              <a:t>Grading </a:t>
            </a:r>
            <a:r>
              <a:rPr lang="en-US" sz="1600" dirty="0">
                <a:solidFill>
                  <a:schemeClr val="tx2">
                    <a:lumMod val="50000"/>
                  </a:schemeClr>
                </a:solidFill>
              </a:rPr>
              <a:t>deference will be given to the Gravity Cars that are designed, built, and tested  with class, sophistication, and creativity, and are thoroughly supported with knowledge of the physics behind them. Cars based on lucky guesses, without physics knowledge from these three units backing them up, will be disqualified and students involved will be required to complete an alternative assignment.</a:t>
            </a:r>
          </a:p>
          <a:p>
            <a:pPr lvl="1">
              <a:buFont typeface="Wingdings" panose="05000000000000000000" pitchFamily="2" charset="2"/>
              <a:buChar char="v"/>
            </a:pPr>
            <a:endParaRPr lang="en-US" sz="1600" dirty="0" smtClean="0">
              <a:solidFill>
                <a:schemeClr val="tx2">
                  <a:lumMod val="50000"/>
                </a:schemeClr>
              </a:solidFill>
            </a:endParaRPr>
          </a:p>
          <a:p>
            <a:pPr lvl="1">
              <a:buFont typeface="Wingdings" panose="05000000000000000000" pitchFamily="2" charset="2"/>
              <a:buChar char="v"/>
            </a:pPr>
            <a:endParaRPr lang="en-US" sz="1600" dirty="0">
              <a:solidFill>
                <a:schemeClr val="tx2">
                  <a:lumMod val="50000"/>
                </a:schemeClr>
              </a:solidFill>
            </a:endParaRPr>
          </a:p>
          <a:p>
            <a:pPr lvl="1">
              <a:buFont typeface="Wingdings" panose="05000000000000000000" pitchFamily="2" charset="2"/>
              <a:buChar char="v"/>
            </a:pPr>
            <a:endParaRPr lang="en-US" sz="1400" dirty="0">
              <a:solidFill>
                <a:schemeClr val="tx2">
                  <a:lumMod val="50000"/>
                </a:schemeClr>
              </a:solidFill>
            </a:endParaRPr>
          </a:p>
          <a:p>
            <a:pPr lvl="1">
              <a:buFont typeface="Wingdings" panose="05000000000000000000" pitchFamily="2" charset="2"/>
              <a:buChar char="v"/>
            </a:pPr>
            <a:endParaRPr lang="en-US" sz="1400" dirty="0">
              <a:solidFill>
                <a:schemeClr val="bg2">
                  <a:lumMod val="25000"/>
                </a:schemeClr>
              </a:solidFill>
            </a:endParaRPr>
          </a:p>
          <a:p>
            <a:pPr lvl="1">
              <a:buFont typeface="Wingdings" panose="05000000000000000000" pitchFamily="2" charset="2"/>
              <a:buChar char="v"/>
            </a:pPr>
            <a:endParaRPr lang="en-US" sz="1400" dirty="0">
              <a:solidFill>
                <a:schemeClr val="bg2">
                  <a:lumMod val="25000"/>
                </a:schemeClr>
              </a:solidFill>
            </a:endParaRPr>
          </a:p>
          <a:p>
            <a:pPr lvl="1">
              <a:buFont typeface="Wingdings" panose="05000000000000000000" pitchFamily="2" charset="2"/>
              <a:buChar char="v"/>
            </a:pPr>
            <a:endParaRPr lang="en-US" sz="1400" dirty="0"/>
          </a:p>
        </p:txBody>
      </p:sp>
      <p:sp>
        <p:nvSpPr>
          <p:cNvPr id="5" name="Right Arrow 4">
            <a:hlinkClick r:id="" action="ppaction://hlinkshowjump?jump=nextslide"/>
          </p:cNvPr>
          <p:cNvSpPr/>
          <p:nvPr/>
        </p:nvSpPr>
        <p:spPr>
          <a:xfrm>
            <a:off x="7848600" y="6172200"/>
            <a:ext cx="9784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a:hlinkClick r:id="rId2"/>
          </p:cNvPr>
          <p:cNvSpPr/>
          <p:nvPr/>
        </p:nvSpPr>
        <p:spPr>
          <a:xfrm>
            <a:off x="83058" y="6172200"/>
            <a:ext cx="609600" cy="533400"/>
          </a:xfrm>
          <a:prstGeom prst="star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t>
            </a:r>
            <a:endParaRPr lang="en-US" dirty="0"/>
          </a:p>
        </p:txBody>
      </p:sp>
    </p:spTree>
    <p:extLst>
      <p:ext uri="{BB962C8B-B14F-4D97-AF65-F5344CB8AC3E}">
        <p14:creationId xmlns:p14="http://schemas.microsoft.com/office/powerpoint/2010/main" val="1274610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408" y="15240"/>
            <a:ext cx="8229600" cy="1143000"/>
          </a:xfrm>
        </p:spPr>
        <p:txBody>
          <a:bodyPr>
            <a:noAutofit/>
          </a:bodyPr>
          <a:lstStyle/>
          <a:p>
            <a:pPr algn="ctr"/>
            <a:r>
              <a:rPr lang="en-US" sz="3200" b="1" dirty="0" smtClean="0">
                <a:solidFill>
                  <a:schemeClr val="tx2">
                    <a:lumMod val="50000"/>
                  </a:schemeClr>
                </a:solidFill>
              </a:rPr>
              <a:t>TCEC Gravity Cars</a:t>
            </a:r>
            <a:r>
              <a:rPr lang="en-US" sz="3200" dirty="0" smtClean="0">
                <a:solidFill>
                  <a:schemeClr val="tx2">
                    <a:lumMod val="50000"/>
                  </a:schemeClr>
                </a:solidFill>
              </a:rPr>
              <a:t/>
            </a:r>
            <a:br>
              <a:rPr lang="en-US" sz="3200" dirty="0" smtClean="0">
                <a:solidFill>
                  <a:schemeClr val="tx2">
                    <a:lumMod val="50000"/>
                  </a:schemeClr>
                </a:solidFill>
              </a:rPr>
            </a:br>
            <a:r>
              <a:rPr lang="en-US" sz="2400" u="sng" dirty="0" smtClean="0">
                <a:solidFill>
                  <a:schemeClr val="tx2">
                    <a:lumMod val="50000"/>
                  </a:schemeClr>
                </a:solidFill>
              </a:rPr>
              <a:t>Final Product Specifications (Cont.)</a:t>
            </a:r>
            <a:endParaRPr lang="en-US" sz="2800" dirty="0">
              <a:solidFill>
                <a:schemeClr val="tx2">
                  <a:lumMod val="50000"/>
                </a:schemeClr>
              </a:solidFill>
            </a:endParaRPr>
          </a:p>
        </p:txBody>
      </p:sp>
      <p:sp>
        <p:nvSpPr>
          <p:cNvPr id="7" name="Content Placeholder 6"/>
          <p:cNvSpPr>
            <a:spLocks noGrp="1"/>
          </p:cNvSpPr>
          <p:nvPr>
            <p:ph idx="1"/>
          </p:nvPr>
        </p:nvSpPr>
        <p:spPr>
          <a:xfrm>
            <a:off x="108204" y="914400"/>
            <a:ext cx="8718804" cy="5029200"/>
          </a:xfrm>
        </p:spPr>
        <p:txBody>
          <a:bodyPr>
            <a:noAutofit/>
          </a:bodyPr>
          <a:lstStyle/>
          <a:p>
            <a:pPr marL="0" indent="0">
              <a:buNone/>
            </a:pPr>
            <a:endParaRPr lang="en-US" sz="1800" dirty="0">
              <a:solidFill>
                <a:schemeClr val="bg2">
                  <a:lumMod val="25000"/>
                </a:schemeClr>
              </a:solidFill>
            </a:endParaRPr>
          </a:p>
          <a:p>
            <a:pPr lvl="1">
              <a:buFont typeface="Wingdings" panose="05000000000000000000" pitchFamily="2" charset="2"/>
              <a:buChar char="v"/>
            </a:pPr>
            <a:r>
              <a:rPr lang="en-US" sz="1600" dirty="0">
                <a:solidFill>
                  <a:schemeClr val="tx2">
                    <a:lumMod val="50000"/>
                  </a:schemeClr>
                </a:solidFill>
              </a:rPr>
              <a:t>Because this project covers three units of study and a considerable amount of time, hard stop milestones will be built-in to the process. The milestone checks are there to ensure students keep up with the project requirements throughout its duration. Failure to do so will result in that team being removed from the project and doing an alternative assignment.</a:t>
            </a:r>
          </a:p>
          <a:p>
            <a:pPr lvl="1">
              <a:buFont typeface="Wingdings" panose="05000000000000000000" pitchFamily="2" charset="2"/>
              <a:buChar char="v"/>
            </a:pPr>
            <a:r>
              <a:rPr lang="en-US" sz="1600" dirty="0" smtClean="0">
                <a:solidFill>
                  <a:schemeClr val="tx2">
                    <a:lumMod val="50000"/>
                  </a:schemeClr>
                </a:solidFill>
              </a:rPr>
              <a:t>The </a:t>
            </a:r>
            <a:r>
              <a:rPr lang="en-US" sz="1600" dirty="0">
                <a:solidFill>
                  <a:schemeClr val="tx2">
                    <a:lumMod val="50000"/>
                  </a:schemeClr>
                </a:solidFill>
              </a:rPr>
              <a:t>car’s design must be accurately documented as a scaled, engineered drawing (top, side, and front view = minimum</a:t>
            </a:r>
            <a:r>
              <a:rPr lang="en-US" sz="1600" dirty="0" smtClean="0">
                <a:solidFill>
                  <a:schemeClr val="tx2">
                    <a:lumMod val="50000"/>
                  </a:schemeClr>
                </a:solidFill>
              </a:rPr>
              <a:t>) and supported by other documents that list all </a:t>
            </a:r>
            <a:r>
              <a:rPr lang="en-US" sz="1600" dirty="0">
                <a:solidFill>
                  <a:schemeClr val="tx2">
                    <a:lumMod val="50000"/>
                  </a:schemeClr>
                </a:solidFill>
              </a:rPr>
              <a:t>required </a:t>
            </a:r>
            <a:r>
              <a:rPr lang="en-US" sz="1600" dirty="0" smtClean="0">
                <a:solidFill>
                  <a:schemeClr val="tx2">
                    <a:lumMod val="50000"/>
                  </a:schemeClr>
                </a:solidFill>
              </a:rPr>
              <a:t>parts and materials and show all mathematical </a:t>
            </a:r>
            <a:r>
              <a:rPr lang="en-US" sz="1600" dirty="0">
                <a:solidFill>
                  <a:schemeClr val="tx2">
                    <a:lumMod val="50000"/>
                  </a:schemeClr>
                </a:solidFill>
              </a:rPr>
              <a:t>calculations of the </a:t>
            </a:r>
            <a:r>
              <a:rPr lang="en-US" sz="1600" dirty="0" smtClean="0">
                <a:solidFill>
                  <a:schemeClr val="tx2">
                    <a:lumMod val="50000"/>
                  </a:schemeClr>
                </a:solidFill>
              </a:rPr>
              <a:t>car’s predicted outcome (energy, power, velocity, momentum, rotational motion, etc.).</a:t>
            </a:r>
          </a:p>
          <a:p>
            <a:pPr lvl="1">
              <a:buFont typeface="Wingdings" panose="05000000000000000000" pitchFamily="2" charset="2"/>
              <a:buChar char="v"/>
            </a:pPr>
            <a:r>
              <a:rPr lang="en-US" sz="1600" dirty="0" smtClean="0">
                <a:solidFill>
                  <a:schemeClr val="tx2">
                    <a:lumMod val="50000"/>
                  </a:schemeClr>
                </a:solidFill>
              </a:rPr>
              <a:t>The </a:t>
            </a:r>
            <a:r>
              <a:rPr lang="en-US" sz="1600" dirty="0">
                <a:solidFill>
                  <a:schemeClr val="tx2">
                    <a:lumMod val="50000"/>
                  </a:schemeClr>
                </a:solidFill>
              </a:rPr>
              <a:t>PBL Working Dossier </a:t>
            </a:r>
            <a:r>
              <a:rPr lang="en-US" sz="1600" dirty="0" smtClean="0">
                <a:solidFill>
                  <a:schemeClr val="tx2">
                    <a:lumMod val="50000"/>
                  </a:schemeClr>
                </a:solidFill>
              </a:rPr>
              <a:t>(on Google Classroom) and the above set of notes</a:t>
            </a:r>
            <a:r>
              <a:rPr lang="en-US" sz="1600" dirty="0">
                <a:solidFill>
                  <a:schemeClr val="tx2">
                    <a:lumMod val="50000"/>
                  </a:schemeClr>
                </a:solidFill>
              </a:rPr>
              <a:t>, calculations, data, diagrams, etc. that clearly support the physics behind your Gravity Car’s </a:t>
            </a:r>
            <a:r>
              <a:rPr lang="en-US" sz="1600" dirty="0" smtClean="0">
                <a:solidFill>
                  <a:schemeClr val="tx2">
                    <a:lumMod val="50000"/>
                  </a:schemeClr>
                </a:solidFill>
              </a:rPr>
              <a:t>design </a:t>
            </a:r>
            <a:r>
              <a:rPr lang="en-US" sz="1600" dirty="0">
                <a:solidFill>
                  <a:schemeClr val="tx2">
                    <a:lumMod val="50000"/>
                  </a:schemeClr>
                </a:solidFill>
              </a:rPr>
              <a:t>opposite </a:t>
            </a:r>
            <a:r>
              <a:rPr lang="en-US" sz="1600" dirty="0" smtClean="0">
                <a:solidFill>
                  <a:schemeClr val="tx2">
                    <a:lumMod val="50000"/>
                  </a:schemeClr>
                </a:solidFill>
              </a:rPr>
              <a:t>all project requirements and EQs from </a:t>
            </a:r>
            <a:r>
              <a:rPr lang="en-US" sz="1600" dirty="0">
                <a:solidFill>
                  <a:schemeClr val="tx2">
                    <a:lumMod val="50000"/>
                  </a:schemeClr>
                </a:solidFill>
              </a:rPr>
              <a:t>the three units of study </a:t>
            </a:r>
            <a:r>
              <a:rPr lang="en-US" sz="1600" dirty="0" smtClean="0">
                <a:solidFill>
                  <a:schemeClr val="tx2">
                    <a:lumMod val="50000"/>
                  </a:schemeClr>
                </a:solidFill>
              </a:rPr>
              <a:t>must be </a:t>
            </a:r>
            <a:r>
              <a:rPr lang="en-US" sz="1600" dirty="0">
                <a:solidFill>
                  <a:schemeClr val="tx2">
                    <a:lumMod val="50000"/>
                  </a:schemeClr>
                </a:solidFill>
              </a:rPr>
              <a:t>kept current and are subject for review at any time, including at each milestone check. </a:t>
            </a:r>
          </a:p>
          <a:p>
            <a:pPr lvl="1">
              <a:buFont typeface="Wingdings" panose="05000000000000000000" pitchFamily="2" charset="2"/>
              <a:buChar char="v"/>
            </a:pPr>
            <a:r>
              <a:rPr lang="en-US" sz="1600" dirty="0" smtClean="0">
                <a:solidFill>
                  <a:schemeClr val="tx2">
                    <a:lumMod val="50000"/>
                  </a:schemeClr>
                </a:solidFill>
              </a:rPr>
              <a:t>The </a:t>
            </a:r>
            <a:r>
              <a:rPr lang="en-US" sz="1600" dirty="0">
                <a:solidFill>
                  <a:schemeClr val="tx2">
                    <a:lumMod val="50000"/>
                  </a:schemeClr>
                </a:solidFill>
              </a:rPr>
              <a:t>three student designed labs for this project (one per unit) must make an obvious connection to the design and refinement of your Gravity Car per milestone check requirements</a:t>
            </a:r>
            <a:r>
              <a:rPr lang="en-US" sz="1600" dirty="0" smtClean="0">
                <a:solidFill>
                  <a:schemeClr val="tx2">
                    <a:lumMod val="50000"/>
                  </a:schemeClr>
                </a:solidFill>
              </a:rPr>
              <a:t>.</a:t>
            </a:r>
          </a:p>
          <a:p>
            <a:pPr lvl="1">
              <a:buFont typeface="Wingdings" panose="05000000000000000000" pitchFamily="2" charset="2"/>
              <a:buChar char="v"/>
            </a:pPr>
            <a:r>
              <a:rPr lang="en-US" sz="1600" dirty="0">
                <a:solidFill>
                  <a:schemeClr val="tx2">
                    <a:lumMod val="50000"/>
                  </a:schemeClr>
                </a:solidFill>
              </a:rPr>
              <a:t>While some funding and materials may be made available on a case-by-case basis, each PBL team will ultimately be responsible for obtaining the materials needed to build their car and for securing a location that is appropriate to construct and safely test their car.</a:t>
            </a:r>
          </a:p>
          <a:p>
            <a:pPr lvl="1">
              <a:buFont typeface="Wingdings" panose="05000000000000000000" pitchFamily="2" charset="2"/>
              <a:buChar char="v"/>
            </a:pPr>
            <a:endParaRPr lang="en-US" sz="1600" dirty="0" smtClean="0">
              <a:solidFill>
                <a:schemeClr val="tx2">
                  <a:lumMod val="50000"/>
                </a:schemeClr>
              </a:solidFill>
            </a:endParaRPr>
          </a:p>
          <a:p>
            <a:pPr lvl="1">
              <a:buFont typeface="Wingdings" panose="05000000000000000000" pitchFamily="2" charset="2"/>
              <a:buChar char="v"/>
            </a:pPr>
            <a:endParaRPr lang="en-US" sz="1600" dirty="0">
              <a:solidFill>
                <a:schemeClr val="tx2">
                  <a:lumMod val="50000"/>
                </a:schemeClr>
              </a:solidFill>
            </a:endParaRPr>
          </a:p>
          <a:p>
            <a:pPr lvl="1">
              <a:buFont typeface="Wingdings" panose="05000000000000000000" pitchFamily="2" charset="2"/>
              <a:buChar char="v"/>
            </a:pPr>
            <a:endParaRPr lang="en-US" sz="1600" dirty="0" smtClean="0">
              <a:solidFill>
                <a:schemeClr val="tx2">
                  <a:lumMod val="50000"/>
                </a:schemeClr>
              </a:solidFill>
            </a:endParaRPr>
          </a:p>
          <a:p>
            <a:pPr lvl="1">
              <a:buFont typeface="Wingdings" panose="05000000000000000000" pitchFamily="2" charset="2"/>
              <a:buChar char="v"/>
            </a:pPr>
            <a:endParaRPr lang="en-US" sz="1600" dirty="0">
              <a:solidFill>
                <a:schemeClr val="tx2">
                  <a:lumMod val="50000"/>
                </a:schemeClr>
              </a:solidFill>
            </a:endParaRPr>
          </a:p>
          <a:p>
            <a:pPr lvl="1">
              <a:buFont typeface="Wingdings" panose="05000000000000000000" pitchFamily="2" charset="2"/>
              <a:buChar char="v"/>
            </a:pPr>
            <a:endParaRPr lang="en-US" sz="1800" dirty="0">
              <a:solidFill>
                <a:schemeClr val="bg2">
                  <a:lumMod val="25000"/>
                </a:schemeClr>
              </a:solidFill>
            </a:endParaRPr>
          </a:p>
          <a:p>
            <a:pPr lvl="1">
              <a:buFont typeface="Wingdings" panose="05000000000000000000" pitchFamily="2" charset="2"/>
              <a:buChar char="v"/>
            </a:pPr>
            <a:endParaRPr lang="en-US" sz="1800" dirty="0"/>
          </a:p>
        </p:txBody>
      </p:sp>
      <p:sp>
        <p:nvSpPr>
          <p:cNvPr id="8" name="Right Arrow 7">
            <a:hlinkClick r:id="" action="ppaction://hlinkshowjump?jump=previousslide"/>
          </p:cNvPr>
          <p:cNvSpPr/>
          <p:nvPr/>
        </p:nvSpPr>
        <p:spPr>
          <a:xfrm rot="10800000">
            <a:off x="108204" y="6283654"/>
            <a:ext cx="9784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hlinkClick r:id="" action="ppaction://hlinkshowjump?jump=nextslide"/>
          </p:cNvPr>
          <p:cNvSpPr/>
          <p:nvPr/>
        </p:nvSpPr>
        <p:spPr>
          <a:xfrm>
            <a:off x="7855226" y="6270402"/>
            <a:ext cx="9784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055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408" y="15240"/>
            <a:ext cx="8229600" cy="1143000"/>
          </a:xfrm>
        </p:spPr>
        <p:txBody>
          <a:bodyPr>
            <a:noAutofit/>
          </a:bodyPr>
          <a:lstStyle/>
          <a:p>
            <a:pPr algn="ctr"/>
            <a:r>
              <a:rPr lang="en-US" sz="3200" b="1" dirty="0" smtClean="0">
                <a:solidFill>
                  <a:schemeClr val="tx2">
                    <a:lumMod val="50000"/>
                  </a:schemeClr>
                </a:solidFill>
              </a:rPr>
              <a:t>TCEC Gravity Cars</a:t>
            </a:r>
            <a:r>
              <a:rPr lang="en-US" sz="3200" dirty="0" smtClean="0">
                <a:solidFill>
                  <a:schemeClr val="tx2">
                    <a:lumMod val="50000"/>
                  </a:schemeClr>
                </a:solidFill>
              </a:rPr>
              <a:t/>
            </a:r>
            <a:br>
              <a:rPr lang="en-US" sz="3200" dirty="0" smtClean="0">
                <a:solidFill>
                  <a:schemeClr val="tx2">
                    <a:lumMod val="50000"/>
                  </a:schemeClr>
                </a:solidFill>
              </a:rPr>
            </a:br>
            <a:r>
              <a:rPr lang="en-US" sz="2400" u="sng" dirty="0" smtClean="0">
                <a:solidFill>
                  <a:schemeClr val="tx2">
                    <a:lumMod val="50000"/>
                  </a:schemeClr>
                </a:solidFill>
              </a:rPr>
              <a:t>Final Product Specifications (Cont.)</a:t>
            </a:r>
            <a:endParaRPr lang="en-US" sz="2800" dirty="0">
              <a:solidFill>
                <a:schemeClr val="tx2">
                  <a:lumMod val="50000"/>
                </a:schemeClr>
              </a:solidFill>
            </a:endParaRPr>
          </a:p>
        </p:txBody>
      </p:sp>
      <p:sp>
        <p:nvSpPr>
          <p:cNvPr id="7" name="Content Placeholder 6"/>
          <p:cNvSpPr>
            <a:spLocks noGrp="1"/>
          </p:cNvSpPr>
          <p:nvPr>
            <p:ph idx="1"/>
          </p:nvPr>
        </p:nvSpPr>
        <p:spPr>
          <a:xfrm>
            <a:off x="108204" y="990600"/>
            <a:ext cx="8528834" cy="4953000"/>
          </a:xfrm>
        </p:spPr>
        <p:txBody>
          <a:bodyPr>
            <a:noAutofit/>
          </a:bodyPr>
          <a:lstStyle/>
          <a:p>
            <a:pPr marL="0" indent="0">
              <a:buNone/>
            </a:pPr>
            <a:endParaRPr lang="en-US" sz="1800" dirty="0">
              <a:solidFill>
                <a:schemeClr val="bg2">
                  <a:lumMod val="25000"/>
                </a:schemeClr>
              </a:solidFill>
            </a:endParaRPr>
          </a:p>
          <a:p>
            <a:pPr lvl="1">
              <a:buFont typeface="Wingdings" panose="05000000000000000000" pitchFamily="2" charset="2"/>
              <a:buChar char="v"/>
            </a:pPr>
            <a:r>
              <a:rPr lang="en-US" sz="1600" dirty="0" smtClean="0">
                <a:solidFill>
                  <a:schemeClr val="tx2">
                    <a:lumMod val="50000"/>
                  </a:schemeClr>
                </a:solidFill>
              </a:rPr>
              <a:t>The </a:t>
            </a:r>
            <a:r>
              <a:rPr lang="en-US" sz="1600" dirty="0">
                <a:solidFill>
                  <a:schemeClr val="tx2">
                    <a:lumMod val="50000"/>
                  </a:schemeClr>
                </a:solidFill>
              </a:rPr>
              <a:t>competition will be done as a tournament, with time trials and heats. Winners will be based </a:t>
            </a:r>
            <a:r>
              <a:rPr lang="en-US" sz="1600" dirty="0" smtClean="0">
                <a:solidFill>
                  <a:schemeClr val="tx2">
                    <a:lumMod val="50000"/>
                  </a:schemeClr>
                </a:solidFill>
              </a:rPr>
              <a:t>not only on </a:t>
            </a:r>
            <a:r>
              <a:rPr lang="en-US" sz="1600" dirty="0">
                <a:solidFill>
                  <a:schemeClr val="tx2">
                    <a:lumMod val="50000"/>
                  </a:schemeClr>
                </a:solidFill>
              </a:rPr>
              <a:t>finishing </a:t>
            </a:r>
            <a:r>
              <a:rPr lang="en-US" sz="1600" dirty="0" smtClean="0">
                <a:solidFill>
                  <a:schemeClr val="tx2">
                    <a:lumMod val="50000"/>
                  </a:schemeClr>
                </a:solidFill>
              </a:rPr>
              <a:t>times in the competition, but also team participation in the design and its defense opposite the goals of the project, and the quality of their dossier for this project (</a:t>
            </a:r>
            <a:r>
              <a:rPr lang="en-US" sz="1600" dirty="0">
                <a:solidFill>
                  <a:schemeClr val="tx2">
                    <a:lumMod val="50000"/>
                  </a:schemeClr>
                </a:solidFill>
              </a:rPr>
              <a:t>refer to the project rubric for details).  </a:t>
            </a:r>
          </a:p>
          <a:p>
            <a:pPr lvl="1">
              <a:buFont typeface="Wingdings" panose="05000000000000000000" pitchFamily="2" charset="2"/>
              <a:buChar char="v"/>
            </a:pPr>
            <a:r>
              <a:rPr lang="en-US" sz="1600" dirty="0">
                <a:solidFill>
                  <a:schemeClr val="tx2">
                    <a:lumMod val="50000"/>
                  </a:schemeClr>
                </a:solidFill>
              </a:rPr>
              <a:t>The TCEC competition will be held at an off-campus location during a Friday Project Time, mutually agreed on by the class (target date is Mid March). Teams will be responsible for getting the cars to the competition location. All team members are expected to be in attendance on the day of the competition.</a:t>
            </a:r>
          </a:p>
          <a:p>
            <a:pPr lvl="1">
              <a:buFont typeface="Wingdings" panose="05000000000000000000" pitchFamily="2" charset="2"/>
              <a:buChar char="v"/>
            </a:pPr>
            <a:r>
              <a:rPr lang="en-US" sz="1600" dirty="0" smtClean="0">
                <a:solidFill>
                  <a:schemeClr val="tx2">
                    <a:lumMod val="50000"/>
                  </a:schemeClr>
                </a:solidFill>
              </a:rPr>
              <a:t>Students </a:t>
            </a:r>
            <a:r>
              <a:rPr lang="en-US" sz="1600" dirty="0">
                <a:solidFill>
                  <a:schemeClr val="tx2">
                    <a:lumMod val="50000"/>
                  </a:schemeClr>
                </a:solidFill>
              </a:rPr>
              <a:t>may make adjustments after each trial but may not give their car a push or assist their car in any way once it has been released.</a:t>
            </a:r>
          </a:p>
          <a:p>
            <a:pPr lvl="1">
              <a:buFont typeface="Wingdings" panose="05000000000000000000" pitchFamily="2" charset="2"/>
              <a:buChar char="v"/>
            </a:pPr>
            <a:r>
              <a:rPr lang="en-US" sz="1600" dirty="0" smtClean="0">
                <a:solidFill>
                  <a:schemeClr val="tx2">
                    <a:lumMod val="50000"/>
                  </a:schemeClr>
                </a:solidFill>
              </a:rPr>
              <a:t>Finally</a:t>
            </a:r>
            <a:r>
              <a:rPr lang="en-US" sz="1600" dirty="0">
                <a:solidFill>
                  <a:schemeClr val="tx2">
                    <a:lumMod val="50000"/>
                  </a:schemeClr>
                </a:solidFill>
              </a:rPr>
              <a:t>, a note regarding outside help. </a:t>
            </a:r>
            <a:r>
              <a:rPr lang="en-US" sz="1600" dirty="0" smtClean="0">
                <a:solidFill>
                  <a:schemeClr val="tx2">
                    <a:lumMod val="50000"/>
                  </a:schemeClr>
                </a:solidFill>
              </a:rPr>
              <a:t>Students </a:t>
            </a:r>
            <a:r>
              <a:rPr lang="en-US" sz="1600" dirty="0">
                <a:solidFill>
                  <a:schemeClr val="tx2">
                    <a:lumMod val="50000"/>
                  </a:schemeClr>
                </a:solidFill>
              </a:rPr>
              <a:t>are allowed to get outside help with this project, as long as they ultimately do the research, design, calculations, and construction themselves.  This is not a competition between which parent, uncle, big sister, or even physics teacher on who can build the best car!  It is solely meant as a way for current physics students to apply what they have learned in this course in a creative and thoughtful manner.  Evidence of inappropriate outside assistance will be evaluated and dealt with in the same manner as cheating.</a:t>
            </a:r>
          </a:p>
          <a:p>
            <a:pPr lvl="1">
              <a:buFont typeface="Wingdings" panose="05000000000000000000" pitchFamily="2" charset="2"/>
              <a:buChar char="v"/>
            </a:pPr>
            <a:endParaRPr lang="en-US" sz="1800" dirty="0">
              <a:solidFill>
                <a:schemeClr val="bg2">
                  <a:lumMod val="25000"/>
                </a:schemeClr>
              </a:solidFill>
            </a:endParaRPr>
          </a:p>
          <a:p>
            <a:pPr lvl="1">
              <a:buFont typeface="Wingdings" panose="05000000000000000000" pitchFamily="2" charset="2"/>
              <a:buChar char="v"/>
            </a:pPr>
            <a:endParaRPr lang="en-US" sz="1800" dirty="0"/>
          </a:p>
        </p:txBody>
      </p:sp>
      <p:sp>
        <p:nvSpPr>
          <p:cNvPr id="8" name="Right Arrow 7">
            <a:hlinkClick r:id="" action="ppaction://hlinkshowjump?jump=previousslide"/>
          </p:cNvPr>
          <p:cNvSpPr/>
          <p:nvPr/>
        </p:nvSpPr>
        <p:spPr>
          <a:xfrm rot="10800000">
            <a:off x="108204" y="6283654"/>
            <a:ext cx="9784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hlinkClick r:id="" action="ppaction://hlinkshowjump?jump=nextslide"/>
          </p:cNvPr>
          <p:cNvSpPr/>
          <p:nvPr/>
        </p:nvSpPr>
        <p:spPr>
          <a:xfrm>
            <a:off x="7855226" y="6270402"/>
            <a:ext cx="978408" cy="484632"/>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615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ctr"/>
            <a:r>
              <a:rPr lang="en-US" sz="3200" b="1" dirty="0" smtClean="0">
                <a:solidFill>
                  <a:schemeClr val="tx2">
                    <a:lumMod val="50000"/>
                  </a:schemeClr>
                </a:solidFill>
              </a:rPr>
              <a:t>TCEC Gravity Cars</a:t>
            </a:r>
            <a:r>
              <a:rPr lang="en-US" sz="3200" dirty="0">
                <a:solidFill>
                  <a:schemeClr val="tx2">
                    <a:lumMod val="50000"/>
                  </a:schemeClr>
                </a:solidFill>
              </a:rPr>
              <a:t/>
            </a:r>
            <a:br>
              <a:rPr lang="en-US" sz="3200" dirty="0">
                <a:solidFill>
                  <a:schemeClr val="tx2">
                    <a:lumMod val="50000"/>
                  </a:schemeClr>
                </a:solidFill>
              </a:rPr>
            </a:br>
            <a:r>
              <a:rPr lang="en-US" sz="2800" u="sng" dirty="0" smtClean="0">
                <a:solidFill>
                  <a:schemeClr val="tx2">
                    <a:lumMod val="50000"/>
                  </a:schemeClr>
                </a:solidFill>
              </a:rPr>
              <a:t>Final Product Rubric</a:t>
            </a:r>
            <a:endParaRPr lang="en-US" sz="3200"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2032353"/>
              </p:ext>
            </p:extLst>
          </p:nvPr>
        </p:nvGraphicFramePr>
        <p:xfrm>
          <a:off x="228600" y="972127"/>
          <a:ext cx="8686800" cy="5123873"/>
        </p:xfrm>
        <a:graphic>
          <a:graphicData uri="http://schemas.openxmlformats.org/drawingml/2006/table">
            <a:tbl>
              <a:tblPr firstRow="1" bandRow="1">
                <a:tableStyleId>{5C22544A-7EE6-4342-B048-85BDC9FD1C3A}</a:tableStyleId>
              </a:tblPr>
              <a:tblGrid>
                <a:gridCol w="1752600"/>
                <a:gridCol w="2438400"/>
                <a:gridCol w="2179093"/>
                <a:gridCol w="2316707"/>
              </a:tblGrid>
              <a:tr h="359491">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Criterion: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High Mastery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Mastery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In Progress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63359">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How well does your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Gravity Car address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project’s driving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question and meet the final product specifications?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Your team’s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Gravity Car can be dialed-in per your knowledge of physics and the</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testing you did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to finish in the top three of the competition,</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while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explicitly meeting or exceeding  all project </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objectives, including one or more Project Extension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Your team’s Gravity Car can be set-up to make a strong finish in the competition per your knowledge of physics and the</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testing you did and it also meets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all project </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objectives.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Your</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team fails to use</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the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Gravity Car to demonstrate your</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knowledge of physics and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meet the minimum competition expectations or the final product specifications.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60557">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How well does each team member participate in the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design, construction, testing, refinement, and defense of your Gravity Car, opposite the goals and essential questions of this project?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team members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can prove they were vital members of the team’s success – design through competition – and can, </a:t>
                      </a:r>
                      <a:r>
                        <a:rPr lang="en-US" sz="1100" dirty="0">
                          <a:effectLst/>
                          <a:latin typeface="Calibri" panose="020F0502020204030204" pitchFamily="34" charset="0"/>
                          <a:ea typeface="Calibri" panose="020F0502020204030204" pitchFamily="34" charset="0"/>
                          <a:cs typeface="Times New Roman" panose="02020603050405020304" pitchFamily="18" charset="0"/>
                        </a:rPr>
                        <a:t>with high confidence and precision,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demonstrate a transfer of their knowledge of each goal and </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essential question from this project into their car’s final design, construction, and operation.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All team members can prove they contributed with equal work &amp; voice to ensure the team’s success – design through competition – and can accurately demonstrate a transfer of their knowledge of each goal and </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essential question from this project into their final design, construction, and operation.</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One or more team members cannot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prove</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they were a contributing member of their team OR cannot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accurately </a:t>
                      </a:r>
                      <a:r>
                        <a:rPr lang="en-US" sz="1100" dirty="0">
                          <a:effectLst/>
                          <a:latin typeface="Calibri" panose="020F0502020204030204" pitchFamily="34" charset="0"/>
                          <a:ea typeface="Calibri" panose="020F0502020204030204" pitchFamily="34" charset="0"/>
                          <a:cs typeface="Times New Roman" panose="02020603050405020304" pitchFamily="18" charset="0"/>
                        </a:rPr>
                        <a:t>describe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the goals of this project, as they relate to their team’s Gravity Car.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40466">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How well does the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final</a:t>
                      </a:r>
                      <a:r>
                        <a:rPr lang="en-US" sz="1100" b="1" baseline="0" dirty="0" smtClean="0">
                          <a:effectLst/>
                          <a:latin typeface="Calibri" panose="020F0502020204030204" pitchFamily="34" charset="0"/>
                          <a:ea typeface="Calibri" panose="020F0502020204030204" pitchFamily="34" charset="0"/>
                          <a:cs typeface="Times New Roman" panose="02020603050405020304" pitchFamily="18" charset="0"/>
                        </a:rPr>
                        <a:t> body of evidence and PBL Working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Dossier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explicitly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support what</a:t>
                      </a:r>
                      <a:r>
                        <a:rPr lang="en-US" sz="1100" b="1" baseline="0" dirty="0" smtClean="0">
                          <a:effectLst/>
                          <a:latin typeface="Calibri" panose="020F0502020204030204" pitchFamily="34" charset="0"/>
                          <a:ea typeface="Calibri" panose="020F0502020204030204" pitchFamily="34" charset="0"/>
                          <a:cs typeface="Times New Roman" panose="02020603050405020304" pitchFamily="18" charset="0"/>
                        </a:rPr>
                        <a:t> your team did to successfully meet all requirements of this project?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team’s Dossier </a:t>
                      </a:r>
                      <a:r>
                        <a:rPr lang="en-US" sz="1100" dirty="0">
                          <a:effectLst/>
                          <a:latin typeface="Calibri" panose="020F0502020204030204" pitchFamily="34" charset="0"/>
                          <a:ea typeface="Calibri" panose="020F0502020204030204" pitchFamily="34" charset="0"/>
                          <a:cs typeface="Times New Roman" panose="02020603050405020304" pitchFamily="18" charset="0"/>
                        </a:rPr>
                        <a:t>provides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impressive and undisputable proof that they thoroughly understand how</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to use the EQs of this project (and other fundamentals of physics) to optimize their Gravity Car to meet or exceed all requirements of this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The team’s Dossier provides good evidence that they understand how</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to use the EQs of this project to optimize their Gravity Car to meet the requirements of this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team’s Dossier </a:t>
                      </a:r>
                      <a:r>
                        <a:rPr lang="en-US" sz="1100" dirty="0">
                          <a:effectLst/>
                          <a:latin typeface="Calibri" panose="020F0502020204030204" pitchFamily="34" charset="0"/>
                          <a:ea typeface="Calibri" panose="020F0502020204030204" pitchFamily="34" charset="0"/>
                          <a:cs typeface="Times New Roman" panose="02020603050405020304" pitchFamily="18" charset="0"/>
                        </a:rPr>
                        <a:t>does not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adequately demonstrate understanding of </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the goals of this project.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ight Arrow 3">
            <a:hlinkClick r:id="" action="ppaction://hlinkshowjump?jump=previousslide"/>
          </p:cNvPr>
          <p:cNvSpPr/>
          <p:nvPr/>
        </p:nvSpPr>
        <p:spPr>
          <a:xfrm rot="10800000">
            <a:off x="152400" y="6254303"/>
            <a:ext cx="9784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hlinkClick r:id="rId2" action="ppaction://hlinksldjump"/>
          </p:cNvPr>
          <p:cNvSpPr/>
          <p:nvPr/>
        </p:nvSpPr>
        <p:spPr>
          <a:xfrm>
            <a:off x="7620000" y="6227076"/>
            <a:ext cx="1295400" cy="5390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Return to MAIN</a:t>
            </a:r>
            <a:endParaRPr lang="en-US" sz="1400" dirty="0"/>
          </a:p>
        </p:txBody>
      </p:sp>
    </p:spTree>
    <p:extLst>
      <p:ext uri="{BB962C8B-B14F-4D97-AF65-F5344CB8AC3E}">
        <p14:creationId xmlns:p14="http://schemas.microsoft.com/office/powerpoint/2010/main" val="1123327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1143000"/>
          </a:xfrm>
        </p:spPr>
        <p:txBody>
          <a:bodyPr>
            <a:noAutofit/>
          </a:bodyPr>
          <a:lstStyle/>
          <a:p>
            <a:pPr algn="ctr"/>
            <a:r>
              <a:rPr lang="en-US" sz="3200" b="1" dirty="0" smtClean="0">
                <a:solidFill>
                  <a:schemeClr val="tx2">
                    <a:lumMod val="50000"/>
                  </a:schemeClr>
                </a:solidFill>
              </a:rPr>
              <a:t>TCEC Gravity Cars</a:t>
            </a:r>
            <a:r>
              <a:rPr lang="en-US" sz="3200" dirty="0" smtClean="0">
                <a:solidFill>
                  <a:schemeClr val="tx2">
                    <a:lumMod val="50000"/>
                  </a:schemeClr>
                </a:solidFill>
              </a:rPr>
              <a:t/>
            </a:r>
            <a:br>
              <a:rPr lang="en-US" sz="3200" dirty="0" smtClean="0">
                <a:solidFill>
                  <a:schemeClr val="tx2">
                    <a:lumMod val="50000"/>
                  </a:schemeClr>
                </a:solidFill>
              </a:rPr>
            </a:br>
            <a:r>
              <a:rPr lang="en-US" sz="2800" u="sng" dirty="0" smtClean="0">
                <a:solidFill>
                  <a:schemeClr val="tx2">
                    <a:lumMod val="50000"/>
                  </a:schemeClr>
                </a:solidFill>
              </a:rPr>
              <a:t>Project Extension</a:t>
            </a:r>
            <a:endParaRPr lang="en-US" sz="3200" dirty="0">
              <a:solidFill>
                <a:schemeClr val="tx2">
                  <a:lumMod val="50000"/>
                </a:schemeClr>
              </a:solidFill>
            </a:endParaRPr>
          </a:p>
        </p:txBody>
      </p:sp>
      <p:sp>
        <p:nvSpPr>
          <p:cNvPr id="7" name="Content Placeholder 6"/>
          <p:cNvSpPr>
            <a:spLocks noGrp="1"/>
          </p:cNvSpPr>
          <p:nvPr>
            <p:ph idx="1"/>
          </p:nvPr>
        </p:nvSpPr>
        <p:spPr>
          <a:xfrm>
            <a:off x="457200" y="1171434"/>
            <a:ext cx="5867400" cy="4953000"/>
          </a:xfrm>
        </p:spPr>
        <p:txBody>
          <a:bodyPr>
            <a:normAutofit/>
          </a:bodyPr>
          <a:lstStyle/>
          <a:p>
            <a:pPr>
              <a:buFont typeface="Wingdings" panose="05000000000000000000" pitchFamily="2" charset="2"/>
              <a:buChar char="v"/>
            </a:pPr>
            <a:r>
              <a:rPr lang="en-US" sz="2000" dirty="0" smtClean="0">
                <a:solidFill>
                  <a:schemeClr val="bg2">
                    <a:lumMod val="25000"/>
                  </a:schemeClr>
                </a:solidFill>
              </a:rPr>
              <a:t>Any Gravity Car able to meet the minimum requirements of the project and also be able to meet two or more of the following requirements: </a:t>
            </a:r>
          </a:p>
          <a:p>
            <a:pPr lvl="1">
              <a:buFont typeface="Wingdings" panose="05000000000000000000" pitchFamily="2" charset="2"/>
              <a:buChar char="v"/>
            </a:pPr>
            <a:r>
              <a:rPr lang="en-US" sz="1800" dirty="0" smtClean="0">
                <a:solidFill>
                  <a:schemeClr val="tx2">
                    <a:lumMod val="50000"/>
                  </a:schemeClr>
                </a:solidFill>
              </a:rPr>
              <a:t>Finishes in the top three of the competition. </a:t>
            </a:r>
          </a:p>
          <a:p>
            <a:pPr lvl="1">
              <a:buFont typeface="Wingdings" panose="05000000000000000000" pitchFamily="2" charset="2"/>
              <a:buChar char="v"/>
            </a:pPr>
            <a:r>
              <a:rPr lang="en-US" sz="1800" dirty="0" smtClean="0">
                <a:solidFill>
                  <a:schemeClr val="tx2">
                    <a:lumMod val="50000"/>
                  </a:schemeClr>
                </a:solidFill>
              </a:rPr>
              <a:t>Is able to use stored potential energy to return back up the slope (refer to the Engineered Challenge portion of the NC Gravity Games).</a:t>
            </a:r>
          </a:p>
          <a:p>
            <a:pPr lvl="1">
              <a:buFont typeface="Wingdings" panose="05000000000000000000" pitchFamily="2" charset="2"/>
              <a:buChar char="v"/>
            </a:pPr>
            <a:r>
              <a:rPr lang="en-US" sz="1800" dirty="0" smtClean="0">
                <a:solidFill>
                  <a:schemeClr val="tx2">
                    <a:lumMod val="50000"/>
                  </a:schemeClr>
                </a:solidFill>
              </a:rPr>
              <a:t>Has a Gravity Car that is remarkably unique in its design and function.</a:t>
            </a:r>
          </a:p>
          <a:p>
            <a:pPr lvl="1">
              <a:buFont typeface="Wingdings" panose="05000000000000000000" pitchFamily="2" charset="2"/>
              <a:buChar char="v"/>
            </a:pPr>
            <a:r>
              <a:rPr lang="en-US" sz="1800" dirty="0" smtClean="0">
                <a:solidFill>
                  <a:schemeClr val="tx2">
                    <a:lumMod val="50000"/>
                  </a:schemeClr>
                </a:solidFill>
              </a:rPr>
              <a:t>Building </a:t>
            </a:r>
            <a:r>
              <a:rPr lang="en-US" sz="1800" dirty="0">
                <a:solidFill>
                  <a:schemeClr val="tx2">
                    <a:lumMod val="50000"/>
                  </a:schemeClr>
                </a:solidFill>
              </a:rPr>
              <a:t>a </a:t>
            </a:r>
            <a:r>
              <a:rPr lang="en-US" sz="1800" dirty="0" smtClean="0">
                <a:solidFill>
                  <a:schemeClr val="tx2">
                    <a:lumMod val="50000"/>
                  </a:schemeClr>
                </a:solidFill>
              </a:rPr>
              <a:t>Gravity Car design that makes extensive use of CAD drawings or incorporates 3D </a:t>
            </a:r>
            <a:r>
              <a:rPr lang="en-US" sz="1800" dirty="0">
                <a:solidFill>
                  <a:schemeClr val="tx2">
                    <a:lumMod val="50000"/>
                  </a:schemeClr>
                </a:solidFill>
              </a:rPr>
              <a:t>printing technology.</a:t>
            </a:r>
          </a:p>
          <a:p>
            <a:pPr lvl="1">
              <a:buFont typeface="Wingdings" panose="05000000000000000000" pitchFamily="2" charset="2"/>
              <a:buChar char="v"/>
            </a:pPr>
            <a:r>
              <a:rPr lang="en-US" sz="1800" dirty="0" smtClean="0">
                <a:solidFill>
                  <a:schemeClr val="tx2">
                    <a:lumMod val="50000"/>
                  </a:schemeClr>
                </a:solidFill>
              </a:rPr>
              <a:t>Incorporating </a:t>
            </a:r>
            <a:r>
              <a:rPr lang="en-US" sz="1800" dirty="0">
                <a:solidFill>
                  <a:schemeClr val="tx2">
                    <a:lumMod val="50000"/>
                  </a:schemeClr>
                </a:solidFill>
              </a:rPr>
              <a:t>topics from the first two units and/or from other classes into the solution of your final product (while ensuring it still meets all requirements in this document).</a:t>
            </a:r>
          </a:p>
          <a:p>
            <a:pPr lvl="1">
              <a:buFont typeface="Wingdings" panose="05000000000000000000" pitchFamily="2" charset="2"/>
              <a:buChar char="v"/>
            </a:pPr>
            <a:endParaRPr lang="en-US" sz="1800" dirty="0" smtClean="0">
              <a:solidFill>
                <a:schemeClr val="tx2">
                  <a:lumMod val="50000"/>
                </a:schemeClr>
              </a:solidFill>
            </a:endParaRPr>
          </a:p>
          <a:p>
            <a:pPr lvl="1">
              <a:buFont typeface="Wingdings" panose="05000000000000000000" pitchFamily="2" charset="2"/>
              <a:buChar char="v"/>
            </a:pPr>
            <a:endParaRPr lang="en-US" sz="1800" dirty="0" smtClean="0">
              <a:solidFill>
                <a:schemeClr val="tx2">
                  <a:lumMod val="50000"/>
                </a:schemeClr>
              </a:solidFill>
            </a:endParaRPr>
          </a:p>
          <a:p>
            <a:pPr>
              <a:buFont typeface="Wingdings" panose="05000000000000000000" pitchFamily="2" charset="2"/>
              <a:buChar char="v"/>
            </a:pPr>
            <a:endParaRPr lang="en-US" sz="2000" dirty="0">
              <a:solidFill>
                <a:schemeClr val="bg2">
                  <a:lumMod val="25000"/>
                </a:schemeClr>
              </a:solidFill>
            </a:endParaRPr>
          </a:p>
        </p:txBody>
      </p:sp>
      <p:sp>
        <p:nvSpPr>
          <p:cNvPr id="6" name="Right Arrow 5">
            <a:hlinkClick r:id="" action="ppaction://hlinkshowjump?jump=previousslide"/>
          </p:cNvPr>
          <p:cNvSpPr/>
          <p:nvPr/>
        </p:nvSpPr>
        <p:spPr>
          <a:xfrm rot="10800000">
            <a:off x="381000" y="6096001"/>
            <a:ext cx="978408" cy="4846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hlinkClick r:id="rId2" action="ppaction://hlinksldjump"/>
          </p:cNvPr>
          <p:cNvSpPr/>
          <p:nvPr/>
        </p:nvSpPr>
        <p:spPr>
          <a:xfrm>
            <a:off x="7543800" y="6014111"/>
            <a:ext cx="1295400" cy="53908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Return to MAIN</a:t>
            </a:r>
            <a:endParaRPr lang="en-US" sz="1400" dirty="0"/>
          </a:p>
        </p:txBody>
      </p:sp>
      <p:pic>
        <p:nvPicPr>
          <p:cNvPr id="2050" name="Picture 2" descr="http://2.bp.blogspot.com/-4_ti6pW4_BY/Tgf-_ReNM-I/AAAAAAAABm8/LI2JreqXpUM/s1600/Audi-Shark-Concept-sketch-design-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8096" y="2438400"/>
            <a:ext cx="223283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270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1904</TotalTime>
  <Words>3654</Words>
  <Application>Microsoft Office PowerPoint</Application>
  <PresentationFormat>On-screen Show (4:3)</PresentationFormat>
  <Paragraphs>228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Franklin Gothic Book</vt:lpstr>
      <vt:lpstr>Franklin Gothic Medium</vt:lpstr>
      <vt:lpstr>Times New Roman</vt:lpstr>
      <vt:lpstr>Wingdings</vt:lpstr>
      <vt:lpstr>Wingdings 2</vt:lpstr>
      <vt:lpstr>Trek</vt:lpstr>
      <vt:lpstr>PowerPoint Presentation</vt:lpstr>
      <vt:lpstr>TCEC Gravity Cars Entry Event</vt:lpstr>
      <vt:lpstr> TCEC Gravity Cars  Project Scenario </vt:lpstr>
      <vt:lpstr>TCEC Gravity Cars Driving Question</vt:lpstr>
      <vt:lpstr>TCEC Gravity Cars Final Product Specifications</vt:lpstr>
      <vt:lpstr>TCEC Gravity Cars Final Product Specifications (Cont.)</vt:lpstr>
      <vt:lpstr>TCEC Gravity Cars Final Product Specifications (Cont.)</vt:lpstr>
      <vt:lpstr>TCEC Gravity Cars Final Product Rubric</vt:lpstr>
      <vt:lpstr>TCEC Gravity Cars Project Extension</vt:lpstr>
      <vt:lpstr>TCEC Gravity Cars Unit 4 Overview – Work &amp; Energy</vt:lpstr>
      <vt:lpstr>TCEC Gravity Cars Unit 5 Overview – Impulse &amp; Momentum</vt:lpstr>
      <vt:lpstr>TCEC Gravity Cars Unit 6 Overview – Rotational Motion</vt:lpstr>
      <vt:lpstr>   TCEC Gravity Cars Project Goals – Unit 4 </vt:lpstr>
      <vt:lpstr> TCEC Gravity Cars  Project Goals – Unit 4 </vt:lpstr>
      <vt:lpstr> TCEC Gravity Cars  Project Goals – Unit 4 </vt:lpstr>
      <vt:lpstr> TCEC Gravity Cars  Project Goals – Unit 5 </vt:lpstr>
      <vt:lpstr> TCEC Gravity Cars  Project Goals – Unit 5 </vt:lpstr>
      <vt:lpstr> TCEC Gravity Cars  Project Goals – Unit 6 </vt:lpstr>
      <vt:lpstr> TCEC Gravity Cars  Project Goals – Unit 6 </vt:lpstr>
      <vt:lpstr> TCEC Gravity Cars  Project Goals – Unit 6 </vt:lpstr>
      <vt:lpstr>TCEC Gravity Cars Big Ideas – Unit 4 </vt:lpstr>
      <vt:lpstr>TCEC Gravity Cars Big Ideas – Unit 5 </vt:lpstr>
      <vt:lpstr>TCEC Gravity Cars Big Ideas – Unit 6 </vt:lpstr>
      <vt:lpstr>TCEC Gravity Cars Project Steps </vt:lpstr>
      <vt:lpstr>TCEC Gravity Cars Project Resources</vt:lpstr>
      <vt:lpstr>TCEC Gravity Cars Project Milestones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Matrix!</dc:title>
  <dc:creator>ECfaulty</dc:creator>
  <cp:lastModifiedBy>Ben Owens</cp:lastModifiedBy>
  <cp:revision>117</cp:revision>
  <dcterms:created xsi:type="dcterms:W3CDTF">2013-09-07T12:38:36Z</dcterms:created>
  <dcterms:modified xsi:type="dcterms:W3CDTF">2016-02-26T13:31:11Z</dcterms:modified>
</cp:coreProperties>
</file>