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5" r:id="rId5"/>
    <p:sldId id="266" r:id="rId6"/>
    <p:sldId id="276" r:id="rId7"/>
    <p:sldId id="284" r:id="rId8"/>
    <p:sldId id="286" r:id="rId9"/>
    <p:sldId id="267" r:id="rId10"/>
    <p:sldId id="257" r:id="rId11"/>
    <p:sldId id="277" r:id="rId12"/>
    <p:sldId id="278" r:id="rId13"/>
    <p:sldId id="280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5E85FE-C54F-49ED-8D34-EFD7D49B42D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1FA08A-6351-43FC-9C46-74BE2CCE81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.jpeg"/><Relationship Id="rId5" Type="http://schemas.openxmlformats.org/officeDocument/2006/relationships/slide" Target="slide3.xml"/><Relationship Id="rId10" Type="http://schemas.openxmlformats.org/officeDocument/2006/relationships/hyperlink" Target="mailto:ben.owens@cherokee.k12.nc.us?subject=Question%20about..." TargetMode="External"/><Relationship Id="rId4" Type="http://schemas.openxmlformats.org/officeDocument/2006/relationships/slide" Target="slide16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n.owens@cherokee.k12.nc.us?subject=Question%20about...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nMOx9_eBY" TargetMode="External"/><Relationship Id="rId2" Type="http://schemas.openxmlformats.org/officeDocument/2006/relationships/hyperlink" Target="https://www.youtube.com/watch?v=qybUFnY7Y8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n.owens@cherokee.k12.nc.us?subject=Question%20about..." TargetMode="Externa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youtube.com/watch?v=HnnMOx9_eBY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n.owens@cherokee.k12.nc.us?subject=Question%20about...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ben.owens@cherokee.k12.nc.us?subject=Question%20about..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1drv.ms/1MPtGc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990600" y="5410200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Goals</a:t>
            </a:r>
            <a:endParaRPr lang="en-US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990600" y="4076700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Entry Event</a:t>
            </a:r>
            <a:endParaRPr lang="en-US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2885543" y="5410200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2885543" y="4119562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Project Scenario</a:t>
            </a:r>
            <a:endParaRPr lang="en-US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4757738" y="5410200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Steps</a:t>
            </a:r>
            <a:endParaRPr lang="en-US" dirty="0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4757738" y="4114800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Driving Question</a:t>
            </a:r>
            <a:endParaRPr lang="en-US" dirty="0"/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738938" y="5410200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6738938" y="4076700"/>
            <a:ext cx="1295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Final Product</a:t>
            </a:r>
            <a:endParaRPr lang="en-US" dirty="0"/>
          </a:p>
        </p:txBody>
      </p:sp>
      <p:sp>
        <p:nvSpPr>
          <p:cNvPr id="2" name="7-Point Star 1">
            <a:hlinkClick r:id="rId10"/>
          </p:cNvPr>
          <p:cNvSpPr/>
          <p:nvPr/>
        </p:nvSpPr>
        <p:spPr>
          <a:xfrm>
            <a:off x="8305800" y="152400"/>
            <a:ext cx="609600" cy="5334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faketattoos.se/shop/17912/art12/h5533/14135533-origpic-3c26d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"/>
            <a:ext cx="4601606" cy="31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May the Force be with </a:t>
            </a:r>
            <a:r>
              <a:rPr lang="en-US" sz="3200" dirty="0"/>
              <a:t>Y</a:t>
            </a:r>
            <a:r>
              <a:rPr lang="en-US" sz="3200" dirty="0" smtClean="0"/>
              <a:t>ou!</a:t>
            </a:r>
            <a:br>
              <a:rPr lang="en-US" sz="3200" dirty="0" smtClean="0"/>
            </a:br>
            <a:r>
              <a:rPr lang="en-US" sz="2800" u="sng" dirty="0" smtClean="0"/>
              <a:t>Project Goals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457" y="1417638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000" dirty="0"/>
              <a:t>At the end of this project, students will be expected to have demonstrated proof of mastery of the following goals </a:t>
            </a:r>
            <a:r>
              <a:rPr lang="en-US" sz="2000" dirty="0" smtClean="0"/>
              <a:t>by confidently answering the </a:t>
            </a:r>
            <a:r>
              <a:rPr lang="en-US" sz="2000" dirty="0"/>
              <a:t>essential questions for </a:t>
            </a:r>
            <a:r>
              <a:rPr lang="en-US" sz="2000" dirty="0" smtClean="0"/>
              <a:t>each (applicable </a:t>
            </a:r>
            <a:r>
              <a:rPr lang="en-US" sz="2000" dirty="0"/>
              <a:t>NCDPI Physics Essential Standard is listed in </a:t>
            </a:r>
            <a:r>
              <a:rPr lang="en-US" sz="2000" dirty="0" smtClean="0"/>
              <a:t>parentheses). </a:t>
            </a:r>
          </a:p>
          <a:p>
            <a:pPr marL="137160" indent="0">
              <a:buNone/>
            </a:pPr>
            <a:r>
              <a:rPr lang="en-US" sz="2000" dirty="0" smtClean="0"/>
              <a:t>Note </a:t>
            </a:r>
            <a:r>
              <a:rPr lang="en-US" sz="2000" dirty="0"/>
              <a:t>that by design, Goal 2 must be demonstrated via the PBL </a:t>
            </a:r>
            <a:r>
              <a:rPr lang="en-US" sz="2000" dirty="0" smtClean="0"/>
              <a:t>product. Goals </a:t>
            </a:r>
            <a:r>
              <a:rPr lang="en-US" sz="2000" dirty="0"/>
              <a:t>1 &amp; 3 may be demonstrated via </a:t>
            </a:r>
            <a:r>
              <a:rPr lang="en-US" sz="2000" dirty="0" smtClean="0"/>
              <a:t>the final product – otherwise they must be proven via scaffolding </a:t>
            </a:r>
            <a:r>
              <a:rPr lang="en-US" sz="2000" dirty="0"/>
              <a:t>activities, the lab for this unit, </a:t>
            </a:r>
            <a:r>
              <a:rPr lang="en-US" sz="2000" dirty="0" smtClean="0"/>
              <a:t>S&amp;Es</a:t>
            </a:r>
            <a:r>
              <a:rPr lang="en-US" sz="2000" dirty="0"/>
              <a:t>, etc.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FF99"/>
                </a:solidFill>
              </a:rPr>
              <a:t>Goal 1: Understand the general nature of forces </a:t>
            </a:r>
            <a:r>
              <a:rPr lang="en-US" sz="2000" dirty="0" smtClean="0">
                <a:solidFill>
                  <a:srgbClr val="FFFF99"/>
                </a:solidFill>
              </a:rPr>
              <a:t>and how they affect motion (</a:t>
            </a:r>
            <a:r>
              <a:rPr lang="en-US" sz="2000" dirty="0" err="1" smtClean="0">
                <a:solidFill>
                  <a:srgbClr val="FFFF99"/>
                </a:solidFill>
              </a:rPr>
              <a:t>Phy</a:t>
            </a:r>
            <a:r>
              <a:rPr lang="en-US" sz="2000" dirty="0" smtClean="0">
                <a:solidFill>
                  <a:srgbClr val="FFFF99"/>
                </a:solidFill>
              </a:rPr>
              <a:t> </a:t>
            </a:r>
            <a:r>
              <a:rPr lang="en-US" sz="2000" dirty="0">
                <a:solidFill>
                  <a:srgbClr val="FFFF99"/>
                </a:solidFill>
              </a:rPr>
              <a:t>1.2.1):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/>
              <a:t>Can I </a:t>
            </a:r>
            <a:r>
              <a:rPr lang="en-US" sz="1600" dirty="0" smtClean="0"/>
              <a:t>conceptually show or describe how </a:t>
            </a:r>
            <a:r>
              <a:rPr lang="en-US" sz="1600" dirty="0"/>
              <a:t>force </a:t>
            </a:r>
            <a:r>
              <a:rPr lang="en-US" sz="1600" dirty="0" smtClean="0"/>
              <a:t>interacts on and affects </a:t>
            </a:r>
            <a:r>
              <a:rPr lang="en-US" sz="1600" dirty="0"/>
              <a:t>the motion of an object?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Am I able to distinguish </a:t>
            </a:r>
            <a:r>
              <a:rPr lang="en-US" sz="1600" dirty="0"/>
              <a:t>between field and contact forces?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Can I interpret </a:t>
            </a:r>
            <a:r>
              <a:rPr lang="en-US" sz="1600" dirty="0"/>
              <a:t>and construct free-body </a:t>
            </a:r>
            <a:r>
              <a:rPr lang="en-US" sz="1600" dirty="0" smtClean="0"/>
              <a:t>and force diagrams?</a:t>
            </a:r>
            <a:endParaRPr lang="en-US" sz="1600" dirty="0"/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229600" y="6248400"/>
            <a:ext cx="7498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previousslide"/>
          </p:cNvPr>
          <p:cNvSpPr/>
          <p:nvPr/>
        </p:nvSpPr>
        <p:spPr>
          <a:xfrm rot="10800000">
            <a:off x="88392" y="6248400"/>
            <a:ext cx="7498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May the Force be with </a:t>
            </a:r>
            <a:r>
              <a:rPr lang="en-US" sz="3200" dirty="0"/>
              <a:t>Y</a:t>
            </a:r>
            <a:r>
              <a:rPr lang="en-US" sz="3200" dirty="0" smtClean="0"/>
              <a:t>ou!</a:t>
            </a:r>
            <a:br>
              <a:rPr lang="en-US" sz="3200" dirty="0" smtClean="0"/>
            </a:br>
            <a:r>
              <a:rPr lang="en-US" sz="2800" u="sng" dirty="0" smtClean="0"/>
              <a:t>Project Goals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376" y="1385793"/>
            <a:ext cx="8229600" cy="470916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99"/>
                </a:solidFill>
              </a:rPr>
              <a:t> </a:t>
            </a:r>
            <a:r>
              <a:rPr lang="en-US" sz="2000" dirty="0" smtClean="0">
                <a:solidFill>
                  <a:srgbClr val="FFFF99"/>
                </a:solidFill>
              </a:rPr>
              <a:t>Goal </a:t>
            </a:r>
            <a:r>
              <a:rPr lang="en-US" sz="2000" dirty="0">
                <a:solidFill>
                  <a:srgbClr val="FFFF99"/>
                </a:solidFill>
              </a:rPr>
              <a:t>2: Describe and apply Newton’s Three Laws of Motion </a:t>
            </a:r>
            <a:r>
              <a:rPr lang="en-US" sz="2000" dirty="0" smtClean="0">
                <a:solidFill>
                  <a:srgbClr val="FFFF99"/>
                </a:solidFill>
              </a:rPr>
              <a:t>to real-world scenarios (</a:t>
            </a:r>
            <a:r>
              <a:rPr lang="en-US" sz="2000" dirty="0" err="1">
                <a:solidFill>
                  <a:srgbClr val="FFFF99"/>
                </a:solidFill>
              </a:rPr>
              <a:t>Phy</a:t>
            </a:r>
            <a:r>
              <a:rPr lang="en-US" sz="2000" dirty="0">
                <a:solidFill>
                  <a:srgbClr val="FFFF99"/>
                </a:solidFill>
              </a:rPr>
              <a:t> 1.2.3</a:t>
            </a:r>
            <a:r>
              <a:rPr lang="en-US" sz="2000" dirty="0" smtClean="0">
                <a:solidFill>
                  <a:srgbClr val="FFFF99"/>
                </a:solidFill>
              </a:rPr>
              <a:t>):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Can </a:t>
            </a:r>
            <a:r>
              <a:rPr lang="en-US" sz="1600" dirty="0"/>
              <a:t>I describe the concept of </a:t>
            </a:r>
            <a:r>
              <a:rPr lang="en-US" sz="1600" dirty="0" smtClean="0"/>
              <a:t>inertia and relate it to bodies in motion or that are stationary?</a:t>
            </a:r>
            <a:endParaRPr lang="en-US" sz="1600" dirty="0"/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Am I able to correctly describe the concept of net force, including calculating the total forces </a:t>
            </a:r>
            <a:r>
              <a:rPr lang="en-US" sz="1600" dirty="0"/>
              <a:t>required to bring an object to equilibrium?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Am I able to explain Newton’s First Law in terms of relationship </a:t>
            </a:r>
            <a:r>
              <a:rPr lang="en-US" sz="1600" dirty="0"/>
              <a:t>between the motion of an object and the net external </a:t>
            </a:r>
            <a:r>
              <a:rPr lang="en-US" sz="1600" dirty="0" smtClean="0"/>
              <a:t>forces </a:t>
            </a:r>
            <a:r>
              <a:rPr lang="en-US" sz="1600" dirty="0"/>
              <a:t>acting on it?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Can I describe Newton’s Second Law in terms of </a:t>
            </a:r>
            <a:r>
              <a:rPr lang="en-US" sz="1600" dirty="0"/>
              <a:t>the acceleration </a:t>
            </a:r>
            <a:r>
              <a:rPr lang="en-US" sz="1600" dirty="0" smtClean="0"/>
              <a:t>or constant velocity of </a:t>
            </a:r>
            <a:r>
              <a:rPr lang="en-US" sz="1600" dirty="0"/>
              <a:t>an </a:t>
            </a:r>
            <a:r>
              <a:rPr lang="en-US" sz="1600" dirty="0" smtClean="0"/>
              <a:t>object, given its </a:t>
            </a:r>
            <a:r>
              <a:rPr lang="en-US" sz="1600" dirty="0"/>
              <a:t>mass and the net external force acting on </a:t>
            </a:r>
            <a:r>
              <a:rPr lang="en-US" sz="1600" dirty="0" smtClean="0"/>
              <a:t>it (e.g. solving for the acceleration of an object on a pulley)?</a:t>
            </a:r>
            <a:endParaRPr lang="en-US" sz="1600" dirty="0"/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Do I know how to compare </a:t>
            </a:r>
            <a:r>
              <a:rPr lang="en-US" sz="1600" dirty="0"/>
              <a:t>and contrast mass &amp; weight?  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Am I able to describe Newton’s Third Law, including correctly identifying action-reaction pairs in real-world scenarios, including why </a:t>
            </a:r>
            <a:r>
              <a:rPr lang="en-US" sz="1600" dirty="0"/>
              <a:t>action-reaction pairs do not result in equilibrium?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Do I know what </a:t>
            </a:r>
            <a:r>
              <a:rPr lang="en-US" sz="1600" dirty="0"/>
              <a:t>is required to find the direction and magnitude of </a:t>
            </a:r>
            <a:r>
              <a:rPr lang="en-US" sz="1600" dirty="0" smtClean="0"/>
              <a:t>a normal force, relative to vector components of other forces acting on an object (e.g. solving an inclined plane problem)?</a:t>
            </a:r>
            <a:endParaRPr lang="en-US" sz="1600" dirty="0"/>
          </a:p>
          <a:p>
            <a:pPr marL="137160" indent="0">
              <a:buNone/>
            </a:pPr>
            <a:endParaRPr lang="en-US" sz="2000" dirty="0"/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229600" y="6248400"/>
            <a:ext cx="7498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previousslide"/>
          </p:cNvPr>
          <p:cNvSpPr/>
          <p:nvPr/>
        </p:nvSpPr>
        <p:spPr>
          <a:xfrm rot="10800000">
            <a:off x="88392" y="6248400"/>
            <a:ext cx="7498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May the Force be with </a:t>
            </a:r>
            <a:r>
              <a:rPr lang="en-US" sz="3200" dirty="0"/>
              <a:t>Y</a:t>
            </a:r>
            <a:r>
              <a:rPr lang="en-US" sz="3200" dirty="0" smtClean="0"/>
              <a:t>ou!</a:t>
            </a:r>
            <a:br>
              <a:rPr lang="en-US" sz="3200" dirty="0" smtClean="0"/>
            </a:br>
            <a:r>
              <a:rPr lang="en-US" sz="2800" u="sng" dirty="0" smtClean="0"/>
              <a:t>Project Goals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6594"/>
            <a:ext cx="8229600" cy="470916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Goal </a:t>
            </a:r>
            <a:r>
              <a:rPr lang="en-US" sz="2000" dirty="0">
                <a:solidFill>
                  <a:srgbClr val="FFFF99"/>
                </a:solidFill>
              </a:rPr>
              <a:t>3: Understand everyday forces of weight, gravitational force, and friction (</a:t>
            </a:r>
            <a:r>
              <a:rPr lang="en-US" sz="2000" dirty="0" err="1">
                <a:solidFill>
                  <a:srgbClr val="FFFF99"/>
                </a:solidFill>
              </a:rPr>
              <a:t>Phy</a:t>
            </a:r>
            <a:r>
              <a:rPr lang="en-US" sz="2000" dirty="0">
                <a:solidFill>
                  <a:srgbClr val="FFFF99"/>
                </a:solidFill>
              </a:rPr>
              <a:t> 1.2.2 &amp; 4):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Do I know what </a:t>
            </a:r>
            <a:r>
              <a:rPr lang="en-US" sz="1600" dirty="0"/>
              <a:t>is necessary to </a:t>
            </a:r>
            <a:r>
              <a:rPr lang="en-US" sz="1600" dirty="0" smtClean="0"/>
              <a:t>accurately describe </a:t>
            </a:r>
            <a:r>
              <a:rPr lang="en-US" sz="1600" dirty="0"/>
              <a:t>air resistance as a friction </a:t>
            </a:r>
            <a:r>
              <a:rPr lang="en-US" sz="1600" dirty="0" smtClean="0"/>
              <a:t>force, including explaining the concept of terminal velocity?</a:t>
            </a:r>
            <a:endParaRPr lang="en-US" sz="1600" dirty="0"/>
          </a:p>
          <a:p>
            <a:pPr marL="928116" lvl="1" indent="-342900">
              <a:buFont typeface="+mj-lt"/>
              <a:buAutoNum type="arabicPeriod"/>
            </a:pPr>
            <a:r>
              <a:rPr lang="en-US" sz="1600" dirty="0"/>
              <a:t>Can I use coefficients of friction to </a:t>
            </a:r>
            <a:r>
              <a:rPr lang="en-US" sz="1600" dirty="0" smtClean="0"/>
              <a:t>describe and calculate static and kinetic frictional </a:t>
            </a:r>
            <a:r>
              <a:rPr lang="en-US" sz="1600" dirty="0"/>
              <a:t>force</a:t>
            </a:r>
            <a:r>
              <a:rPr lang="en-US" sz="1600" dirty="0" smtClean="0"/>
              <a:t>?</a:t>
            </a:r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Am I able to derive, explain, and use Hooke’s Law as it applies to simple spring forces?</a:t>
            </a:r>
            <a:endParaRPr lang="en-US" sz="1600" dirty="0"/>
          </a:p>
          <a:p>
            <a:pPr marL="928116" lvl="1" indent="-342900">
              <a:buFont typeface="+mj-lt"/>
              <a:buAutoNum type="arabicPeriod"/>
            </a:pPr>
            <a:r>
              <a:rPr lang="en-US" sz="1600" dirty="0" smtClean="0"/>
              <a:t>Do I know how to </a:t>
            </a:r>
            <a:r>
              <a:rPr lang="en-US" sz="1600" dirty="0"/>
              <a:t>apply Newton’s Law of Universal Gravitation to find the </a:t>
            </a:r>
            <a:r>
              <a:rPr lang="en-US" sz="1600" dirty="0" smtClean="0"/>
              <a:t>gravitational force </a:t>
            </a:r>
            <a:r>
              <a:rPr lang="en-US" sz="1600" dirty="0"/>
              <a:t>between any two masses?</a:t>
            </a:r>
          </a:p>
          <a:p>
            <a:endParaRPr lang="en-US" sz="2000" dirty="0"/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229600" y="6248400"/>
            <a:ext cx="7498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previousslide"/>
          </p:cNvPr>
          <p:cNvSpPr/>
          <p:nvPr/>
        </p:nvSpPr>
        <p:spPr>
          <a:xfrm rot="10800000">
            <a:off x="88392" y="6248400"/>
            <a:ext cx="7498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cap-ny153.org/Aerodynamic%20For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20" y="4568048"/>
            <a:ext cx="182272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educatoral.com/img/WoSAchievementBadges/6/unbalancedforc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14" y="4568048"/>
            <a:ext cx="216834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733" y="4568048"/>
            <a:ext cx="1852467" cy="12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40156"/>
            <a:ext cx="8305800" cy="48739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1800" dirty="0" smtClean="0"/>
              <a:t>Changes </a:t>
            </a:r>
            <a:r>
              <a:rPr lang="en-US" sz="1800" dirty="0"/>
              <a:t>in speed or direction of motion are caused by </a:t>
            </a:r>
            <a:r>
              <a:rPr lang="en-US" sz="1800" dirty="0" smtClean="0"/>
              <a:t>the interaction of forces</a:t>
            </a:r>
            <a:r>
              <a:rPr lang="en-US" sz="1800" dirty="0"/>
              <a:t>. </a:t>
            </a:r>
            <a:r>
              <a:rPr lang="en-US" sz="1800" dirty="0" smtClean="0"/>
              <a:t>Laws </a:t>
            </a:r>
            <a:r>
              <a:rPr lang="en-US" sz="1800" dirty="0"/>
              <a:t>of motion are used to calculate precisely the effects of forces on the motion of </a:t>
            </a:r>
            <a:r>
              <a:rPr lang="en-US" sz="1800" dirty="0" smtClean="0"/>
              <a:t>objects.  These are summarized in the following manner:</a:t>
            </a:r>
          </a:p>
          <a:p>
            <a:pPr marL="137160" indent="0">
              <a:buNone/>
            </a:pPr>
            <a:endParaRPr lang="en-US" sz="700" dirty="0" smtClean="0"/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chemeClr val="bg1"/>
                </a:solidFill>
              </a:rPr>
              <a:t>greater the force is, the greater the change in motion will be.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chemeClr val="bg1"/>
                </a:solidFill>
              </a:rPr>
              <a:t>more massive an object is, the less effect a given force will have.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Whenever </a:t>
            </a:r>
            <a:r>
              <a:rPr lang="en-US" sz="1600" dirty="0">
                <a:solidFill>
                  <a:schemeClr val="bg1"/>
                </a:solidFill>
              </a:rPr>
              <a:t>one object exerts forces on another, a force equal in magnitude and opposite in direction is exerted on the first object.  Gravitational force is an attraction between masses.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The strength of this force is proportional to the masses and weakens rapidly with increasing distance between them.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endParaRPr lang="en-US" sz="900" dirty="0"/>
          </a:p>
          <a:p>
            <a:pPr marL="265176" indent="0">
              <a:buNone/>
            </a:pPr>
            <a:r>
              <a:rPr lang="en-US" sz="1800" dirty="0" smtClean="0"/>
              <a:t>We </a:t>
            </a:r>
            <a:r>
              <a:rPr lang="en-US" sz="1800" dirty="0"/>
              <a:t>experience these aspects of force in every moment of our lives - in fact, without them, we would </a:t>
            </a:r>
            <a:r>
              <a:rPr lang="en-US" sz="1800" dirty="0" smtClean="0"/>
              <a:t>die!  With an </a:t>
            </a:r>
            <a:r>
              <a:rPr lang="en-US" sz="1800" dirty="0"/>
              <a:t>understanding of the fundamental nature of force, many applications and technologies can be better used to have positive societal impacts in virtually every field of study or profession.  </a:t>
            </a: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304800" y="6172200"/>
            <a:ext cx="762000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7543800" y="6014112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May the Force be with You!</a:t>
            </a:r>
            <a:br>
              <a:rPr lang="en-US" sz="3200" dirty="0" smtClean="0"/>
            </a:br>
            <a:r>
              <a:rPr lang="en-US" sz="2800" u="sng" dirty="0" smtClean="0"/>
              <a:t>Big Ideas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91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9034" y="1527761"/>
            <a:ext cx="8474765" cy="49530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Wingdings 2"/>
              <a:buChar char=""/>
            </a:pPr>
            <a:r>
              <a:rPr lang="en-US" sz="2000" dirty="0" smtClean="0"/>
              <a:t>The project steps for this and all PBL projects for this class are found in the “Generic PBL Guidelines – Physics” document on the Google Classroom site for this class.</a:t>
            </a:r>
          </a:p>
          <a:p>
            <a:pPr lvl="1"/>
            <a:endParaRPr lang="en-US" sz="600" dirty="0"/>
          </a:p>
          <a:p>
            <a:r>
              <a:rPr lang="en-US" sz="2000" dirty="0" smtClean="0">
                <a:solidFill>
                  <a:schemeClr val="tx1"/>
                </a:solidFill>
              </a:rPr>
              <a:t>Overview: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Team Formation &amp; Entry Event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Develop a Project Story-Board &amp; Contract (including team roles)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Develop a Know-Need to Know Log and your team’s Task Plan &amp; Timeline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Do the Type I &amp; Type II Scaffolding you individually need to do in order to master each goal by confidently answering each essential question.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Use the skills &amp; knowledge you develop from scaffolding, class workshops, PJs, etc. to develop &amp; refine your PBL Product.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Finalize and verify your PBL product, ensuring all team members are solid on its content and background.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Complete and document a Student Designed Lab that clearly addresses at least one essential question from this unit of study.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Verify everything is ready for the Final Presentation and that your Unit Portfolio is complete.</a:t>
            </a:r>
          </a:p>
          <a:p>
            <a:pPr lvl="1"/>
            <a:endParaRPr lang="en-US" sz="18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39034" y="685800"/>
            <a:ext cx="8534400" cy="758952"/>
          </a:xfrm>
        </p:spPr>
        <p:txBody>
          <a:bodyPr>
            <a:noAutofit/>
          </a:bodyPr>
          <a:lstStyle/>
          <a:p>
            <a:r>
              <a:rPr lang="en-US" sz="3600" dirty="0"/>
              <a:t>May the Force be with You!</a:t>
            </a:r>
            <a:br>
              <a:rPr lang="en-US" sz="3600" dirty="0"/>
            </a:br>
            <a:r>
              <a:rPr lang="en-US" sz="3200" u="sng" dirty="0" smtClean="0"/>
              <a:t>PBL Steps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7578034" y="6211217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18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172" y="1460785"/>
            <a:ext cx="8284028" cy="495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PBL Rubrics: </a:t>
            </a:r>
            <a:r>
              <a:rPr lang="en-US" sz="2000" dirty="0" smtClean="0"/>
              <a:t>All rubrics and other PBL documents needed for this project are found on the </a:t>
            </a:r>
            <a:r>
              <a:rPr lang="en-US" sz="2000" dirty="0"/>
              <a:t>Google </a:t>
            </a:r>
            <a:r>
              <a:rPr lang="en-US" sz="2000" dirty="0" smtClean="0"/>
              <a:t>Classroom website (About Tab, PBL Documents &amp; Rubrics Tab)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>
                <a:solidFill>
                  <a:srgbClr val="FFC000"/>
                </a:solidFill>
              </a:rPr>
              <a:t>Scaffolding Activities: </a:t>
            </a:r>
            <a:r>
              <a:rPr lang="en-US" sz="2000" dirty="0" smtClean="0"/>
              <a:t>Activities you and your team will need in order to master the goals for this project are found under the Type I and Type II folders in the Google Classroom website for this unit. </a:t>
            </a:r>
          </a:p>
          <a:p>
            <a:endParaRPr lang="en-US" sz="2000" i="1" dirty="0"/>
          </a:p>
          <a:p>
            <a:r>
              <a:rPr lang="en-US" sz="2000" b="1" dirty="0" smtClean="0">
                <a:solidFill>
                  <a:srgbClr val="FFC000"/>
                </a:solidFill>
              </a:rPr>
              <a:t>Student Designed Labs: </a:t>
            </a:r>
            <a:r>
              <a:rPr lang="en-US" sz="2000" dirty="0" err="1"/>
              <a:t>G</a:t>
            </a:r>
            <a:r>
              <a:rPr lang="en-US" sz="2000" dirty="0" err="1" smtClean="0"/>
              <a:t>uidlines</a:t>
            </a:r>
            <a:r>
              <a:rPr lang="en-US" sz="2000" dirty="0" smtClean="0"/>
              <a:t> for how you and your PBL team can design a lab that answers one or more of this unit’s essential questions are </a:t>
            </a:r>
            <a:r>
              <a:rPr lang="en-US" sz="2000" dirty="0"/>
              <a:t>found under the </a:t>
            </a:r>
            <a:r>
              <a:rPr lang="en-US" sz="2000" dirty="0" smtClean="0"/>
              <a:t>“About” page on the </a:t>
            </a:r>
            <a:r>
              <a:rPr lang="en-US" sz="2000" dirty="0"/>
              <a:t>Google Classroom website for this unit. </a:t>
            </a:r>
          </a:p>
          <a:p>
            <a:endParaRPr lang="en-US" sz="2000" b="1" dirty="0" smtClean="0">
              <a:solidFill>
                <a:srgbClr val="FFC000"/>
              </a:solidFill>
            </a:endParaRPr>
          </a:p>
          <a:p>
            <a:r>
              <a:rPr lang="en-US" sz="2000" b="1" dirty="0" smtClean="0">
                <a:solidFill>
                  <a:srgbClr val="FFC000"/>
                </a:solidFill>
              </a:rPr>
              <a:t>Tutorials: </a:t>
            </a:r>
            <a:r>
              <a:rPr lang="en-US" sz="2000" dirty="0" smtClean="0"/>
              <a:t>An extensive set of tutorials for the topics addressed in this unit is found on the </a:t>
            </a:r>
            <a:r>
              <a:rPr lang="en-US" sz="2000" dirty="0"/>
              <a:t>Google Classroom website for this unit.  </a:t>
            </a:r>
          </a:p>
          <a:p>
            <a:pPr lvl="1"/>
            <a:endParaRPr lang="en-US" sz="1600" dirty="0"/>
          </a:p>
          <a:p>
            <a:endParaRPr lang="en-US" sz="2000" b="1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96200" y="86910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22943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/>
              <a:t>May the Force be with You!</a:t>
            </a:r>
            <a:br>
              <a:rPr lang="en-US" sz="3200" dirty="0"/>
            </a:br>
            <a:r>
              <a:rPr lang="en-US" sz="2800" u="sng" dirty="0" smtClean="0"/>
              <a:t>PBL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1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632" y="1482134"/>
            <a:ext cx="7543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Milestone</a:t>
            </a:r>
            <a:r>
              <a:rPr lang="en-US" sz="1800" b="1" dirty="0"/>
              <a:t>			</a:t>
            </a:r>
            <a:r>
              <a:rPr lang="en-US" sz="1800" b="1" dirty="0" smtClean="0"/>
              <a:t>		</a:t>
            </a:r>
            <a:r>
              <a:rPr lang="en-US" sz="1800" b="1" u="sng" dirty="0" smtClean="0"/>
              <a:t>Item</a:t>
            </a:r>
            <a:r>
              <a:rPr lang="en-US" sz="1800" b="1" u="sng" dirty="0"/>
              <a:t>:</a:t>
            </a:r>
            <a:endParaRPr lang="en-US" sz="1800" b="1" dirty="0"/>
          </a:p>
          <a:p>
            <a:r>
              <a:rPr lang="en-US" sz="1800" dirty="0"/>
              <a:t>Unit </a:t>
            </a:r>
            <a:r>
              <a:rPr lang="en-US" sz="1800" dirty="0" smtClean="0"/>
              <a:t>3 </a:t>
            </a:r>
            <a:r>
              <a:rPr lang="en-US" sz="1800" dirty="0"/>
              <a:t>PBL </a:t>
            </a:r>
            <a:r>
              <a:rPr lang="en-US" sz="1800" dirty="0" smtClean="0"/>
              <a:t>Kickoff				10/16/15</a:t>
            </a:r>
          </a:p>
          <a:p>
            <a:endParaRPr lang="en-US" sz="1800" dirty="0"/>
          </a:p>
          <a:p>
            <a:r>
              <a:rPr lang="en-US" sz="1800" dirty="0" smtClean="0"/>
              <a:t>Milestone </a:t>
            </a:r>
            <a:r>
              <a:rPr lang="en-US" sz="1800" dirty="0"/>
              <a:t>Check #</a:t>
            </a:r>
            <a:r>
              <a:rPr lang="en-US" sz="1800" dirty="0" smtClean="0"/>
              <a:t>1				10/20/15</a:t>
            </a:r>
          </a:p>
          <a:p>
            <a:pPr lvl="1"/>
            <a:r>
              <a:rPr lang="en-US" sz="1200" dirty="0" smtClean="0"/>
              <a:t>All PBL Documents Due</a:t>
            </a:r>
          </a:p>
          <a:p>
            <a:pPr lvl="1"/>
            <a:endParaRPr lang="en-US" sz="1200" dirty="0"/>
          </a:p>
          <a:p>
            <a:r>
              <a:rPr lang="en-US" sz="1800" dirty="0" smtClean="0"/>
              <a:t>Milestone </a:t>
            </a:r>
            <a:r>
              <a:rPr lang="en-US" sz="1800" dirty="0"/>
              <a:t>Check #</a:t>
            </a:r>
            <a:r>
              <a:rPr lang="en-US" sz="1800" dirty="0" smtClean="0"/>
              <a:t>2 				11/12/15</a:t>
            </a:r>
            <a:endParaRPr lang="en-US" sz="1800" baseline="30000" dirty="0" smtClean="0"/>
          </a:p>
          <a:p>
            <a:pPr lvl="1"/>
            <a:r>
              <a:rPr lang="en-US" sz="1200" dirty="0" smtClean="0"/>
              <a:t>Deadline </a:t>
            </a:r>
            <a:r>
              <a:rPr lang="en-US" sz="1200" dirty="0"/>
              <a:t>for all Type </a:t>
            </a:r>
            <a:r>
              <a:rPr lang="en-US" sz="1200" dirty="0" smtClean="0"/>
              <a:t>I </a:t>
            </a:r>
            <a:r>
              <a:rPr lang="en-US" sz="1200" dirty="0"/>
              <a:t>Scaffolding</a:t>
            </a:r>
          </a:p>
          <a:p>
            <a:endParaRPr lang="en-US" sz="700" dirty="0"/>
          </a:p>
          <a:p>
            <a:r>
              <a:rPr lang="en-US" sz="1800" dirty="0" smtClean="0"/>
              <a:t>Milestone </a:t>
            </a:r>
            <a:r>
              <a:rPr lang="en-US" sz="1800" dirty="0"/>
              <a:t>Check #3 </a:t>
            </a:r>
            <a:r>
              <a:rPr lang="en-US" sz="1800" dirty="0" smtClean="0"/>
              <a:t>				11/24/15</a:t>
            </a:r>
            <a:endParaRPr lang="en-US" sz="1800" baseline="30000" dirty="0"/>
          </a:p>
          <a:p>
            <a:pPr lvl="1"/>
            <a:r>
              <a:rPr lang="en-US" sz="1200" dirty="0"/>
              <a:t>Deadline for all Type </a:t>
            </a:r>
            <a:r>
              <a:rPr lang="en-US" sz="1200" dirty="0" smtClean="0"/>
              <a:t>II </a:t>
            </a:r>
            <a:r>
              <a:rPr lang="en-US" sz="1200" dirty="0"/>
              <a:t>Scaffolding</a:t>
            </a:r>
          </a:p>
          <a:p>
            <a:pPr lvl="1"/>
            <a:r>
              <a:rPr lang="en-US" sz="1200" dirty="0" smtClean="0"/>
              <a:t>Draft Products Due – Mock Presentations</a:t>
            </a:r>
            <a:endParaRPr lang="en-US" sz="1200" dirty="0"/>
          </a:p>
          <a:p>
            <a:endParaRPr lang="en-US" sz="1800" dirty="0"/>
          </a:p>
          <a:p>
            <a:r>
              <a:rPr lang="en-US" sz="1800" dirty="0" smtClean="0"/>
              <a:t>PBL </a:t>
            </a:r>
            <a:r>
              <a:rPr lang="en-US" sz="1800" dirty="0"/>
              <a:t>Product / Presentation Due </a:t>
            </a:r>
            <a:r>
              <a:rPr lang="en-US" sz="1800" dirty="0" smtClean="0"/>
              <a:t>Date		12/4/15</a:t>
            </a:r>
          </a:p>
          <a:p>
            <a:endParaRPr lang="en-US" sz="1800" dirty="0"/>
          </a:p>
          <a:p>
            <a:endParaRPr lang="en-US" sz="2400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544332" y="6055055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  <p:sp>
        <p:nvSpPr>
          <p:cNvPr id="2" name="7-Point Star 1">
            <a:hlinkClick r:id="rId3"/>
          </p:cNvPr>
          <p:cNvSpPr/>
          <p:nvPr/>
        </p:nvSpPr>
        <p:spPr>
          <a:xfrm>
            <a:off x="264994" y="6040272"/>
            <a:ext cx="685800" cy="568655"/>
          </a:xfrm>
          <a:prstGeom prst="star7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3540" y="5517052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* Dates subject to change - refer to the </a:t>
            </a:r>
            <a:r>
              <a:rPr lang="en-US" sz="1400" dirty="0" smtClean="0">
                <a:solidFill>
                  <a:srgbClr val="FFC000"/>
                </a:solidFill>
              </a:rPr>
              <a:t>Google Class Calendar for this course for </a:t>
            </a:r>
            <a:r>
              <a:rPr lang="en-US" sz="1400" dirty="0">
                <a:solidFill>
                  <a:srgbClr val="FFC000"/>
                </a:solidFill>
              </a:rPr>
              <a:t>exact milestones and due dates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05332" y="455696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/>
              <a:t>May the Force be with You!</a:t>
            </a:r>
            <a:br>
              <a:rPr lang="en-US" sz="3200" dirty="0"/>
            </a:br>
            <a:r>
              <a:rPr lang="en-US" sz="2800" u="sng" dirty="0" smtClean="0"/>
              <a:t>Project Timeline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43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99"/>
                </a:solidFill>
              </a:rPr>
              <a:t>May the Force be with you</a:t>
            </a:r>
            <a:r>
              <a:rPr lang="en-US" sz="4000" b="1" dirty="0" smtClean="0">
                <a:solidFill>
                  <a:srgbClr val="FFFF99"/>
                </a:solidFill>
              </a:rPr>
              <a:t>!</a:t>
            </a:r>
            <a:br>
              <a:rPr lang="en-US" sz="4000" b="1" dirty="0" smtClean="0">
                <a:solidFill>
                  <a:srgbClr val="FFFF99"/>
                </a:solidFill>
              </a:rPr>
            </a:br>
            <a:r>
              <a:rPr lang="en-US" sz="3200" u="sng" dirty="0" smtClean="0"/>
              <a:t>Entry Event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734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Enjoy the </a:t>
            </a:r>
            <a:r>
              <a:rPr lang="en-US" sz="2400" dirty="0">
                <a:solidFill>
                  <a:schemeClr val="bg1"/>
                </a:solidFill>
              </a:rPr>
              <a:t>following </a:t>
            </a:r>
            <a:r>
              <a:rPr lang="en-US" sz="2400" dirty="0" smtClean="0">
                <a:solidFill>
                  <a:schemeClr val="bg1"/>
                </a:solidFill>
              </a:rPr>
              <a:t>video as a way to give </a:t>
            </a:r>
            <a:r>
              <a:rPr lang="en-US" sz="2400" dirty="0">
                <a:solidFill>
                  <a:schemeClr val="bg1"/>
                </a:solidFill>
              </a:rPr>
              <a:t>you </a:t>
            </a:r>
            <a:r>
              <a:rPr lang="en-US" sz="2400" dirty="0" smtClean="0">
                <a:solidFill>
                  <a:schemeClr val="bg1"/>
                </a:solidFill>
              </a:rPr>
              <a:t>a taste for how you will be demonstrating Newton’s </a:t>
            </a:r>
            <a:r>
              <a:rPr lang="en-US" sz="2400" dirty="0">
                <a:solidFill>
                  <a:schemeClr val="bg1"/>
                </a:solidFill>
              </a:rPr>
              <a:t>laws </a:t>
            </a:r>
            <a:r>
              <a:rPr lang="en-US" sz="2400" dirty="0" smtClean="0">
                <a:solidFill>
                  <a:schemeClr val="bg1"/>
                </a:solidFill>
              </a:rPr>
              <a:t>of motion...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</a:endParaRPr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https://www.youtube.com/watch?v=qybUFnY7Y8w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Watch this individually or as a PBL team, </a:t>
            </a:r>
            <a:r>
              <a:rPr lang="en-US" sz="2400" dirty="0">
                <a:solidFill>
                  <a:schemeClr val="bg1"/>
                </a:solidFill>
              </a:rPr>
              <a:t>taking notes as you do. </a:t>
            </a:r>
            <a:r>
              <a:rPr lang="en-US" sz="2400" dirty="0" smtClean="0">
                <a:solidFill>
                  <a:schemeClr val="bg1"/>
                </a:solidFill>
              </a:rPr>
              <a:t>Discuss </a:t>
            </a:r>
            <a:r>
              <a:rPr lang="en-US" sz="2400" dirty="0">
                <a:solidFill>
                  <a:schemeClr val="bg1"/>
                </a:solidFill>
              </a:rPr>
              <a:t>your initial impressions with your </a:t>
            </a:r>
            <a:r>
              <a:rPr lang="en-US" sz="2400" dirty="0" smtClean="0">
                <a:solidFill>
                  <a:schemeClr val="bg1"/>
                </a:solidFill>
              </a:rPr>
              <a:t>teammates and come back to it as you learn more about the final product for this project.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pPr lvl="1"/>
            <a:endParaRPr lang="en-US" sz="2000" u="sng" dirty="0" smtClean="0">
              <a:hlinkClick r:id="rId3"/>
            </a:endParaRP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7543800" y="6014112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  <p:sp>
        <p:nvSpPr>
          <p:cNvPr id="5" name="7-Point Star 4">
            <a:hlinkClick r:id="rId5"/>
          </p:cNvPr>
          <p:cNvSpPr/>
          <p:nvPr/>
        </p:nvSpPr>
        <p:spPr>
          <a:xfrm>
            <a:off x="8305800" y="152400"/>
            <a:ext cx="609600" cy="5334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May the Force be with You!</a:t>
            </a:r>
            <a:br>
              <a:rPr lang="en-US" sz="4400" dirty="0" smtClean="0"/>
            </a:br>
            <a:r>
              <a:rPr lang="en-US" sz="3600" u="sng" dirty="0" smtClean="0"/>
              <a:t>Project Scenario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412" y="1611573"/>
            <a:ext cx="6624851" cy="53167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</a:rPr>
              <a:t>You and your team have entered The TCEC Crazy Contraption Contest! 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</a:rPr>
              <a:t>Competing teams are faced </a:t>
            </a:r>
            <a:r>
              <a:rPr lang="en-US" sz="1800" dirty="0">
                <a:solidFill>
                  <a:schemeClr val="bg1"/>
                </a:solidFill>
              </a:rPr>
              <a:t>with the challenge to </a:t>
            </a:r>
            <a:r>
              <a:rPr lang="en-US" sz="1800" dirty="0" smtClean="0">
                <a:solidFill>
                  <a:schemeClr val="bg1"/>
                </a:solidFill>
              </a:rPr>
              <a:t>design, build, demonstrate, and chronicle </a:t>
            </a:r>
            <a:r>
              <a:rPr lang="en-US" sz="1800" dirty="0">
                <a:solidFill>
                  <a:schemeClr val="bg1"/>
                </a:solidFill>
              </a:rPr>
              <a:t>a </a:t>
            </a:r>
            <a:r>
              <a:rPr lang="en-US" sz="1800" dirty="0" smtClean="0">
                <a:solidFill>
                  <a:schemeClr val="bg1"/>
                </a:solidFill>
                <a:hlinkClick r:id="rId2"/>
              </a:rPr>
              <a:t>Rube Goldberg </a:t>
            </a:r>
            <a:r>
              <a:rPr lang="en-US" sz="1800" dirty="0" smtClean="0">
                <a:solidFill>
                  <a:schemeClr val="bg1"/>
                </a:solidFill>
              </a:rPr>
              <a:t>machine that </a:t>
            </a:r>
            <a:r>
              <a:rPr lang="en-US" sz="1800" dirty="0">
                <a:solidFill>
                  <a:schemeClr val="bg1"/>
                </a:solidFill>
              </a:rPr>
              <a:t>clearly models each of Newton’s three laws of motion.  </a:t>
            </a: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1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</a:rPr>
              <a:t>For </a:t>
            </a:r>
            <a:r>
              <a:rPr lang="en-US" sz="1800" dirty="0">
                <a:solidFill>
                  <a:schemeClr val="bg1"/>
                </a:solidFill>
              </a:rPr>
              <a:t>the purposes of this master </a:t>
            </a:r>
            <a:r>
              <a:rPr lang="en-US" sz="1800" dirty="0" smtClean="0">
                <a:solidFill>
                  <a:schemeClr val="bg1"/>
                </a:solidFill>
              </a:rPr>
              <a:t>PBL document </a:t>
            </a:r>
            <a:r>
              <a:rPr lang="en-US" sz="1800" dirty="0">
                <a:solidFill>
                  <a:schemeClr val="bg1"/>
                </a:solidFill>
              </a:rPr>
              <a:t>of instructions, we will call your </a:t>
            </a:r>
            <a:r>
              <a:rPr lang="en-US" sz="1800" dirty="0" smtClean="0">
                <a:solidFill>
                  <a:schemeClr val="bg1"/>
                </a:solidFill>
              </a:rPr>
              <a:t>final product </a:t>
            </a:r>
            <a:r>
              <a:rPr lang="en-US" sz="1800" dirty="0">
                <a:solidFill>
                  <a:schemeClr val="bg1"/>
                </a:solidFill>
              </a:rPr>
              <a:t>“The Thing.”  </a:t>
            </a:r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Thing, as a Rube Goldberg machine, must do as simple a task as </a:t>
            </a:r>
            <a:r>
              <a:rPr lang="en-US" sz="1800" dirty="0" smtClean="0">
                <a:solidFill>
                  <a:schemeClr val="bg1"/>
                </a:solidFill>
              </a:rPr>
              <a:t>possible, but </a:t>
            </a:r>
            <a:r>
              <a:rPr lang="en-US" sz="1800" dirty="0">
                <a:solidFill>
                  <a:schemeClr val="bg1"/>
                </a:solidFill>
              </a:rPr>
              <a:t>in as complicated a manner as </a:t>
            </a:r>
            <a:r>
              <a:rPr lang="en-US" sz="1800" dirty="0" smtClean="0">
                <a:solidFill>
                  <a:schemeClr val="bg1"/>
                </a:solidFill>
              </a:rPr>
              <a:t>is reasonable.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1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bg1"/>
                </a:solidFill>
              </a:rPr>
              <a:t>The </a:t>
            </a:r>
            <a:r>
              <a:rPr lang="en-US" sz="1800" dirty="0">
                <a:solidFill>
                  <a:schemeClr val="bg1"/>
                </a:solidFill>
              </a:rPr>
              <a:t>most important requirement of The Thing is that it must explicitly and quantitatively provide </a:t>
            </a:r>
            <a:r>
              <a:rPr lang="en-US" sz="1800" dirty="0" smtClean="0">
                <a:solidFill>
                  <a:schemeClr val="bg1"/>
                </a:solidFill>
              </a:rPr>
              <a:t>clear, undisputable, and well-documented examples that prove </a:t>
            </a:r>
            <a:r>
              <a:rPr lang="en-US" sz="1800" dirty="0">
                <a:solidFill>
                  <a:schemeClr val="bg1"/>
                </a:solidFill>
              </a:rPr>
              <a:t>each of Newton’s three </a:t>
            </a:r>
            <a:r>
              <a:rPr lang="en-US" sz="1800" dirty="0" smtClean="0">
                <a:solidFill>
                  <a:schemeClr val="bg1"/>
                </a:solidFill>
              </a:rPr>
              <a:t>laws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of motion.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achine animated GIF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052617"/>
            <a:ext cx="21335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7543800" y="6014111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35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May the Force be with </a:t>
            </a:r>
            <a:r>
              <a:rPr lang="en-US" sz="4400" dirty="0"/>
              <a:t>Y</a:t>
            </a:r>
            <a:r>
              <a:rPr lang="en-US" sz="4400" dirty="0" smtClean="0"/>
              <a:t>ou!</a:t>
            </a:r>
            <a:br>
              <a:rPr lang="en-US" sz="4400" dirty="0" smtClean="0"/>
            </a:br>
            <a:r>
              <a:rPr lang="en-US" sz="3600" u="sng" dirty="0" smtClean="0"/>
              <a:t>Driving Question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943102"/>
            <a:ext cx="7543800" cy="19430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99"/>
                </a:solidFill>
              </a:rPr>
              <a:t>How can </a:t>
            </a:r>
            <a:r>
              <a:rPr lang="en-US" sz="3200" dirty="0" smtClean="0">
                <a:solidFill>
                  <a:srgbClr val="FFFF99"/>
                </a:solidFill>
              </a:rPr>
              <a:t>we use a Rube Goldberg machine to explicitly demonstrate Newton’s three Laws of Motion? 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543800" y="6014111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  <p:sp>
        <p:nvSpPr>
          <p:cNvPr id="6" name="7-Point Star 5">
            <a:hlinkClick r:id="rId3"/>
          </p:cNvPr>
          <p:cNvSpPr/>
          <p:nvPr/>
        </p:nvSpPr>
        <p:spPr>
          <a:xfrm>
            <a:off x="152400" y="6172200"/>
            <a:ext cx="609600" cy="5334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http://upload.wikimedia.org/wikipedia/en/thumb/8/88/Rubenvent.jpg/450px-Rubenv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00497"/>
            <a:ext cx="42862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239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May the Force be with You!</a:t>
            </a:r>
            <a:br>
              <a:rPr lang="en-US" sz="4400" dirty="0" smtClean="0"/>
            </a:br>
            <a:r>
              <a:rPr lang="en-US" sz="3600" u="sng" dirty="0" smtClean="0"/>
              <a:t>Final Product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6248" y="1794539"/>
            <a:ext cx="8460759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There are two parts of this project’s final product: The physical “Thing” and a “blueprint.”</a:t>
            </a:r>
          </a:p>
          <a:p>
            <a:r>
              <a:rPr lang="en-US" sz="2400" dirty="0" smtClean="0"/>
              <a:t>The physical Thing is your actual Rube Goldberg machine. It must explicitly include examples that answer the Driving Question and clearly and accurately match your blueprint.</a:t>
            </a:r>
          </a:p>
          <a:p>
            <a:r>
              <a:rPr lang="en-US" sz="2400" dirty="0" smtClean="0"/>
              <a:t>Your blueprint must be a precise and quantitative representation of your Thing, including detailed calculations, </a:t>
            </a:r>
            <a:r>
              <a:rPr lang="en-US" sz="2400" dirty="0"/>
              <a:t>drawings, </a:t>
            </a:r>
            <a:r>
              <a:rPr lang="en-US" sz="2400" dirty="0" smtClean="0"/>
              <a:t>and descriptions.  </a:t>
            </a:r>
            <a:endParaRPr lang="en-US" sz="2400" dirty="0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>
            <a:hlinkClick r:id="rId2"/>
          </p:cNvPr>
          <p:cNvSpPr/>
          <p:nvPr/>
        </p:nvSpPr>
        <p:spPr>
          <a:xfrm>
            <a:off x="83058" y="6172200"/>
            <a:ext cx="609600" cy="5334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geekadelphia.com/wp-content/uploads/2015/02/Rube-Goldberg-Mach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78" y="4677486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015" y="4677486"/>
            <a:ext cx="2541986" cy="17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239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May the Force be with You!</a:t>
            </a:r>
            <a:br>
              <a:rPr lang="en-US" sz="4400" dirty="0" smtClean="0"/>
            </a:br>
            <a:r>
              <a:rPr lang="en-US" sz="3600" u="sng" dirty="0" smtClean="0"/>
              <a:t>Final Product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3261"/>
            <a:ext cx="8382000" cy="49530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1600" b="1" dirty="0" smtClean="0"/>
              <a:t>Other </a:t>
            </a:r>
            <a:r>
              <a:rPr lang="en-US" sz="1600" b="1" dirty="0"/>
              <a:t>requirements and specifications</a:t>
            </a:r>
            <a:r>
              <a:rPr lang="en-US" sz="1600" b="1" dirty="0" smtClean="0"/>
              <a:t>:</a:t>
            </a:r>
          </a:p>
          <a:p>
            <a:pPr marL="137160" indent="0">
              <a:buNone/>
            </a:pPr>
            <a:endParaRPr lang="en-US" sz="1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FF99"/>
                </a:solidFill>
              </a:rPr>
              <a:t>The Thing must ultimately answer this project’s driving question in a meaningful, creative, and high-quality </a:t>
            </a:r>
            <a:r>
              <a:rPr lang="en-US" sz="1600" dirty="0" smtClean="0">
                <a:solidFill>
                  <a:srgbClr val="FFFF99"/>
                </a:solidFill>
              </a:rPr>
              <a:t>manner (not just slapped together).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99"/>
                </a:solidFill>
              </a:rPr>
              <a:t>The </a:t>
            </a:r>
            <a:r>
              <a:rPr lang="en-US" sz="1600" dirty="0">
                <a:solidFill>
                  <a:srgbClr val="FFFF99"/>
                </a:solidFill>
              </a:rPr>
              <a:t>Thing can be demonstrated live or be filmed and then presented.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99"/>
                </a:solidFill>
              </a:rPr>
              <a:t>The </a:t>
            </a:r>
            <a:r>
              <a:rPr lang="en-US" sz="1600" dirty="0">
                <a:solidFill>
                  <a:srgbClr val="FFFF99"/>
                </a:solidFill>
              </a:rPr>
              <a:t>Thing </a:t>
            </a:r>
            <a:r>
              <a:rPr lang="en-US" sz="1600" dirty="0" smtClean="0">
                <a:solidFill>
                  <a:srgbClr val="FFFF99"/>
                </a:solidFill>
              </a:rPr>
              <a:t>must be a </a:t>
            </a:r>
            <a:r>
              <a:rPr lang="en-US" sz="1600" dirty="0">
                <a:solidFill>
                  <a:srgbClr val="FFFF99"/>
                </a:solidFill>
              </a:rPr>
              <a:t>single </a:t>
            </a:r>
            <a:r>
              <a:rPr lang="en-US" sz="1600" dirty="0" smtClean="0">
                <a:solidFill>
                  <a:srgbClr val="FFFF99"/>
                </a:solidFill>
              </a:rPr>
              <a:t>Rube Goldberg machine and not separate for each </a:t>
            </a:r>
            <a:r>
              <a:rPr lang="en-US" sz="1600" dirty="0">
                <a:solidFill>
                  <a:srgbClr val="FFFF99"/>
                </a:solidFill>
              </a:rPr>
              <a:t>of the three laws. 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FF99"/>
                </a:solidFill>
              </a:rPr>
              <a:t>The Thing can be as </a:t>
            </a:r>
            <a:r>
              <a:rPr lang="en-US" sz="1600" dirty="0" smtClean="0">
                <a:solidFill>
                  <a:srgbClr val="FFFF99"/>
                </a:solidFill>
              </a:rPr>
              <a:t>big or small as is necessary to answer the DQ, although it should clearly be a Rube  Goldberg machine in terms of complexity to perform a simple task. In other words, complexity </a:t>
            </a:r>
            <a:r>
              <a:rPr lang="en-US" sz="1600" dirty="0">
                <a:solidFill>
                  <a:srgbClr val="FFFF99"/>
                </a:solidFill>
              </a:rPr>
              <a:t>and sophistication will be given deference in terms of product </a:t>
            </a:r>
            <a:r>
              <a:rPr lang="en-US" sz="1600" dirty="0" smtClean="0">
                <a:solidFill>
                  <a:srgbClr val="FFFF99"/>
                </a:solidFill>
              </a:rPr>
              <a:t>assessment.</a:t>
            </a:r>
            <a:endParaRPr lang="en-US" sz="1600" dirty="0">
              <a:solidFill>
                <a:srgbClr val="FFFF99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FF99"/>
                </a:solidFill>
              </a:rPr>
              <a:t>The </a:t>
            </a:r>
            <a:r>
              <a:rPr lang="en-US" sz="1600" dirty="0">
                <a:solidFill>
                  <a:srgbClr val="FFFF99"/>
                </a:solidFill>
              </a:rPr>
              <a:t>presentation </a:t>
            </a:r>
            <a:r>
              <a:rPr lang="en-US" sz="1600" dirty="0" smtClean="0">
                <a:solidFill>
                  <a:srgbClr val="FFFF99"/>
                </a:solidFill>
              </a:rPr>
              <a:t>of The Thing will occur on Crazy Competition Day and should </a:t>
            </a:r>
            <a:r>
              <a:rPr lang="en-US" sz="1600" dirty="0">
                <a:solidFill>
                  <a:srgbClr val="FFFF99"/>
                </a:solidFill>
              </a:rPr>
              <a:t>begin with a brief </a:t>
            </a:r>
            <a:r>
              <a:rPr lang="en-US" sz="1600" dirty="0" smtClean="0">
                <a:solidFill>
                  <a:srgbClr val="FFFF99"/>
                </a:solidFill>
              </a:rPr>
              <a:t>introduction, followed </a:t>
            </a:r>
            <a:r>
              <a:rPr lang="en-US" sz="1600" dirty="0">
                <a:solidFill>
                  <a:srgbClr val="FFFF99"/>
                </a:solidFill>
              </a:rPr>
              <a:t>by the presentation of your </a:t>
            </a:r>
            <a:r>
              <a:rPr lang="en-US" sz="1600" dirty="0" smtClean="0">
                <a:solidFill>
                  <a:srgbClr val="FFFF99"/>
                </a:solidFill>
              </a:rPr>
              <a:t>Thing and blueprint. After </a:t>
            </a:r>
            <a:r>
              <a:rPr lang="en-US" sz="1600" dirty="0">
                <a:solidFill>
                  <a:srgbClr val="FFFF99"/>
                </a:solidFill>
              </a:rPr>
              <a:t>that, the team should be prepared to answer questions about the product and the project as a whole.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FF99"/>
                </a:solidFill>
              </a:rPr>
              <a:t>Everyone in the group must participate equally in the </a:t>
            </a:r>
            <a:r>
              <a:rPr lang="en-US" sz="1600" dirty="0" smtClean="0">
                <a:solidFill>
                  <a:srgbClr val="FFFF99"/>
                </a:solidFill>
              </a:rPr>
              <a:t>presentation of your Thing, including all calculations, drawings, descriptions, etc. in your blueprint.</a:t>
            </a:r>
            <a:endParaRPr lang="en-US" sz="1600" dirty="0">
              <a:solidFill>
                <a:srgbClr val="FFFF99"/>
              </a:solidFill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52400" y="6185917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48600" y="6172200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Final Product Rubric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601566"/>
              </p:ext>
            </p:extLst>
          </p:nvPr>
        </p:nvGraphicFramePr>
        <p:xfrm>
          <a:off x="457200" y="990600"/>
          <a:ext cx="8229600" cy="525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49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Mastery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0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does your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product demonstrate a quality answer to the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project’s driving question?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Thing your team designed and demonstrated is creative, highly functional,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answers the driving question in an innovative way. It clearly meets or exceeds all project specifications in a high-quality manner.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Thing your team designed and demonstrated is fully functional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clearly answers the driving question. It meets all project specifications in a quality manner.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Thing your team demonstrates is not fully functional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is of poor quality, or fails to properly answer the driving question. It does not correctly meet one or more project specifications.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5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does each team member participate in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presentation of your final product?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team members can, with high confidence and precision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thoroughly and accurately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the physics behind each aspect of your Rube Goldberg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machine and blueprint.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team members can correctly and reasonably describe the physics behind each aspect of your Rube Goldberg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machine and blueprint.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or more team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unable to correctly describe the physics behind your Rube Goldberg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machine or blueprint.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0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does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product and supporting work convey</a:t>
                      </a:r>
                      <a:r>
                        <a:rPr lang="en-US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clear understanding of the goals and essential questions of this unit of study?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team’s blueprint and accompanying documentation provides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undisputable and quantitative proof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support your team’s high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mastery and transfer of knowledge of all unit essential questions to The Thing.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team’s blueprint and accompanying documentation provides solid and quantitative proof that support your team’s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mastery and transfer of knowledge of Newton’s Laws to The Thing.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team’s blueprint and accompanying documentation provide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 proof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indicate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team’s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mastery and/or transfer of knowledge of Newton’s Laws to The Thing.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152400" y="6338317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48600" y="6324600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43" y="8574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May the Force be with You!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u="sng" dirty="0"/>
              <a:t>Project Extension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447800"/>
            <a:ext cx="8389257" cy="4556993"/>
          </a:xfrm>
        </p:spPr>
        <p:txBody>
          <a:bodyPr>
            <a:noAutofit/>
          </a:bodyPr>
          <a:lstStyle/>
          <a:p>
            <a:r>
              <a:rPr lang="en-US" sz="2000" dirty="0"/>
              <a:t>Your team (or individuals on your team) may choose to extend the project beyond the minimum standards presented in the project scenario with </a:t>
            </a:r>
            <a:r>
              <a:rPr lang="en-US" sz="2000" dirty="0" smtClean="0"/>
              <a:t>one or more of the </a:t>
            </a:r>
            <a:r>
              <a:rPr lang="en-US" sz="2000" dirty="0"/>
              <a:t>following </a:t>
            </a:r>
            <a:r>
              <a:rPr lang="en-US" sz="2000" dirty="0" smtClean="0"/>
              <a:t>examples, thus increasing your chances for High Mastery for this project:</a:t>
            </a:r>
            <a:endParaRPr lang="en-US" sz="2000" dirty="0"/>
          </a:p>
          <a:p>
            <a:pPr lvl="1"/>
            <a:r>
              <a:rPr lang="en-US" sz="1600" dirty="0" smtClean="0">
                <a:solidFill>
                  <a:srgbClr val="FFFF99"/>
                </a:solidFill>
              </a:rPr>
              <a:t>Designing, building, and demonstrating a Thing that incorporates the use of iPad, Mobile App, coding, 3D printing, or other high technology.</a:t>
            </a:r>
          </a:p>
          <a:p>
            <a:pPr lvl="1"/>
            <a:r>
              <a:rPr lang="en-US" sz="1600" dirty="0" smtClean="0">
                <a:solidFill>
                  <a:srgbClr val="FFFF99"/>
                </a:solidFill>
              </a:rPr>
              <a:t>Explaining your essential question connections through one or more highly creative technology tools, such as these: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1drv.ms/1MPtGco</a:t>
            </a:r>
            <a:r>
              <a:rPr lang="en-US" sz="1600" dirty="0"/>
              <a:t>.</a:t>
            </a:r>
            <a:endParaRPr lang="en-US" sz="1600" dirty="0" smtClean="0">
              <a:solidFill>
                <a:srgbClr val="FFFF99"/>
              </a:solidFill>
            </a:endParaRPr>
          </a:p>
          <a:p>
            <a:pPr lvl="1"/>
            <a:r>
              <a:rPr lang="en-US" sz="1600" dirty="0" smtClean="0">
                <a:solidFill>
                  <a:srgbClr val="FFFF99"/>
                </a:solidFill>
              </a:rPr>
              <a:t>Creating </a:t>
            </a:r>
            <a:r>
              <a:rPr lang="en-US" sz="1600" dirty="0" smtClean="0">
                <a:solidFill>
                  <a:srgbClr val="FFFF99"/>
                </a:solidFill>
              </a:rPr>
              <a:t>a compelling and highly creative Thing that goes well beyond what is expected for a TCEC Honors Science course.</a:t>
            </a:r>
          </a:p>
          <a:p>
            <a:pPr lvl="1"/>
            <a:r>
              <a:rPr lang="en-US" sz="1600" dirty="0" smtClean="0">
                <a:solidFill>
                  <a:srgbClr val="FFFF99"/>
                </a:solidFill>
              </a:rPr>
              <a:t>Finding intriguing and unique real-world examples that show an obvious depth of research and rigorous connection to all project goals and essential questions (including those of Goal 1 &amp; 3 on friction, Hooke’s Law, and Universal Gravitation).</a:t>
            </a:r>
          </a:p>
          <a:p>
            <a:pPr lvl="1"/>
            <a:r>
              <a:rPr lang="en-US" sz="1600" dirty="0" smtClean="0">
                <a:solidFill>
                  <a:srgbClr val="FFFF99"/>
                </a:solidFill>
              </a:rPr>
              <a:t>Incorporating topics from the other units and/or from other classes into The Thing (while ensuring it still meets all requirements in this document).</a:t>
            </a:r>
          </a:p>
          <a:p>
            <a:pPr marL="411480" lvl="1" indent="0">
              <a:buNone/>
            </a:pPr>
            <a:endParaRPr lang="en-US" sz="1800" dirty="0" smtClean="0">
              <a:solidFill>
                <a:srgbClr val="FFFF99"/>
              </a:solidFill>
            </a:endParaRPr>
          </a:p>
          <a:p>
            <a:pPr marL="411480" lvl="1" indent="0">
              <a:buNone/>
            </a:pPr>
            <a:endParaRPr lang="en-US" sz="1800" dirty="0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381000" y="6096001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7162800" y="6004793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5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/>
              <a:t>May the Force be with </a:t>
            </a:r>
            <a:r>
              <a:rPr lang="en-US" sz="4400" dirty="0" smtClean="0"/>
              <a:t>You</a:t>
            </a:r>
            <a:r>
              <a:rPr lang="en-US" sz="4400" dirty="0"/>
              <a:t>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4067"/>
            <a:ext cx="8077200" cy="495300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en-US" b="1" dirty="0" smtClean="0">
                <a:solidFill>
                  <a:srgbClr val="FFFF99"/>
                </a:solidFill>
              </a:rPr>
              <a:t>Unit Overview: </a:t>
            </a:r>
          </a:p>
          <a:p>
            <a:r>
              <a:rPr lang="en-US" dirty="0" smtClean="0"/>
              <a:t>When we studied kinematics, we studied HOW things move. This unit focuses on WHY things move. </a:t>
            </a:r>
          </a:p>
          <a:p>
            <a:r>
              <a:rPr lang="en-US" dirty="0" smtClean="0"/>
              <a:t>This </a:t>
            </a:r>
            <a:r>
              <a:rPr lang="en-US" dirty="0"/>
              <a:t>unit will focus on </a:t>
            </a:r>
            <a:r>
              <a:rPr lang="en-US" dirty="0" smtClean="0"/>
              <a:t>the </a:t>
            </a:r>
            <a:r>
              <a:rPr lang="en-US" dirty="0"/>
              <a:t>concepts of </a:t>
            </a:r>
            <a:r>
              <a:rPr lang="en-US" dirty="0" smtClean="0"/>
              <a:t>force, Newton’s </a:t>
            </a:r>
            <a:r>
              <a:rPr lang="en-US" dirty="0"/>
              <a:t>three laws of </a:t>
            </a:r>
            <a:r>
              <a:rPr lang="en-US" dirty="0" smtClean="0"/>
              <a:t>motion, and applications of force in terms of gravitation, friction, and simple springs.  </a:t>
            </a:r>
          </a:p>
          <a:p>
            <a:r>
              <a:rPr lang="en-US" dirty="0" smtClean="0"/>
              <a:t>This </a:t>
            </a:r>
            <a:r>
              <a:rPr lang="en-US" dirty="0"/>
              <a:t>topic </a:t>
            </a:r>
            <a:r>
              <a:rPr lang="en-US" dirty="0" smtClean="0"/>
              <a:t>will allow the student to discover and use concrete examples of force, including an mathematical representations of the </a:t>
            </a:r>
            <a:r>
              <a:rPr lang="en-US" dirty="0"/>
              <a:t>quantities </a:t>
            </a:r>
            <a:r>
              <a:rPr lang="en-US" dirty="0" smtClean="0"/>
              <a:t>that cause </a:t>
            </a:r>
            <a:r>
              <a:rPr lang="en-US" dirty="0"/>
              <a:t>motion.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unit </a:t>
            </a:r>
            <a:r>
              <a:rPr lang="en-US" dirty="0" smtClean="0"/>
              <a:t>on force and how it is related to motion is </a:t>
            </a:r>
            <a:r>
              <a:rPr lang="en-US" dirty="0"/>
              <a:t>foundational to every other unit that will be studied </a:t>
            </a:r>
            <a:r>
              <a:rPr lang="en-US" dirty="0" smtClean="0"/>
              <a:t>in this physics course!</a:t>
            </a:r>
            <a:endParaRPr lang="en-US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229600" y="6248400"/>
            <a:ext cx="7498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280549" y="6132390"/>
            <a:ext cx="1295400" cy="539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Return to MAIN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46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</TotalTime>
  <Words>1968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May the Force be with you! Entry Event</vt:lpstr>
      <vt:lpstr>May the Force be with You! Project Scenario </vt:lpstr>
      <vt:lpstr>May the Force be with You! Driving Question</vt:lpstr>
      <vt:lpstr>May the Force be with You! Final Product</vt:lpstr>
      <vt:lpstr>May the Force be with You! Final Product</vt:lpstr>
      <vt:lpstr>Final Product Rubric</vt:lpstr>
      <vt:lpstr>May the Force be with You! Project Extension</vt:lpstr>
      <vt:lpstr>May the Force be with You!</vt:lpstr>
      <vt:lpstr>May the Force be with You! Project Goals </vt:lpstr>
      <vt:lpstr>May the Force be with You! Project Goals </vt:lpstr>
      <vt:lpstr>May the Force be with You! Project Goals </vt:lpstr>
      <vt:lpstr>PowerPoint Presentation</vt:lpstr>
      <vt:lpstr>May the Force be with You! PBL Steps </vt:lpstr>
      <vt:lpstr>May the Force be with You! PBL Resources</vt:lpstr>
      <vt:lpstr>May the Force be with You! Project Timeline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Matrix!</dc:title>
  <dc:creator>ECfaulty</dc:creator>
  <cp:lastModifiedBy>Ben Owens</cp:lastModifiedBy>
  <cp:revision>57</cp:revision>
  <dcterms:created xsi:type="dcterms:W3CDTF">2013-09-07T12:38:36Z</dcterms:created>
  <dcterms:modified xsi:type="dcterms:W3CDTF">2015-11-17T15:07:14Z</dcterms:modified>
</cp:coreProperties>
</file>