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703" r:id="rId1"/>
  </p:sldMasterIdLst>
  <p:notesMasterIdLst>
    <p:notesMasterId r:id="rId42"/>
  </p:notesMasterIdLst>
  <p:sldIdLst>
    <p:sldId id="260" r:id="rId2"/>
    <p:sldId id="282" r:id="rId3"/>
    <p:sldId id="365" r:id="rId4"/>
    <p:sldId id="352" r:id="rId5"/>
    <p:sldId id="356" r:id="rId6"/>
    <p:sldId id="359" r:id="rId7"/>
    <p:sldId id="274" r:id="rId8"/>
    <p:sldId id="276" r:id="rId9"/>
    <p:sldId id="277" r:id="rId10"/>
    <p:sldId id="278" r:id="rId11"/>
    <p:sldId id="355" r:id="rId12"/>
    <p:sldId id="353" r:id="rId13"/>
    <p:sldId id="351" r:id="rId14"/>
    <p:sldId id="279" r:id="rId15"/>
    <p:sldId id="294" r:id="rId16"/>
    <p:sldId id="293" r:id="rId17"/>
    <p:sldId id="331" r:id="rId18"/>
    <p:sldId id="344" r:id="rId19"/>
    <p:sldId id="332" r:id="rId20"/>
    <p:sldId id="350" r:id="rId21"/>
    <p:sldId id="338" r:id="rId22"/>
    <p:sldId id="346" r:id="rId23"/>
    <p:sldId id="362" r:id="rId24"/>
    <p:sldId id="348" r:id="rId25"/>
    <p:sldId id="363" r:id="rId26"/>
    <p:sldId id="347" r:id="rId27"/>
    <p:sldId id="349" r:id="rId28"/>
    <p:sldId id="340" r:id="rId29"/>
    <p:sldId id="345" r:id="rId30"/>
    <p:sldId id="364" r:id="rId31"/>
    <p:sldId id="342" r:id="rId32"/>
    <p:sldId id="297" r:id="rId33"/>
    <p:sldId id="336" r:id="rId34"/>
    <p:sldId id="360" r:id="rId35"/>
    <p:sldId id="337" r:id="rId36"/>
    <p:sldId id="299" r:id="rId37"/>
    <p:sldId id="281" r:id="rId38"/>
    <p:sldId id="361" r:id="rId39"/>
    <p:sldId id="271" r:id="rId40"/>
    <p:sldId id="366" r:id="rId41"/>
  </p:sldIdLst>
  <p:sldSz cx="13004800" cy="9753600"/>
  <p:notesSz cx="6858000" cy="9144000"/>
  <p:defaultTextStyle>
    <a:defPPr>
      <a:defRPr lang="en-US"/>
    </a:defPPr>
    <a:lvl1pPr algn="l" defTabSz="582613"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1pPr>
    <a:lvl2pPr marL="341313" indent="112713" algn="l" defTabSz="582613"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2pPr>
    <a:lvl3pPr marL="684213" indent="227013" algn="l" defTabSz="582613"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3pPr>
    <a:lvl4pPr marL="1027113" indent="341313" algn="l" defTabSz="582613"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4pPr>
    <a:lvl5pPr marL="1370013" indent="455613" algn="l" defTabSz="582613" rtl="0" eaLnBrk="0" fontAlgn="base" hangingPunct="0">
      <a:spcBef>
        <a:spcPct val="0"/>
      </a:spcBef>
      <a:spcAft>
        <a:spcPct val="0"/>
      </a:spcAft>
      <a:defRPr sz="3600" kern="1200">
        <a:solidFill>
          <a:srgbClr val="000000"/>
        </a:solidFill>
        <a:latin typeface="Helvetica Light" charset="0"/>
        <a:ea typeface="Helvetica Light" charset="0"/>
        <a:cs typeface="Helvetica Light" charset="0"/>
        <a:sym typeface="Helvetica Light" charset="0"/>
      </a:defRPr>
    </a:lvl5pPr>
    <a:lvl6pPr marL="22860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6pPr>
    <a:lvl7pPr marL="27432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7pPr>
    <a:lvl8pPr marL="32004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8pPr>
    <a:lvl9pPr marL="3657600" algn="l" defTabSz="914400" rtl="0" eaLnBrk="1" latinLnBrk="0" hangingPunct="1">
      <a:defRPr sz="3600" kern="1200">
        <a:solidFill>
          <a:srgbClr val="000000"/>
        </a:solidFill>
        <a:latin typeface="Helvetica Light" charset="0"/>
        <a:ea typeface="Helvetica Light" charset="0"/>
        <a:cs typeface="Helvetica Light" charset="0"/>
        <a:sym typeface="Helvetica Light"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3" d="100"/>
          <a:sy n="53" d="100"/>
        </p:scale>
        <p:origin x="1650" y="72"/>
      </p:cViewPr>
      <p:guideLst>
        <p:guide orient="horz" pos="3072"/>
        <p:guide pos="4096"/>
      </p:guideLst>
    </p:cSldViewPr>
  </p:slideViewPr>
  <p:notesTextViewPr>
    <p:cViewPr>
      <p:scale>
        <a:sx n="3" d="2"/>
        <a:sy n="3" d="2"/>
      </p:scale>
      <p:origin x="0" y="0"/>
    </p:cViewPr>
  </p:notesTextViewPr>
  <p:sorterViewPr>
    <p:cViewPr>
      <p:scale>
        <a:sx n="100" d="100"/>
        <a:sy n="100" d="100"/>
      </p:scale>
      <p:origin x="0" y="-179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sym typeface="Noteworthy Bold" charset="0"/>
              </a:rPr>
              <a:t>Click to edit Master text styles</a:t>
            </a:r>
          </a:p>
          <a:p>
            <a:pPr lvl="1"/>
            <a:r>
              <a:rPr lang="en-US" noProof="0" smtClean="0">
                <a:sym typeface="Noteworthy Bold" charset="0"/>
              </a:rPr>
              <a:t>Second level</a:t>
            </a:r>
          </a:p>
          <a:p>
            <a:pPr lvl="2"/>
            <a:r>
              <a:rPr lang="en-US" noProof="0" smtClean="0">
                <a:sym typeface="Noteworthy Bold" charset="0"/>
              </a:rPr>
              <a:t>Third level</a:t>
            </a:r>
          </a:p>
          <a:p>
            <a:pPr lvl="3"/>
            <a:r>
              <a:rPr lang="en-US" noProof="0" smtClean="0">
                <a:sym typeface="Noteworthy Bold" charset="0"/>
              </a:rPr>
              <a:t>Fourth level</a:t>
            </a:r>
          </a:p>
          <a:p>
            <a:pPr lvl="4"/>
            <a:r>
              <a:rPr lang="en-US" noProof="0" smtClean="0">
                <a:sym typeface="Noteworthy Bold" charset="0"/>
              </a:rPr>
              <a:t>Fifth level</a:t>
            </a:r>
          </a:p>
        </p:txBody>
      </p:sp>
    </p:spTree>
    <p:extLst>
      <p:ext uri="{BB962C8B-B14F-4D97-AF65-F5344CB8AC3E}">
        <p14:creationId xmlns:p14="http://schemas.microsoft.com/office/powerpoint/2010/main" val="534814654"/>
      </p:ext>
    </p:extLst>
  </p:cSld>
  <p:clrMap bg1="lt1" tx1="dk1" bg2="lt2" tx2="dk2" accent1="accent1" accent2="accent2" accent3="accent3" accent4="accent4" accent5="accent5" accent6="accent6" hlink="hlink" folHlink="folHlink"/>
  <p:notesStyle>
    <a:lvl1pPr algn="l" defTabSz="455613"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1pPr>
    <a:lvl2pPr marL="341313" algn="l" defTabSz="455613"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2pPr>
    <a:lvl3pPr marL="684213" algn="l" defTabSz="455613"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3pPr>
    <a:lvl4pPr marL="1027113" algn="l" defTabSz="455613"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4pPr>
    <a:lvl5pPr marL="1370013" algn="l" defTabSz="455613" rtl="0" eaLnBrk="0" fontAlgn="base" hangingPunct="0">
      <a:lnSpc>
        <a:spcPts val="3500"/>
      </a:lnSpc>
      <a:spcBef>
        <a:spcPct val="0"/>
      </a:spcBef>
      <a:spcAft>
        <a:spcPct val="0"/>
      </a:spcAft>
      <a:defRPr sz="2400" kern="1200">
        <a:solidFill>
          <a:srgbClr val="572E2D"/>
        </a:solidFill>
        <a:latin typeface="Noteworthy Bold" charset="0"/>
        <a:ea typeface="Noteworthy Bold" charset="0"/>
        <a:cs typeface="Noteworthy Bold" charset="0"/>
        <a:sym typeface="Noteworthy Bold" charset="0"/>
      </a:defRPr>
    </a:lvl5pPr>
    <a:lvl6pPr marL="2285884" algn="l" defTabSz="914354" rtl="0" eaLnBrk="1" latinLnBrk="0" hangingPunct="1">
      <a:defRPr sz="1100" kern="1200">
        <a:solidFill>
          <a:schemeClr val="tx1"/>
        </a:solidFill>
        <a:latin typeface="+mn-lt"/>
        <a:ea typeface="+mn-ea"/>
        <a:cs typeface="+mn-cs"/>
      </a:defRPr>
    </a:lvl6pPr>
    <a:lvl7pPr marL="2743060" algn="l" defTabSz="914354" rtl="0" eaLnBrk="1" latinLnBrk="0" hangingPunct="1">
      <a:defRPr sz="1100" kern="1200">
        <a:solidFill>
          <a:schemeClr val="tx1"/>
        </a:solidFill>
        <a:latin typeface="+mn-lt"/>
        <a:ea typeface="+mn-ea"/>
        <a:cs typeface="+mn-cs"/>
      </a:defRPr>
    </a:lvl7pPr>
    <a:lvl8pPr marL="3200236" algn="l" defTabSz="914354" rtl="0" eaLnBrk="1" latinLnBrk="0" hangingPunct="1">
      <a:defRPr sz="1100" kern="1200">
        <a:solidFill>
          <a:schemeClr val="tx1"/>
        </a:solidFill>
        <a:latin typeface="+mn-lt"/>
        <a:ea typeface="+mn-ea"/>
        <a:cs typeface="+mn-cs"/>
      </a:defRPr>
    </a:lvl8pPr>
    <a:lvl9pPr marL="3657413" algn="l" defTabSz="91435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B7BCEB6-153B-4780-A52C-46D4C8C2FD1E}" type="slidenum">
              <a:rPr lang="en-US" altLang="en-US" sz="1200"/>
              <a:pPr eaLnBrk="1" hangingPunct="1"/>
              <a:t>3</a:t>
            </a:fld>
            <a:endParaRPr lang="en-US" altLang="en-US" sz="1200"/>
          </a:p>
        </p:txBody>
      </p:sp>
      <p:sp>
        <p:nvSpPr>
          <p:cNvPr id="155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210538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EED2A7D-3127-4A8C-977B-18760DA483E9}" type="slidenum">
              <a:rPr lang="en-US" altLang="en-US" sz="1200"/>
              <a:pPr eaLnBrk="1" hangingPunct="1"/>
              <a:t>21</a:t>
            </a:fld>
            <a:endParaRPr lang="en-US" altLang="en-US" sz="1200"/>
          </a:p>
        </p:txBody>
      </p:sp>
    </p:spTree>
    <p:extLst>
      <p:ext uri="{BB962C8B-B14F-4D97-AF65-F5344CB8AC3E}">
        <p14:creationId xmlns:p14="http://schemas.microsoft.com/office/powerpoint/2010/main" val="4102794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433C1C97-908E-4050-A0FB-3F050E6C482E}" type="slidenum">
              <a:rPr lang="en-US" altLang="en-US" sz="1200"/>
              <a:pPr eaLnBrk="1" hangingPunct="1"/>
              <a:t>23</a:t>
            </a:fld>
            <a:endParaRPr lang="en-US" altLang="en-US" sz="120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759248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latin typeface="Tahoma" panose="020B0604030504040204" pitchFamily="34" charset="0"/>
                <a:cs typeface="Tahoma" panose="020B0604030504040204" pitchFamily="34" charset="0"/>
              </a:rPr>
              <a:t>As we close this session and you begin to plan your own project units, let us consider this quote:  </a:t>
            </a:r>
            <a:r>
              <a:rPr lang="en-US" altLang="en-US" i="1" smtClean="0"/>
              <a:t>(Read Slide)</a:t>
            </a:r>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C3237B-3A6B-4862-8CA0-784F1FE2C869}"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extLst>
      <p:ext uri="{BB962C8B-B14F-4D97-AF65-F5344CB8AC3E}">
        <p14:creationId xmlns:p14="http://schemas.microsoft.com/office/powerpoint/2010/main" val="126641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975A4BB9-894F-48A2-974B-782B5676E265}" type="slidenum">
              <a:rPr lang="en-US" altLang="en-US" sz="1200"/>
              <a:pPr eaLnBrk="1" hangingPunct="1"/>
              <a:t>26</a:t>
            </a:fld>
            <a:endParaRPr lang="en-US" altLang="en-US" sz="1200"/>
          </a:p>
        </p:txBody>
      </p:sp>
    </p:spTree>
    <p:extLst>
      <p:ext uri="{BB962C8B-B14F-4D97-AF65-F5344CB8AC3E}">
        <p14:creationId xmlns:p14="http://schemas.microsoft.com/office/powerpoint/2010/main" val="695572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C4298D9A-8E63-4385-A65D-27AD2CBD406A}" type="slidenum">
              <a:rPr lang="en-US" altLang="en-US" sz="1200"/>
              <a:pPr eaLnBrk="1" hangingPunct="1"/>
              <a:t>27</a:t>
            </a:fld>
            <a:endParaRPr lang="en-US" altLang="en-US" sz="1200"/>
          </a:p>
        </p:txBody>
      </p:sp>
    </p:spTree>
    <p:extLst>
      <p:ext uri="{BB962C8B-B14F-4D97-AF65-F5344CB8AC3E}">
        <p14:creationId xmlns:p14="http://schemas.microsoft.com/office/powerpoint/2010/main" val="1905595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7A708149-1955-45A2-A08B-20ACE1004028}" type="slidenum">
              <a:rPr lang="en-US" altLang="en-US" sz="1200"/>
              <a:pPr eaLnBrk="1" hangingPunct="1"/>
              <a:t>28</a:t>
            </a:fld>
            <a:endParaRPr lang="en-US" altLang="en-US" sz="1200"/>
          </a:p>
        </p:txBody>
      </p:sp>
    </p:spTree>
    <p:extLst>
      <p:ext uri="{BB962C8B-B14F-4D97-AF65-F5344CB8AC3E}">
        <p14:creationId xmlns:p14="http://schemas.microsoft.com/office/powerpoint/2010/main" val="304669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solidFill>
                <a:srgbClr val="C00000"/>
              </a:solidFill>
            </a:endParaRPr>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D4317E4-425B-48B4-BA97-E14D6590649E}" type="slidenum">
              <a:rPr lang="en-US" altLang="en-US" sz="1200"/>
              <a:pPr eaLnBrk="1" hangingPunct="1"/>
              <a:t>29</a:t>
            </a:fld>
            <a:endParaRPr lang="en-US" altLang="en-US" sz="1200"/>
          </a:p>
        </p:txBody>
      </p:sp>
    </p:spTree>
    <p:extLst>
      <p:ext uri="{BB962C8B-B14F-4D97-AF65-F5344CB8AC3E}">
        <p14:creationId xmlns:p14="http://schemas.microsoft.com/office/powerpoint/2010/main" val="2835394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smtClean="0">
              <a:solidFill>
                <a:srgbClr val="C00000"/>
              </a:solidFill>
            </a:endParaRPr>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0D4317E4-425B-48B4-BA97-E14D6590649E}" type="slidenum">
              <a:rPr lang="en-US" altLang="en-US" sz="1200"/>
              <a:pPr eaLnBrk="1" hangingPunct="1"/>
              <a:t>31</a:t>
            </a:fld>
            <a:endParaRPr lang="en-US" altLang="en-US" sz="1200"/>
          </a:p>
        </p:txBody>
      </p:sp>
    </p:spTree>
    <p:extLst>
      <p:ext uri="{BB962C8B-B14F-4D97-AF65-F5344CB8AC3E}">
        <p14:creationId xmlns:p14="http://schemas.microsoft.com/office/powerpoint/2010/main" val="1427445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Tx/>
              <a:buAutoNum type="arabicPeriod"/>
            </a:pPr>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B6C888BE-4ED8-4CF3-A50C-7ED10D3AFD58}" type="slidenum">
              <a:rPr lang="en-US" altLang="en-US" sz="1200"/>
              <a:pPr eaLnBrk="1" hangingPunct="1"/>
              <a:t>32</a:t>
            </a:fld>
            <a:endParaRPr lang="en-US" altLang="en-US" sz="1200"/>
          </a:p>
        </p:txBody>
      </p:sp>
    </p:spTree>
    <p:extLst>
      <p:ext uri="{BB962C8B-B14F-4D97-AF65-F5344CB8AC3E}">
        <p14:creationId xmlns:p14="http://schemas.microsoft.com/office/powerpoint/2010/main" val="1055180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t>
            </a:r>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FC682ED7-106B-4F36-A01C-0D1761259246}" type="slidenum">
              <a:rPr lang="en-US" altLang="en-US" sz="1200"/>
              <a:pPr eaLnBrk="1" hangingPunct="1"/>
              <a:t>33</a:t>
            </a:fld>
            <a:endParaRPr lang="en-US" altLang="en-US" sz="1200"/>
          </a:p>
        </p:txBody>
      </p:sp>
    </p:spTree>
    <p:extLst>
      <p:ext uri="{BB962C8B-B14F-4D97-AF65-F5344CB8AC3E}">
        <p14:creationId xmlns:p14="http://schemas.microsoft.com/office/powerpoint/2010/main" val="8659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86EEE7A-4340-441E-853F-0EA9CDD2C3B5}" type="slidenum">
              <a:rPr lang="en-US" altLang="en-US" sz="1200"/>
              <a:pPr eaLnBrk="1" hangingPunct="1"/>
              <a:t>6</a:t>
            </a:fld>
            <a:endParaRPr lang="en-US" altLang="en-US" sz="1200"/>
          </a:p>
        </p:txBody>
      </p:sp>
    </p:spTree>
    <p:extLst>
      <p:ext uri="{BB962C8B-B14F-4D97-AF65-F5344CB8AC3E}">
        <p14:creationId xmlns:p14="http://schemas.microsoft.com/office/powerpoint/2010/main" val="835120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ECF2776-033F-4713-83A7-D4DCE00A5B17}" type="slidenum">
              <a:rPr lang="en-US" altLang="en-US" sz="1200"/>
              <a:pPr eaLnBrk="1" hangingPunct="1"/>
              <a:t>34</a:t>
            </a:fld>
            <a:endParaRPr lang="en-US" altLang="en-US" sz="1200"/>
          </a:p>
        </p:txBody>
      </p:sp>
    </p:spTree>
    <p:extLst>
      <p:ext uri="{BB962C8B-B14F-4D97-AF65-F5344CB8AC3E}">
        <p14:creationId xmlns:p14="http://schemas.microsoft.com/office/powerpoint/2010/main" val="2401221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DDE9068-B2D1-42CA-8CA2-9B80EFCD3F2C}" type="slidenum">
              <a:rPr lang="en-US" altLang="en-US" sz="1200"/>
              <a:pPr eaLnBrk="1" hangingPunct="1"/>
              <a:t>35</a:t>
            </a:fld>
            <a:endParaRPr lang="en-US" altLang="en-US" sz="1200"/>
          </a:p>
        </p:txBody>
      </p:sp>
    </p:spTree>
    <p:extLst>
      <p:ext uri="{BB962C8B-B14F-4D97-AF65-F5344CB8AC3E}">
        <p14:creationId xmlns:p14="http://schemas.microsoft.com/office/powerpoint/2010/main" val="1161807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E71794E-6243-452F-88BD-72F03E1D97AA}" type="slidenum">
              <a:rPr lang="en-US" altLang="en-US" sz="1200"/>
              <a:pPr eaLnBrk="1" hangingPunct="1"/>
              <a:t>36</a:t>
            </a:fld>
            <a:endParaRPr lang="en-US" altLang="en-US" sz="1200"/>
          </a:p>
        </p:txBody>
      </p:sp>
    </p:spTree>
    <p:extLst>
      <p:ext uri="{BB962C8B-B14F-4D97-AF65-F5344CB8AC3E}">
        <p14:creationId xmlns:p14="http://schemas.microsoft.com/office/powerpoint/2010/main" val="3340467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2DDE9068-B2D1-42CA-8CA2-9B80EFCD3F2C}" type="slidenum">
              <a:rPr lang="en-US" altLang="en-US" sz="1200"/>
              <a:pPr eaLnBrk="1" hangingPunct="1"/>
              <a:t>38</a:t>
            </a:fld>
            <a:endParaRPr lang="en-US" altLang="en-US" sz="1200"/>
          </a:p>
        </p:txBody>
      </p:sp>
    </p:spTree>
    <p:extLst>
      <p:ext uri="{BB962C8B-B14F-4D97-AF65-F5344CB8AC3E}">
        <p14:creationId xmlns:p14="http://schemas.microsoft.com/office/powerpoint/2010/main" val="336073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D1BCB55-A5A5-406D-9350-AD3978044A8D}" type="slidenum">
              <a:rPr lang="en-US" altLang="en-US" sz="1200"/>
              <a:pPr eaLnBrk="1" hangingPunct="1"/>
              <a:t>13</a:t>
            </a:fld>
            <a:endParaRPr lang="en-US" altLang="en-US" sz="1200"/>
          </a:p>
        </p:txBody>
      </p:sp>
    </p:spTree>
    <p:extLst>
      <p:ext uri="{BB962C8B-B14F-4D97-AF65-F5344CB8AC3E}">
        <p14:creationId xmlns:p14="http://schemas.microsoft.com/office/powerpoint/2010/main" val="303686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D1BCB55-A5A5-406D-9350-AD3978044A8D}" type="slidenum">
              <a:rPr lang="en-US" altLang="en-US" sz="1200"/>
              <a:pPr eaLnBrk="1" hangingPunct="1"/>
              <a:t>15</a:t>
            </a:fld>
            <a:endParaRPr lang="en-US" altLang="en-US" sz="1200"/>
          </a:p>
        </p:txBody>
      </p:sp>
    </p:spTree>
    <p:extLst>
      <p:ext uri="{BB962C8B-B14F-4D97-AF65-F5344CB8AC3E}">
        <p14:creationId xmlns:p14="http://schemas.microsoft.com/office/powerpoint/2010/main" val="268796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A4CCFBAC-ACF3-46FF-896C-1E53C2CFF406}" type="slidenum">
              <a:rPr lang="en-US" altLang="en-US" sz="1200"/>
              <a:pPr eaLnBrk="1" hangingPunct="1"/>
              <a:t>16</a:t>
            </a:fld>
            <a:endParaRPr lang="en-US" altLang="en-US" sz="1200"/>
          </a:p>
        </p:txBody>
      </p:sp>
    </p:spTree>
    <p:extLst>
      <p:ext uri="{BB962C8B-B14F-4D97-AF65-F5344CB8AC3E}">
        <p14:creationId xmlns:p14="http://schemas.microsoft.com/office/powerpoint/2010/main" val="4270441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D1BCB55-A5A5-406D-9350-AD3978044A8D}" type="slidenum">
              <a:rPr lang="en-US" altLang="en-US" sz="1200"/>
              <a:pPr eaLnBrk="1" hangingPunct="1"/>
              <a:t>17</a:t>
            </a:fld>
            <a:endParaRPr lang="en-US" altLang="en-US" sz="1200"/>
          </a:p>
        </p:txBody>
      </p:sp>
    </p:spTree>
    <p:extLst>
      <p:ext uri="{BB962C8B-B14F-4D97-AF65-F5344CB8AC3E}">
        <p14:creationId xmlns:p14="http://schemas.microsoft.com/office/powerpoint/2010/main" val="194502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5506F2D7-BABA-4610-A404-82DB0A63FF7E}" type="slidenum">
              <a:rPr lang="en-US" altLang="en-US" sz="1200"/>
              <a:pPr eaLnBrk="1" hangingPunct="1"/>
              <a:t>18</a:t>
            </a:fld>
            <a:endParaRPr lang="en-US" altLang="en-US" sz="1200"/>
          </a:p>
        </p:txBody>
      </p:sp>
    </p:spTree>
    <p:extLst>
      <p:ext uri="{BB962C8B-B14F-4D97-AF65-F5344CB8AC3E}">
        <p14:creationId xmlns:p14="http://schemas.microsoft.com/office/powerpoint/2010/main" val="2267818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DD1BCB55-A5A5-406D-9350-AD3978044A8D}" type="slidenum">
              <a:rPr lang="en-US" altLang="en-US" sz="1200"/>
              <a:pPr eaLnBrk="1" hangingPunct="1"/>
              <a:t>19</a:t>
            </a:fld>
            <a:endParaRPr lang="en-US" altLang="en-US" sz="1200"/>
          </a:p>
        </p:txBody>
      </p:sp>
    </p:spTree>
    <p:extLst>
      <p:ext uri="{BB962C8B-B14F-4D97-AF65-F5344CB8AC3E}">
        <p14:creationId xmlns:p14="http://schemas.microsoft.com/office/powerpoint/2010/main" val="3384542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a:xfrm>
            <a:off x="3884613" y="8829675"/>
            <a:ext cx="2971800" cy="465138"/>
          </a:xfrm>
          <a:prstGeom prst="rect">
            <a:avLst/>
          </a:prstGeom>
        </p:spPr>
        <p:txBody>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fld id="{6F09E02D-F8D3-40F9-BBD9-CE5D7EF97DC3}" type="slidenum">
              <a:rPr lang="en-US" altLang="en-US" sz="1200"/>
              <a:pPr eaLnBrk="1" hangingPunct="1"/>
              <a:t>20</a:t>
            </a:fld>
            <a:endParaRPr lang="en-US" altLang="en-US" sz="1200"/>
          </a:p>
        </p:txBody>
      </p:sp>
    </p:spTree>
    <p:extLst>
      <p:ext uri="{BB962C8B-B14F-4D97-AF65-F5344CB8AC3E}">
        <p14:creationId xmlns:p14="http://schemas.microsoft.com/office/powerpoint/2010/main" val="2043997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57120" y="6348840"/>
            <a:ext cx="9753600" cy="1699058"/>
          </a:xfrm>
        </p:spPr>
        <p:txBody>
          <a:bodyPr wrap="none" anchor="t"/>
          <a:lstStyle>
            <a:lvl1pPr algn="r">
              <a:defRPr sz="10240" b="0" spc="-32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r>
              <a:rPr lang="en-US" smtClean="0"/>
              <a:t>Click to edit Master title style</a:t>
            </a:r>
            <a:endParaRPr lang="en-US" dirty="0"/>
          </a:p>
        </p:txBody>
      </p:sp>
      <p:sp>
        <p:nvSpPr>
          <p:cNvPr id="3" name="Subtitle 2"/>
          <p:cNvSpPr>
            <a:spLocks noGrp="1"/>
          </p:cNvSpPr>
          <p:nvPr>
            <p:ph type="subTitle" idx="1"/>
          </p:nvPr>
        </p:nvSpPr>
        <p:spPr>
          <a:xfrm>
            <a:off x="2357119" y="5446938"/>
            <a:ext cx="9753600" cy="879677"/>
          </a:xfrm>
        </p:spPr>
        <p:txBody>
          <a:bodyPr anchor="b"/>
          <a:lstStyle>
            <a:lvl1pPr marL="0" indent="0" algn="r">
              <a:buNone/>
              <a:defRPr sz="3413"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lvl="0"/>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3AFACA4-048C-45E0-8441-2966AFCCFCA1}" type="datetimeFigureOut">
              <a:rPr lang="en-US"/>
              <a:pPr>
                <a:defRPr/>
              </a:pPr>
              <a:t>9/27/2015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748A8A-0156-4730-88DD-38ED255C4A1C}" type="slidenum">
              <a:rPr lang="en-US" altLang="en-US"/>
              <a:pPr>
                <a:defRPr/>
              </a:pPr>
              <a:t>‹#›</a:t>
            </a:fld>
            <a:endParaRPr lang="en-US" altLang="en-US"/>
          </a:p>
        </p:txBody>
      </p:sp>
    </p:spTree>
    <p:extLst>
      <p:ext uri="{BB962C8B-B14F-4D97-AF65-F5344CB8AC3E}">
        <p14:creationId xmlns:p14="http://schemas.microsoft.com/office/powerpoint/2010/main" val="3545564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211074"/>
            <a:ext cx="11216640" cy="1165305"/>
          </a:xfrm>
        </p:spPr>
        <p:txBody>
          <a:bodyPr anchor="b"/>
          <a:lstStyle>
            <a:lvl1pPr>
              <a:defRPr sz="341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95774" y="1404340"/>
            <a:ext cx="11216640" cy="4806734"/>
          </a:xfrm>
        </p:spPr>
        <p:txBody>
          <a:bodyPr anchor="t"/>
          <a:lstStyle>
            <a:lvl1pPr marL="0" indent="0">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95775" y="7376378"/>
            <a:ext cx="11214946" cy="970627"/>
          </a:xfrm>
        </p:spPr>
        <p:txBody>
          <a:bodyPr/>
          <a:lstStyle>
            <a:lvl1pPr marL="0" indent="0">
              <a:buNone/>
              <a:defRPr sz="1707">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486D93-A623-40C5-B444-BF878BF76277}" type="datetimeFigureOut">
              <a:rPr lang="en-US"/>
              <a:pPr>
                <a:defRPr/>
              </a:pPr>
              <a:t>9/27/2015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70C636-E0BD-4836-B654-A463D4476BC3}" type="slidenum">
              <a:rPr lang="en-US" altLang="en-US"/>
              <a:pPr>
                <a:defRPr/>
              </a:pPr>
              <a:t>‹#›</a:t>
            </a:fld>
            <a:endParaRPr lang="en-US" altLang="en-US"/>
          </a:p>
        </p:txBody>
      </p:sp>
    </p:spTree>
    <p:extLst>
      <p:ext uri="{BB962C8B-B14F-4D97-AF65-F5344CB8AC3E}">
        <p14:creationId xmlns:p14="http://schemas.microsoft.com/office/powerpoint/2010/main" val="115278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89"/>
            <a:ext cx="11216640" cy="5026623"/>
          </a:xfrm>
        </p:spPr>
        <p:txBody>
          <a:bodyPr/>
          <a:lstStyle>
            <a:lvl1pPr>
              <a:defRPr sz="3413"/>
            </a:lvl1pPr>
          </a:lstStyle>
          <a:p>
            <a:r>
              <a:rPr lang="en-US" smtClean="0"/>
              <a:t>Click to edit Master title style</a:t>
            </a:r>
            <a:endParaRPr lang="en-US" dirty="0"/>
          </a:p>
        </p:txBody>
      </p:sp>
      <p:sp>
        <p:nvSpPr>
          <p:cNvPr id="4" name="Text Placeholder 3"/>
          <p:cNvSpPr>
            <a:spLocks noGrp="1"/>
          </p:cNvSpPr>
          <p:nvPr>
            <p:ph type="body" sz="half" idx="2"/>
          </p:nvPr>
        </p:nvSpPr>
        <p:spPr>
          <a:xfrm>
            <a:off x="895775" y="6384923"/>
            <a:ext cx="11214946" cy="2135930"/>
          </a:xfrm>
        </p:spPr>
        <p:txBody>
          <a:bodyPr anchor="ct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B7013A-F265-4D6D-83E6-BC45FAE9DF21}" type="datetimeFigureOut">
              <a:rPr lang="en-US"/>
              <a:pPr>
                <a:defRPr/>
              </a:pPr>
              <a:t>9/27/2015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99A5D0-1C42-46C4-BE2F-F6541DB1F14E}" type="slidenum">
              <a:rPr lang="en-US" altLang="en-US"/>
              <a:pPr>
                <a:defRPr/>
              </a:pPr>
              <a:t>‹#›</a:t>
            </a:fld>
            <a:endParaRPr lang="en-US" altLang="en-US"/>
          </a:p>
        </p:txBody>
      </p:sp>
    </p:spTree>
    <p:extLst>
      <p:ext uri="{BB962C8B-B14F-4D97-AF65-F5344CB8AC3E}">
        <p14:creationId xmlns:p14="http://schemas.microsoft.com/office/powerpoint/2010/main" val="1729916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1185863" y="1119188"/>
            <a:ext cx="649287" cy="831850"/>
          </a:xfrm>
          <a:prstGeom prst="rect">
            <a:avLst/>
          </a:prstGeom>
        </p:spPr>
        <p:txBody>
          <a:bodyPr lIns="97536" tIns="48768" rIns="97536" bIns="4876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ctr" eaLnBrk="1">
              <a:defRPr/>
            </a:pPr>
            <a:r>
              <a:rPr lang="en-US" sz="8533" dirty="0">
                <a:solidFill>
                  <a:schemeClr val="tx1"/>
                </a:solidFill>
                <a:effectLst/>
              </a:rPr>
              <a:t>“</a:t>
            </a:r>
          </a:p>
        </p:txBody>
      </p:sp>
      <p:sp>
        <p:nvSpPr>
          <p:cNvPr id="6" name="TextBox 5"/>
          <p:cNvSpPr txBox="1"/>
          <p:nvPr/>
        </p:nvSpPr>
        <p:spPr>
          <a:xfrm>
            <a:off x="11133138" y="3902075"/>
            <a:ext cx="650875" cy="830263"/>
          </a:xfrm>
          <a:prstGeom prst="rect">
            <a:avLst/>
          </a:prstGeom>
        </p:spPr>
        <p:txBody>
          <a:bodyPr lIns="97536" tIns="48768" rIns="97536" bIns="48768"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a:defRPr/>
            </a:pPr>
            <a:r>
              <a:rPr lang="en-US" sz="8533" dirty="0">
                <a:solidFill>
                  <a:schemeClr val="tx1"/>
                </a:solidFill>
                <a:effectLst/>
              </a:rPr>
              <a:t>”</a:t>
            </a:r>
          </a:p>
        </p:txBody>
      </p:sp>
      <p:sp>
        <p:nvSpPr>
          <p:cNvPr id="2" name="Title 1"/>
          <p:cNvSpPr>
            <a:spLocks noGrp="1"/>
          </p:cNvSpPr>
          <p:nvPr>
            <p:ph type="title"/>
          </p:nvPr>
        </p:nvSpPr>
        <p:spPr>
          <a:xfrm>
            <a:off x="1542626" y="519289"/>
            <a:ext cx="9922935" cy="4256575"/>
          </a:xfrm>
        </p:spPr>
        <p:txBody>
          <a:bodyPr/>
          <a:lstStyle>
            <a:lvl1pPr>
              <a:defRPr sz="4693"/>
            </a:lvl1pPr>
          </a:lstStyle>
          <a:p>
            <a:r>
              <a:rPr lang="en-US" smtClean="0"/>
              <a:t>Click to edit Master title style</a:t>
            </a:r>
            <a:endParaRPr lang="en-US" dirty="0"/>
          </a:p>
        </p:txBody>
      </p:sp>
      <p:sp>
        <p:nvSpPr>
          <p:cNvPr id="12" name="Text Placeholder 3"/>
          <p:cNvSpPr>
            <a:spLocks noGrp="1"/>
          </p:cNvSpPr>
          <p:nvPr>
            <p:ph type="body" sz="half" idx="13"/>
          </p:nvPr>
        </p:nvSpPr>
        <p:spPr>
          <a:xfrm>
            <a:off x="1835355" y="4786570"/>
            <a:ext cx="9335785" cy="780754"/>
          </a:xfrm>
        </p:spPr>
        <p:txBody>
          <a:bodyPr anchor="t"/>
          <a:lstStyle>
            <a:lvl1pPr marL="0" indent="0">
              <a:buNone/>
              <a:defRPr sz="1493"/>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4" name="Text Placeholder 3"/>
          <p:cNvSpPr>
            <a:spLocks noGrp="1"/>
          </p:cNvSpPr>
          <p:nvPr>
            <p:ph type="body" sz="half" idx="2"/>
          </p:nvPr>
        </p:nvSpPr>
        <p:spPr>
          <a:xfrm>
            <a:off x="894080" y="6402459"/>
            <a:ext cx="11213252" cy="2118394"/>
          </a:xfrm>
        </p:spPr>
        <p:txBody>
          <a:bodyPr anchor="ctr"/>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fld id="{0D0BA0EB-07AA-46B5-B98B-591271EA9BCB}" type="datetimeFigureOut">
              <a:rPr lang="en-US"/>
              <a:pPr>
                <a:defRPr/>
              </a:pPr>
              <a:t>9/27/2015</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DAAC102F-7737-47F3-A3B5-0414D20DD227}" type="slidenum">
              <a:rPr lang="en-US" altLang="en-US"/>
              <a:pPr>
                <a:defRPr/>
              </a:pPr>
              <a:t>‹#›</a:t>
            </a:fld>
            <a:endParaRPr lang="en-US" altLang="en-US"/>
          </a:p>
        </p:txBody>
      </p:sp>
    </p:spTree>
    <p:extLst>
      <p:ext uri="{BB962C8B-B14F-4D97-AF65-F5344CB8AC3E}">
        <p14:creationId xmlns:p14="http://schemas.microsoft.com/office/powerpoint/2010/main" val="3368700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95774" y="3309466"/>
            <a:ext cx="11216640" cy="3572388"/>
          </a:xfrm>
        </p:spPr>
        <p:txBody>
          <a:bodyPr anchor="b"/>
          <a:lstStyle>
            <a:lvl1pPr>
              <a:defRPr sz="5760"/>
            </a:lvl1pPr>
          </a:lstStyle>
          <a:p>
            <a:r>
              <a:rPr lang="en-US" smtClean="0"/>
              <a:t>Click to edit Master title style</a:t>
            </a:r>
            <a:endParaRPr lang="en-US" dirty="0"/>
          </a:p>
        </p:txBody>
      </p:sp>
      <p:sp>
        <p:nvSpPr>
          <p:cNvPr id="4" name="Text Placeholder 3"/>
          <p:cNvSpPr>
            <a:spLocks noGrp="1"/>
          </p:cNvSpPr>
          <p:nvPr>
            <p:ph type="body" sz="half" idx="2"/>
          </p:nvPr>
        </p:nvSpPr>
        <p:spPr>
          <a:xfrm>
            <a:off x="895775" y="6898604"/>
            <a:ext cx="11214946" cy="1622249"/>
          </a:xfrm>
        </p:spPr>
        <p:txBody>
          <a:bodyPr anchor="t"/>
          <a:lstStyle>
            <a:lvl1pPr marL="0" indent="0">
              <a:buNone/>
              <a:defRPr sz="1707"/>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99ADD8F-53EB-4DF9-8F4C-A31206EBBE4E}" type="datetimeFigureOut">
              <a:rPr lang="en-US"/>
              <a:pPr>
                <a:defRPr/>
              </a:pPr>
              <a:t>9/27/2015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E4072A9-B443-4C33-B292-50D80E5932F0}" type="slidenum">
              <a:rPr lang="en-US" altLang="en-US"/>
              <a:pPr>
                <a:defRPr/>
              </a:pPr>
              <a:t>‹#›</a:t>
            </a:fld>
            <a:endParaRPr lang="en-US" altLang="en-US"/>
          </a:p>
        </p:txBody>
      </p:sp>
    </p:spTree>
    <p:extLst>
      <p:ext uri="{BB962C8B-B14F-4D97-AF65-F5344CB8AC3E}">
        <p14:creationId xmlns:p14="http://schemas.microsoft.com/office/powerpoint/2010/main" val="1925450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94080" y="519291"/>
            <a:ext cx="11216640" cy="1885245"/>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426434" y="2682240"/>
            <a:ext cx="3143324" cy="819573"/>
          </a:xfrm>
        </p:spPr>
        <p:txBody>
          <a:bodyPr anchor="b">
            <a:noAutofit/>
          </a:bodyPr>
          <a:lstStyle>
            <a:lvl1pPr marL="0" indent="0">
              <a:buNone/>
              <a:defRPr sz="256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8" name="Text Placeholder 3"/>
          <p:cNvSpPr>
            <a:spLocks noGrp="1"/>
          </p:cNvSpPr>
          <p:nvPr>
            <p:ph type="body" sz="half" idx="15"/>
          </p:nvPr>
        </p:nvSpPr>
        <p:spPr>
          <a:xfrm>
            <a:off x="1447251" y="3657600"/>
            <a:ext cx="3122507" cy="5104836"/>
          </a:xfrm>
        </p:spPr>
        <p:txBody>
          <a:bodyPr anchor="t"/>
          <a:lstStyle>
            <a:lvl1pPr marL="0" indent="0">
              <a:buNone/>
              <a:defRPr sz="1493"/>
            </a:lvl1pPr>
            <a:lvl2pPr marL="487672" indent="0">
              <a:buNone/>
              <a:defRPr sz="1280"/>
            </a:lvl2pPr>
            <a:lvl3pPr marL="975345" indent="0">
              <a:buNone/>
              <a:defRPr sz="1067"/>
            </a:lvl3pPr>
            <a:lvl4pPr marL="1463017" indent="0">
              <a:buNone/>
              <a:defRPr sz="960"/>
            </a:lvl4pPr>
            <a:lvl5pPr marL="1950690" indent="0">
              <a:buNone/>
              <a:defRPr sz="960"/>
            </a:lvl5pPr>
            <a:lvl6pPr marL="2438362" indent="0">
              <a:buNone/>
              <a:defRPr sz="960"/>
            </a:lvl6pPr>
            <a:lvl7pPr marL="2926034" indent="0">
              <a:buNone/>
              <a:defRPr sz="960"/>
            </a:lvl7pPr>
            <a:lvl8pPr marL="3413707" indent="0">
              <a:buNone/>
              <a:defRPr sz="960"/>
            </a:lvl8pPr>
            <a:lvl9pPr marL="3901379" indent="0">
              <a:buNone/>
              <a:defRPr sz="960"/>
            </a:lvl9pPr>
          </a:lstStyle>
          <a:p>
            <a:pPr lvl="0"/>
            <a:r>
              <a:rPr lang="en-US" smtClean="0"/>
              <a:t>Click to edit Master text styles</a:t>
            </a:r>
          </a:p>
        </p:txBody>
      </p:sp>
      <p:sp>
        <p:nvSpPr>
          <p:cNvPr id="9" name="Text Placeholder 4"/>
          <p:cNvSpPr>
            <a:spLocks noGrp="1"/>
          </p:cNvSpPr>
          <p:nvPr>
            <p:ph type="body" sz="quarter" idx="3"/>
          </p:nvPr>
        </p:nvSpPr>
        <p:spPr>
          <a:xfrm>
            <a:off x="4893862" y="2682240"/>
            <a:ext cx="3131991" cy="819573"/>
          </a:xfrm>
        </p:spPr>
        <p:txBody>
          <a:bodyPr anchor="b">
            <a:noAutofit/>
          </a:bodyPr>
          <a:lstStyle>
            <a:lvl1pPr>
              <a:buNone/>
              <a:defRPr lang="en-US" sz="256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Click to edit Master text styles</a:t>
            </a:r>
          </a:p>
        </p:txBody>
      </p:sp>
      <p:sp>
        <p:nvSpPr>
          <p:cNvPr id="10" name="Text Placeholder 3"/>
          <p:cNvSpPr>
            <a:spLocks noGrp="1"/>
          </p:cNvSpPr>
          <p:nvPr>
            <p:ph type="body" sz="half" idx="16"/>
          </p:nvPr>
        </p:nvSpPr>
        <p:spPr>
          <a:xfrm>
            <a:off x="4882604" y="3657600"/>
            <a:ext cx="3143248" cy="5104836"/>
          </a:xfrm>
        </p:spPr>
        <p:txBody>
          <a:bodyPr anchor="t"/>
          <a:lstStyle>
            <a:lvl1pPr marL="0" indent="0">
              <a:buNone/>
              <a:defRPr sz="1493"/>
            </a:lvl1pPr>
            <a:lvl2pPr marL="487672" indent="0">
              <a:buNone/>
              <a:defRPr sz="1280"/>
            </a:lvl2pPr>
            <a:lvl3pPr marL="975345" indent="0">
              <a:buNone/>
              <a:defRPr sz="1067"/>
            </a:lvl3pPr>
            <a:lvl4pPr marL="1463017" indent="0">
              <a:buNone/>
              <a:defRPr sz="960"/>
            </a:lvl4pPr>
            <a:lvl5pPr marL="1950690" indent="0">
              <a:buNone/>
              <a:defRPr sz="960"/>
            </a:lvl5pPr>
            <a:lvl6pPr marL="2438362" indent="0">
              <a:buNone/>
              <a:defRPr sz="960"/>
            </a:lvl6pPr>
            <a:lvl7pPr marL="2926034" indent="0">
              <a:buNone/>
              <a:defRPr sz="960"/>
            </a:lvl7pPr>
            <a:lvl8pPr marL="3413707" indent="0">
              <a:buNone/>
              <a:defRPr sz="960"/>
            </a:lvl8pPr>
            <a:lvl9pPr marL="3901379" indent="0">
              <a:buNone/>
              <a:defRPr sz="960"/>
            </a:lvl9pPr>
          </a:lstStyle>
          <a:p>
            <a:pPr lvl="0"/>
            <a:r>
              <a:rPr lang="en-US" smtClean="0"/>
              <a:t>Click to edit Master text styles</a:t>
            </a:r>
          </a:p>
        </p:txBody>
      </p:sp>
      <p:sp>
        <p:nvSpPr>
          <p:cNvPr id="11" name="Text Placeholder 4"/>
          <p:cNvSpPr>
            <a:spLocks noGrp="1"/>
          </p:cNvSpPr>
          <p:nvPr>
            <p:ph type="body" sz="quarter" idx="13"/>
          </p:nvPr>
        </p:nvSpPr>
        <p:spPr>
          <a:xfrm>
            <a:off x="8350972" y="2682240"/>
            <a:ext cx="3127588" cy="819573"/>
          </a:xfrm>
        </p:spPr>
        <p:txBody>
          <a:bodyPr anchor="b">
            <a:noAutofit/>
          </a:bodyPr>
          <a:lstStyle>
            <a:lvl1pPr>
              <a:buNone/>
              <a:defRPr lang="en-US" sz="256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Click to edit Master text styles</a:t>
            </a:r>
          </a:p>
        </p:txBody>
      </p:sp>
      <p:sp>
        <p:nvSpPr>
          <p:cNvPr id="12" name="Text Placeholder 3"/>
          <p:cNvSpPr>
            <a:spLocks noGrp="1"/>
          </p:cNvSpPr>
          <p:nvPr>
            <p:ph type="body" sz="half" idx="17"/>
          </p:nvPr>
        </p:nvSpPr>
        <p:spPr>
          <a:xfrm>
            <a:off x="8350972" y="3657600"/>
            <a:ext cx="3127588" cy="5104836"/>
          </a:xfrm>
        </p:spPr>
        <p:txBody>
          <a:bodyPr anchor="t"/>
          <a:lstStyle>
            <a:lvl1pPr marL="0" indent="0">
              <a:buNone/>
              <a:defRPr sz="1493"/>
            </a:lvl1pPr>
            <a:lvl2pPr marL="487672" indent="0">
              <a:buNone/>
              <a:defRPr sz="1280"/>
            </a:lvl2pPr>
            <a:lvl3pPr marL="975345" indent="0">
              <a:buNone/>
              <a:defRPr sz="1067"/>
            </a:lvl3pPr>
            <a:lvl4pPr marL="1463017" indent="0">
              <a:buNone/>
              <a:defRPr sz="960"/>
            </a:lvl4pPr>
            <a:lvl5pPr marL="1950690" indent="0">
              <a:buNone/>
              <a:defRPr sz="960"/>
            </a:lvl5pPr>
            <a:lvl6pPr marL="2438362" indent="0">
              <a:buNone/>
              <a:defRPr sz="960"/>
            </a:lvl6pPr>
            <a:lvl7pPr marL="2926034" indent="0">
              <a:buNone/>
              <a:defRPr sz="960"/>
            </a:lvl7pPr>
            <a:lvl8pPr marL="3413707" indent="0">
              <a:buNone/>
              <a:defRPr sz="960"/>
            </a:lvl8pPr>
            <a:lvl9pPr marL="3901379" indent="0">
              <a:buNone/>
              <a:defRPr sz="96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fld id="{D18BD43E-C0F2-435D-8685-103ABB9D074E}" type="datetimeFigureOut">
              <a:rPr lang="en-US"/>
              <a:pPr>
                <a:defRPr/>
              </a:pPr>
              <a:t>9/27/2015</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65A3AF5C-6490-4A10-BEF4-3587B9F176A8}" type="slidenum">
              <a:rPr lang="en-US" altLang="en-US"/>
              <a:pPr>
                <a:defRPr/>
              </a:pPr>
              <a:t>‹#›</a:t>
            </a:fld>
            <a:endParaRPr lang="en-US" altLang="en-US"/>
          </a:p>
        </p:txBody>
      </p:sp>
    </p:spTree>
    <p:extLst>
      <p:ext uri="{BB962C8B-B14F-4D97-AF65-F5344CB8AC3E}">
        <p14:creationId xmlns:p14="http://schemas.microsoft.com/office/powerpoint/2010/main" val="319974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94080" y="519291"/>
            <a:ext cx="11216640" cy="1885245"/>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420891" y="6112004"/>
            <a:ext cx="3136054" cy="819573"/>
          </a:xfrm>
        </p:spPr>
        <p:txBody>
          <a:bodyPr anchor="b">
            <a:noAutofit/>
          </a:bodyPr>
          <a:lstStyle>
            <a:lvl1pPr marL="0" indent="0">
              <a:buNone/>
              <a:defRPr sz="256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20" name="Picture Placeholder 2"/>
          <p:cNvSpPr>
            <a:spLocks noGrp="1" noChangeAspect="1"/>
          </p:cNvSpPr>
          <p:nvPr>
            <p:ph type="pic" idx="15"/>
          </p:nvPr>
        </p:nvSpPr>
        <p:spPr>
          <a:xfrm>
            <a:off x="1420891" y="3209037"/>
            <a:ext cx="3136054" cy="2167467"/>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707"/>
            </a:lvl1pPr>
            <a:lvl2pPr marL="487672" indent="0">
              <a:buNone/>
              <a:defRPr sz="1707"/>
            </a:lvl2pPr>
            <a:lvl3pPr marL="975345" indent="0">
              <a:buNone/>
              <a:defRPr sz="1707"/>
            </a:lvl3pPr>
            <a:lvl4pPr marL="1463017" indent="0">
              <a:buNone/>
              <a:defRPr sz="1707"/>
            </a:lvl4pPr>
            <a:lvl5pPr marL="1950690" indent="0">
              <a:buNone/>
              <a:defRPr sz="1707"/>
            </a:lvl5pPr>
            <a:lvl6pPr marL="2438362" indent="0">
              <a:buNone/>
              <a:defRPr sz="1707"/>
            </a:lvl6pPr>
            <a:lvl7pPr marL="2926034" indent="0">
              <a:buNone/>
              <a:defRPr sz="1707"/>
            </a:lvl7pPr>
            <a:lvl8pPr marL="3413707" indent="0">
              <a:buNone/>
              <a:defRPr sz="1707"/>
            </a:lvl8pPr>
            <a:lvl9pPr marL="3901379" indent="0">
              <a:buNone/>
              <a:defRPr sz="1707"/>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1420891" y="6931579"/>
            <a:ext cx="3136054" cy="937513"/>
          </a:xfrm>
        </p:spPr>
        <p:txBody>
          <a:bodyPr anchor="t"/>
          <a:lstStyle>
            <a:lvl1pPr marL="0" indent="0">
              <a:buNone/>
              <a:defRPr sz="1493"/>
            </a:lvl1pPr>
            <a:lvl2pPr marL="487672" indent="0">
              <a:buNone/>
              <a:defRPr sz="1280"/>
            </a:lvl2pPr>
            <a:lvl3pPr marL="975345" indent="0">
              <a:buNone/>
              <a:defRPr sz="1067"/>
            </a:lvl3pPr>
            <a:lvl4pPr marL="1463017" indent="0">
              <a:buNone/>
              <a:defRPr sz="960"/>
            </a:lvl4pPr>
            <a:lvl5pPr marL="1950690" indent="0">
              <a:buNone/>
              <a:defRPr sz="960"/>
            </a:lvl5pPr>
            <a:lvl6pPr marL="2438362" indent="0">
              <a:buNone/>
              <a:defRPr sz="960"/>
            </a:lvl6pPr>
            <a:lvl7pPr marL="2926034" indent="0">
              <a:buNone/>
              <a:defRPr sz="960"/>
            </a:lvl7pPr>
            <a:lvl8pPr marL="3413707" indent="0">
              <a:buNone/>
              <a:defRPr sz="960"/>
            </a:lvl8pPr>
            <a:lvl9pPr marL="3901379" indent="0">
              <a:buNone/>
              <a:defRPr sz="960"/>
            </a:lvl9pPr>
          </a:lstStyle>
          <a:p>
            <a:pPr lvl="0"/>
            <a:r>
              <a:rPr lang="en-US" smtClean="0"/>
              <a:t>Click to edit Master text styles</a:t>
            </a:r>
          </a:p>
        </p:txBody>
      </p:sp>
      <p:sp>
        <p:nvSpPr>
          <p:cNvPr id="22" name="Text Placeholder 4"/>
          <p:cNvSpPr>
            <a:spLocks noGrp="1"/>
          </p:cNvSpPr>
          <p:nvPr>
            <p:ph type="body" sz="quarter" idx="3"/>
          </p:nvPr>
        </p:nvSpPr>
        <p:spPr>
          <a:xfrm>
            <a:off x="4873597" y="6112004"/>
            <a:ext cx="3125894" cy="819573"/>
          </a:xfrm>
        </p:spPr>
        <p:txBody>
          <a:bodyPr anchor="b">
            <a:noAutofit/>
          </a:bodyPr>
          <a:lstStyle>
            <a:lvl1pPr marL="0" indent="0">
              <a:buNone/>
              <a:defRPr sz="256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23" name="Picture Placeholder 2"/>
          <p:cNvSpPr>
            <a:spLocks noGrp="1" noChangeAspect="1"/>
          </p:cNvSpPr>
          <p:nvPr>
            <p:ph type="pic" idx="21"/>
          </p:nvPr>
        </p:nvSpPr>
        <p:spPr>
          <a:xfrm>
            <a:off x="4873596" y="3209037"/>
            <a:ext cx="3125894" cy="2167467"/>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707"/>
            </a:lvl1pPr>
            <a:lvl2pPr marL="487672" indent="0">
              <a:buNone/>
              <a:defRPr sz="1707"/>
            </a:lvl2pPr>
            <a:lvl3pPr marL="975345" indent="0">
              <a:buNone/>
              <a:defRPr sz="1707"/>
            </a:lvl3pPr>
            <a:lvl4pPr marL="1463017" indent="0">
              <a:buNone/>
              <a:defRPr sz="1707"/>
            </a:lvl4pPr>
            <a:lvl5pPr marL="1950690" indent="0">
              <a:buNone/>
              <a:defRPr sz="1707"/>
            </a:lvl5pPr>
            <a:lvl6pPr marL="2438362" indent="0">
              <a:buNone/>
              <a:defRPr sz="1707"/>
            </a:lvl6pPr>
            <a:lvl7pPr marL="2926034" indent="0">
              <a:buNone/>
              <a:defRPr sz="1707"/>
            </a:lvl7pPr>
            <a:lvl8pPr marL="3413707" indent="0">
              <a:buNone/>
              <a:defRPr sz="1707"/>
            </a:lvl8pPr>
            <a:lvl9pPr marL="3901379" indent="0">
              <a:buNone/>
              <a:defRPr sz="1707"/>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872154" y="6931578"/>
            <a:ext cx="3130034" cy="937513"/>
          </a:xfrm>
        </p:spPr>
        <p:txBody>
          <a:bodyPr anchor="t"/>
          <a:lstStyle>
            <a:lvl1pPr marL="0" indent="0">
              <a:buNone/>
              <a:defRPr sz="1493"/>
            </a:lvl1pPr>
            <a:lvl2pPr marL="487672" indent="0">
              <a:buNone/>
              <a:defRPr sz="1280"/>
            </a:lvl2pPr>
            <a:lvl3pPr marL="975345" indent="0">
              <a:buNone/>
              <a:defRPr sz="1067"/>
            </a:lvl3pPr>
            <a:lvl4pPr marL="1463017" indent="0">
              <a:buNone/>
              <a:defRPr sz="960"/>
            </a:lvl4pPr>
            <a:lvl5pPr marL="1950690" indent="0">
              <a:buNone/>
              <a:defRPr sz="960"/>
            </a:lvl5pPr>
            <a:lvl6pPr marL="2438362" indent="0">
              <a:buNone/>
              <a:defRPr sz="960"/>
            </a:lvl6pPr>
            <a:lvl7pPr marL="2926034" indent="0">
              <a:buNone/>
              <a:defRPr sz="960"/>
            </a:lvl7pPr>
            <a:lvl8pPr marL="3413707" indent="0">
              <a:buNone/>
              <a:defRPr sz="960"/>
            </a:lvl8pPr>
            <a:lvl9pPr marL="3901379" indent="0">
              <a:buNone/>
              <a:defRPr sz="960"/>
            </a:lvl9pPr>
          </a:lstStyle>
          <a:p>
            <a:pPr lvl="0"/>
            <a:r>
              <a:rPr lang="en-US" smtClean="0"/>
              <a:t>Click to edit Master text styles</a:t>
            </a:r>
          </a:p>
        </p:txBody>
      </p:sp>
      <p:sp>
        <p:nvSpPr>
          <p:cNvPr id="25" name="Text Placeholder 4"/>
          <p:cNvSpPr>
            <a:spLocks noGrp="1"/>
          </p:cNvSpPr>
          <p:nvPr>
            <p:ph type="body" sz="quarter" idx="13"/>
          </p:nvPr>
        </p:nvSpPr>
        <p:spPr>
          <a:xfrm>
            <a:off x="8324611" y="6112004"/>
            <a:ext cx="3127588" cy="819573"/>
          </a:xfrm>
        </p:spPr>
        <p:txBody>
          <a:bodyPr anchor="b">
            <a:noAutofit/>
          </a:bodyPr>
          <a:lstStyle>
            <a:lvl1pPr marL="0" indent="0">
              <a:buNone/>
              <a:defRPr sz="256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26" name="Picture Placeholder 2"/>
          <p:cNvSpPr>
            <a:spLocks noGrp="1" noChangeAspect="1"/>
          </p:cNvSpPr>
          <p:nvPr>
            <p:ph type="pic" idx="22"/>
          </p:nvPr>
        </p:nvSpPr>
        <p:spPr>
          <a:xfrm>
            <a:off x="8324610" y="3209037"/>
            <a:ext cx="3127588" cy="2167467"/>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707"/>
            </a:lvl1pPr>
            <a:lvl2pPr marL="487672" indent="0">
              <a:buNone/>
              <a:defRPr sz="1707"/>
            </a:lvl2pPr>
            <a:lvl3pPr marL="975345" indent="0">
              <a:buNone/>
              <a:defRPr sz="1707"/>
            </a:lvl3pPr>
            <a:lvl4pPr marL="1463017" indent="0">
              <a:buNone/>
              <a:defRPr sz="1707"/>
            </a:lvl4pPr>
            <a:lvl5pPr marL="1950690" indent="0">
              <a:buNone/>
              <a:defRPr sz="1707"/>
            </a:lvl5pPr>
            <a:lvl6pPr marL="2438362" indent="0">
              <a:buNone/>
              <a:defRPr sz="1707"/>
            </a:lvl6pPr>
            <a:lvl7pPr marL="2926034" indent="0">
              <a:buNone/>
              <a:defRPr sz="1707"/>
            </a:lvl7pPr>
            <a:lvl8pPr marL="3413707" indent="0">
              <a:buNone/>
              <a:defRPr sz="1707"/>
            </a:lvl8pPr>
            <a:lvl9pPr marL="3901379" indent="0">
              <a:buNone/>
              <a:defRPr sz="1707"/>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8324477" y="6931575"/>
            <a:ext cx="3131730" cy="937513"/>
          </a:xfrm>
        </p:spPr>
        <p:txBody>
          <a:bodyPr anchor="t"/>
          <a:lstStyle>
            <a:lvl1pPr marL="0" indent="0">
              <a:buNone/>
              <a:defRPr sz="1493"/>
            </a:lvl1pPr>
            <a:lvl2pPr marL="487672" indent="0">
              <a:buNone/>
              <a:defRPr sz="1280"/>
            </a:lvl2pPr>
            <a:lvl3pPr marL="975345" indent="0">
              <a:buNone/>
              <a:defRPr sz="1067"/>
            </a:lvl3pPr>
            <a:lvl4pPr marL="1463017" indent="0">
              <a:buNone/>
              <a:defRPr sz="960"/>
            </a:lvl4pPr>
            <a:lvl5pPr marL="1950690" indent="0">
              <a:buNone/>
              <a:defRPr sz="960"/>
            </a:lvl5pPr>
            <a:lvl6pPr marL="2438362" indent="0">
              <a:buNone/>
              <a:defRPr sz="960"/>
            </a:lvl6pPr>
            <a:lvl7pPr marL="2926034" indent="0">
              <a:buNone/>
              <a:defRPr sz="960"/>
            </a:lvl7pPr>
            <a:lvl8pPr marL="3413707" indent="0">
              <a:buNone/>
              <a:defRPr sz="960"/>
            </a:lvl8pPr>
            <a:lvl9pPr marL="3901379" indent="0">
              <a:buNone/>
              <a:defRPr sz="960"/>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fld id="{97A9B578-B922-4CEF-84F2-574EF55349CF}" type="datetimeFigureOut">
              <a:rPr lang="en-US"/>
              <a:pPr>
                <a:defRPr/>
              </a:pPr>
              <a:t>9/27/2015</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CD07E81C-EA05-4A60-91AF-AB4E7398C3A1}" type="slidenum">
              <a:rPr lang="en-US" altLang="en-US"/>
              <a:pPr>
                <a:defRPr/>
              </a:pPr>
              <a:t>‹#›</a:t>
            </a:fld>
            <a:endParaRPr lang="en-US" altLang="en-US"/>
          </a:p>
        </p:txBody>
      </p:sp>
    </p:spTree>
    <p:extLst>
      <p:ext uri="{BB962C8B-B14F-4D97-AF65-F5344CB8AC3E}">
        <p14:creationId xmlns:p14="http://schemas.microsoft.com/office/powerpoint/2010/main" val="210786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A1FF551-254C-46C7-B8AE-0C064607A289}" type="datetimeFigureOut">
              <a:rPr lang="en-US"/>
              <a:pPr>
                <a:defRPr/>
              </a:pPr>
              <a:t>9/27/2015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AA7DAC-2D49-4A5F-AB72-A51D08D9782E}" type="slidenum">
              <a:rPr lang="en-US" altLang="en-US"/>
              <a:pPr>
                <a:defRPr/>
              </a:pPr>
              <a:t>‹#›</a:t>
            </a:fld>
            <a:endParaRPr lang="en-US" altLang="en-US"/>
          </a:p>
        </p:txBody>
      </p:sp>
    </p:spTree>
    <p:extLst>
      <p:ext uri="{BB962C8B-B14F-4D97-AF65-F5344CB8AC3E}">
        <p14:creationId xmlns:p14="http://schemas.microsoft.com/office/powerpoint/2010/main" val="1683341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1" y="519289"/>
            <a:ext cx="2804160" cy="82657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94081" y="519289"/>
            <a:ext cx="8249920" cy="8265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FFCAEE1-185C-40C0-BCB2-0265E59C16EA}" type="datetimeFigureOut">
              <a:rPr lang="en-US"/>
              <a:pPr>
                <a:defRPr/>
              </a:pPr>
              <a:t>9/27/2015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EF7F47-F3A5-4D16-A256-F98A8BB07093}" type="slidenum">
              <a:rPr lang="en-US" altLang="en-US"/>
              <a:pPr>
                <a:defRPr/>
              </a:pPr>
              <a:t>‹#›</a:t>
            </a:fld>
            <a:endParaRPr lang="en-US" altLang="en-US"/>
          </a:p>
        </p:txBody>
      </p:sp>
    </p:spTree>
    <p:extLst>
      <p:ext uri="{BB962C8B-B14F-4D97-AF65-F5344CB8AC3E}">
        <p14:creationId xmlns:p14="http://schemas.microsoft.com/office/powerpoint/2010/main" val="3594922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5D4076C-B2EA-4872-BED3-CDDA3F6DAC0D}" type="datetimeFigureOut">
              <a:rPr lang="en-US"/>
              <a:pPr>
                <a:defRPr/>
              </a:pPr>
              <a:t>9/27/2015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0EB189-48AB-4F10-9D05-80C71573C548}" type="slidenum">
              <a:rPr lang="en-US" altLang="en-US"/>
              <a:pPr>
                <a:defRPr/>
              </a:pPr>
              <a:t>‹#›</a:t>
            </a:fld>
            <a:endParaRPr lang="en-US" altLang="en-US"/>
          </a:p>
        </p:txBody>
      </p:sp>
    </p:spTree>
    <p:extLst>
      <p:ext uri="{BB962C8B-B14F-4D97-AF65-F5344CB8AC3E}">
        <p14:creationId xmlns:p14="http://schemas.microsoft.com/office/powerpoint/2010/main" val="53724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911501" y="6348840"/>
            <a:ext cx="9753600" cy="1699058"/>
          </a:xfrm>
        </p:spPr>
        <p:txBody>
          <a:bodyPr wrap="none" anchor="t"/>
          <a:lstStyle>
            <a:lvl1pPr algn="l">
              <a:defRPr sz="10240" b="0" spc="-32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911501" y="5446938"/>
            <a:ext cx="9753600" cy="878680"/>
          </a:xfrm>
        </p:spPr>
        <p:txBody>
          <a:bodyPr anchor="b"/>
          <a:lstStyle>
            <a:lvl1pPr marL="0" indent="0" algn="l">
              <a:buNone/>
              <a:defRPr sz="3413"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DA6736A-9B91-4FC1-BCF7-9718DA3DCA2A}" type="datetimeFigureOut">
              <a:rPr lang="en-US"/>
              <a:pPr>
                <a:defRPr/>
              </a:pPr>
              <a:t>9/27/2015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3AA4A6-E5FC-40A6-98EC-5787B8360A8A}" type="slidenum">
              <a:rPr lang="en-US" altLang="en-US"/>
              <a:pPr>
                <a:defRPr/>
              </a:pPr>
              <a:t>‹#›</a:t>
            </a:fld>
            <a:endParaRPr lang="en-US" altLang="en-US"/>
          </a:p>
        </p:txBody>
      </p:sp>
    </p:spTree>
    <p:extLst>
      <p:ext uri="{BB962C8B-B14F-4D97-AF65-F5344CB8AC3E}">
        <p14:creationId xmlns:p14="http://schemas.microsoft.com/office/powerpoint/2010/main" val="2589025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94667" y="2596444"/>
            <a:ext cx="5360230"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741163" y="2596444"/>
            <a:ext cx="5369557" cy="618857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348B6D6-D86A-4D15-B7D1-37CDEFBBC22B}" type="datetimeFigureOut">
              <a:rPr lang="en-US"/>
              <a:pPr>
                <a:defRPr/>
              </a:pPr>
              <a:t>9/27/2015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600539-226C-4674-B5AC-73DCD504E9CA}" type="slidenum">
              <a:rPr lang="en-US" altLang="en-US"/>
              <a:pPr>
                <a:defRPr/>
              </a:pPr>
              <a:t>‹#›</a:t>
            </a:fld>
            <a:endParaRPr lang="en-US" altLang="en-US"/>
          </a:p>
        </p:txBody>
      </p:sp>
    </p:spTree>
    <p:extLst>
      <p:ext uri="{BB962C8B-B14F-4D97-AF65-F5344CB8AC3E}">
        <p14:creationId xmlns:p14="http://schemas.microsoft.com/office/powerpoint/2010/main" val="1619776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519291"/>
            <a:ext cx="11216640" cy="188524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94667" y="2390987"/>
            <a:ext cx="5360230" cy="1171786"/>
          </a:xfrm>
        </p:spPr>
        <p:txBody>
          <a:bodyPr anchor="b"/>
          <a:lstStyle>
            <a:lvl1pPr marL="0" indent="0">
              <a:buNone/>
              <a:defRPr sz="2844"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1194667" y="3562773"/>
            <a:ext cx="5360230"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741163" y="2390987"/>
            <a:ext cx="5371251" cy="1171786"/>
          </a:xfrm>
        </p:spPr>
        <p:txBody>
          <a:bodyPr anchor="b"/>
          <a:lstStyle>
            <a:lvl1pPr>
              <a:buNone/>
              <a:defRPr lang="en-US" sz="2844"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en-US" smtClean="0"/>
              <a:t>Click to edit Master text styles</a:t>
            </a:r>
          </a:p>
        </p:txBody>
      </p:sp>
      <p:sp>
        <p:nvSpPr>
          <p:cNvPr id="6" name="Content Placeholder 5"/>
          <p:cNvSpPr>
            <a:spLocks noGrp="1"/>
          </p:cNvSpPr>
          <p:nvPr>
            <p:ph sz="quarter" idx="4"/>
          </p:nvPr>
        </p:nvSpPr>
        <p:spPr>
          <a:xfrm>
            <a:off x="6741163" y="3562773"/>
            <a:ext cx="5371251" cy="5240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F8A6F63B-685F-4FF1-92A6-4656B1BC49F1}" type="datetimeFigureOut">
              <a:rPr lang="en-US"/>
              <a:pPr>
                <a:defRPr/>
              </a:pPr>
              <a:t>9/27/2015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E58940D-F793-45C6-9109-37D64EC1DD4F}" type="slidenum">
              <a:rPr lang="en-US" altLang="en-US"/>
              <a:pPr>
                <a:defRPr/>
              </a:pPr>
              <a:t>‹#›</a:t>
            </a:fld>
            <a:endParaRPr lang="en-US" altLang="en-US"/>
          </a:p>
        </p:txBody>
      </p:sp>
    </p:spTree>
    <p:extLst>
      <p:ext uri="{BB962C8B-B14F-4D97-AF65-F5344CB8AC3E}">
        <p14:creationId xmlns:p14="http://schemas.microsoft.com/office/powerpoint/2010/main" val="625950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B20C781-299E-4B4D-9623-CCB627DD965B}" type="datetimeFigureOut">
              <a:rPr lang="en-US"/>
              <a:pPr>
                <a:defRPr/>
              </a:pPr>
              <a:t>9/27/2015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BEC5CF-F527-4864-8696-EEFD29DC5DB8}" type="slidenum">
              <a:rPr lang="en-US" altLang="en-US"/>
              <a:pPr>
                <a:defRPr/>
              </a:pPr>
              <a:t>‹#›</a:t>
            </a:fld>
            <a:endParaRPr lang="en-US" altLang="en-US"/>
          </a:p>
        </p:txBody>
      </p:sp>
    </p:spTree>
    <p:extLst>
      <p:ext uri="{BB962C8B-B14F-4D97-AF65-F5344CB8AC3E}">
        <p14:creationId xmlns:p14="http://schemas.microsoft.com/office/powerpoint/2010/main" val="344486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7844A5F-B0B6-4052-91B7-438DD5D7F181}" type="datetimeFigureOut">
              <a:rPr lang="en-US"/>
              <a:pPr>
                <a:defRPr/>
              </a:pPr>
              <a:t>9/27/2015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9DD7B63-2067-4571-873C-9CCE3F2F81E1}" type="slidenum">
              <a:rPr lang="en-US" altLang="en-US"/>
              <a:pPr>
                <a:defRPr/>
              </a:pPr>
              <a:t>‹#›</a:t>
            </a:fld>
            <a:endParaRPr lang="en-US" altLang="en-US"/>
          </a:p>
        </p:txBody>
      </p:sp>
    </p:spTree>
    <p:extLst>
      <p:ext uri="{BB962C8B-B14F-4D97-AF65-F5344CB8AC3E}">
        <p14:creationId xmlns:p14="http://schemas.microsoft.com/office/powerpoint/2010/main" val="1518652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dirty="0"/>
          </a:p>
        </p:txBody>
      </p:sp>
      <p:sp>
        <p:nvSpPr>
          <p:cNvPr id="3" name="Content Placeholder 2"/>
          <p:cNvSpPr>
            <a:spLocks noGrp="1"/>
          </p:cNvSpPr>
          <p:nvPr>
            <p:ph idx="1"/>
          </p:nvPr>
        </p:nvSpPr>
        <p:spPr>
          <a:xfrm>
            <a:off x="5528734" y="1404340"/>
            <a:ext cx="6583680" cy="69313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94667" y="2926080"/>
            <a:ext cx="3895494" cy="5420925"/>
          </a:xfrm>
        </p:spPr>
        <p:txBody>
          <a:bodyPr/>
          <a:lstStyle>
            <a:lvl1pPr marL="0" indent="0">
              <a:buNone/>
              <a:defRPr sz="1991">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A012B9-BFAE-4032-B232-5C4D5F3D6F27}" type="datetimeFigureOut">
              <a:rPr lang="en-US"/>
              <a:pPr>
                <a:defRPr/>
              </a:pPr>
              <a:t>9/27/2015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C9385E-4679-4756-9DF0-55313F29E401}" type="slidenum">
              <a:rPr lang="en-US" altLang="en-US"/>
              <a:pPr>
                <a:defRPr/>
              </a:pPr>
              <a:t>‹#›</a:t>
            </a:fld>
            <a:endParaRPr lang="en-US" altLang="en-US"/>
          </a:p>
        </p:txBody>
      </p:sp>
    </p:spTree>
    <p:extLst>
      <p:ext uri="{BB962C8B-B14F-4D97-AF65-F5344CB8AC3E}">
        <p14:creationId xmlns:p14="http://schemas.microsoft.com/office/powerpoint/2010/main" val="229984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650240"/>
            <a:ext cx="4194386" cy="2275840"/>
          </a:xfrm>
        </p:spPr>
        <p:txBody>
          <a:bodyPr anchor="b"/>
          <a:lstStyle>
            <a:lvl1pPr>
              <a:defRPr sz="3413"/>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28734" y="1404340"/>
            <a:ext cx="6583680" cy="6931378"/>
          </a:xfrm>
        </p:spPr>
        <p:txBody>
          <a:bodyPr anchor="t"/>
          <a:lstStyle>
            <a:lvl1pPr marL="0" indent="0">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94667" y="2926080"/>
            <a:ext cx="3895494" cy="5420925"/>
          </a:xfrm>
        </p:spPr>
        <p:txBody>
          <a:bodyPr/>
          <a:lstStyle>
            <a:lvl1pPr marL="0" indent="0">
              <a:buNone/>
              <a:defRPr sz="1991">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66EEA3-3532-4774-B035-DAC60FB355FB}" type="datetimeFigureOut">
              <a:rPr lang="en-US"/>
              <a:pPr>
                <a:defRPr/>
              </a:pPr>
              <a:t>9/27/2015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CDB8AC-D892-45F5-98A7-01D697622431}" type="slidenum">
              <a:rPr lang="en-US" altLang="en-US"/>
              <a:pPr>
                <a:defRPr/>
              </a:pPr>
              <a:t>‹#›</a:t>
            </a:fld>
            <a:endParaRPr lang="en-US" altLang="en-US"/>
          </a:p>
        </p:txBody>
      </p:sp>
    </p:spTree>
    <p:extLst>
      <p:ext uri="{BB962C8B-B14F-4D97-AF65-F5344CB8AC3E}">
        <p14:creationId xmlns:p14="http://schemas.microsoft.com/office/powerpoint/2010/main" val="1525983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3763" y="519113"/>
            <a:ext cx="11217275" cy="18859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95388" y="2597150"/>
            <a:ext cx="10915650" cy="6188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3763" y="9040813"/>
            <a:ext cx="2925762" cy="519112"/>
          </a:xfrm>
          <a:prstGeom prst="rect">
            <a:avLst/>
          </a:prstGeom>
        </p:spPr>
        <p:txBody>
          <a:bodyPr vert="horz" lIns="91440" tIns="45720" rIns="91440" bIns="45720" rtlCol="0" anchor="ctr"/>
          <a:lstStyle>
            <a:lvl1pPr algn="l" eaLnBrk="1">
              <a:defRPr sz="128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C305D92B-6B1D-461D-BE57-2D3486E9BECD}" type="datetimeFigureOut">
              <a:rPr lang="en-US"/>
              <a:pPr>
                <a:defRPr/>
              </a:pPr>
              <a:t>9/27/2015</a:t>
            </a:fld>
            <a:endParaRPr lang="en-US"/>
          </a:p>
        </p:txBody>
      </p:sp>
      <p:sp>
        <p:nvSpPr>
          <p:cNvPr id="5" name="Footer Placeholder 4"/>
          <p:cNvSpPr>
            <a:spLocks noGrp="1"/>
          </p:cNvSpPr>
          <p:nvPr>
            <p:ph type="ftr" sz="quarter" idx="3"/>
          </p:nvPr>
        </p:nvSpPr>
        <p:spPr>
          <a:xfrm>
            <a:off x="4308475" y="9040813"/>
            <a:ext cx="4387850" cy="519112"/>
          </a:xfrm>
          <a:prstGeom prst="rect">
            <a:avLst/>
          </a:prstGeom>
        </p:spPr>
        <p:txBody>
          <a:bodyPr vert="horz" lIns="91440" tIns="45720" rIns="91440" bIns="45720" rtlCol="0" anchor="ctr"/>
          <a:lstStyle>
            <a:lvl1pPr algn="ctr" eaLnBrk="1">
              <a:defRPr sz="128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9185275" y="9040813"/>
            <a:ext cx="2925763" cy="519112"/>
          </a:xfrm>
          <a:prstGeom prst="rect">
            <a:avLst/>
          </a:prstGeom>
        </p:spPr>
        <p:txBody>
          <a:bodyPr vert="horz" lIns="91440" tIns="45720" rIns="91440" bIns="45720" rtlCol="0" anchor="ctr"/>
          <a:lstStyle>
            <a:lvl1pPr algn="r" eaLnBrk="1">
              <a:defRPr sz="1280" smtClean="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B833923F-36BE-4CFA-B07B-F4D5A844D89C}"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8" r:id="rId12"/>
    <p:sldLayoutId id="2147483733" r:id="rId13"/>
    <p:sldLayoutId id="2147483734" r:id="rId14"/>
    <p:sldLayoutId id="2147483735" r:id="rId15"/>
    <p:sldLayoutId id="2147483736" r:id="rId16"/>
    <p:sldLayoutId id="2147483737" r:id="rId17"/>
  </p:sldLayoutIdLst>
  <p:txStyles>
    <p:titleStyle>
      <a:lvl1pPr algn="l" defTabSz="974725" rtl="0" fontAlgn="base">
        <a:lnSpc>
          <a:spcPct val="90000"/>
        </a:lnSpc>
        <a:spcBef>
          <a:spcPct val="0"/>
        </a:spcBef>
        <a:spcAft>
          <a:spcPct val="0"/>
        </a:spcAft>
        <a:defRPr sz="620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a:lvl2pPr algn="l" defTabSz="974725" rtl="0" fontAlgn="base">
        <a:lnSpc>
          <a:spcPct val="90000"/>
        </a:lnSpc>
        <a:spcBef>
          <a:spcPct val="0"/>
        </a:spcBef>
        <a:spcAft>
          <a:spcPct val="0"/>
        </a:spcAft>
        <a:defRPr sz="6200">
          <a:solidFill>
            <a:schemeClr val="tx1"/>
          </a:solidFill>
          <a:latin typeface="Corbel" panose="020B0503020204020204" pitchFamily="34" charset="0"/>
        </a:defRPr>
      </a:lvl2pPr>
      <a:lvl3pPr algn="l" defTabSz="974725" rtl="0" fontAlgn="base">
        <a:lnSpc>
          <a:spcPct val="90000"/>
        </a:lnSpc>
        <a:spcBef>
          <a:spcPct val="0"/>
        </a:spcBef>
        <a:spcAft>
          <a:spcPct val="0"/>
        </a:spcAft>
        <a:defRPr sz="6200">
          <a:solidFill>
            <a:schemeClr val="tx1"/>
          </a:solidFill>
          <a:latin typeface="Corbel" panose="020B0503020204020204" pitchFamily="34" charset="0"/>
        </a:defRPr>
      </a:lvl3pPr>
      <a:lvl4pPr algn="l" defTabSz="974725" rtl="0" fontAlgn="base">
        <a:lnSpc>
          <a:spcPct val="90000"/>
        </a:lnSpc>
        <a:spcBef>
          <a:spcPct val="0"/>
        </a:spcBef>
        <a:spcAft>
          <a:spcPct val="0"/>
        </a:spcAft>
        <a:defRPr sz="6200">
          <a:solidFill>
            <a:schemeClr val="tx1"/>
          </a:solidFill>
          <a:latin typeface="Corbel" panose="020B0503020204020204" pitchFamily="34" charset="0"/>
        </a:defRPr>
      </a:lvl4pPr>
      <a:lvl5pPr algn="l" defTabSz="974725" rtl="0" fontAlgn="base">
        <a:lnSpc>
          <a:spcPct val="90000"/>
        </a:lnSpc>
        <a:spcBef>
          <a:spcPct val="0"/>
        </a:spcBef>
        <a:spcAft>
          <a:spcPct val="0"/>
        </a:spcAft>
        <a:defRPr sz="6200">
          <a:solidFill>
            <a:schemeClr val="tx1"/>
          </a:solidFill>
          <a:latin typeface="Corbel" panose="020B0503020204020204" pitchFamily="34" charset="0"/>
        </a:defRPr>
      </a:lvl5pPr>
      <a:lvl6pPr marL="457200" algn="l" defTabSz="974725" rtl="0" fontAlgn="base">
        <a:lnSpc>
          <a:spcPct val="90000"/>
        </a:lnSpc>
        <a:spcBef>
          <a:spcPct val="0"/>
        </a:spcBef>
        <a:spcAft>
          <a:spcPct val="0"/>
        </a:spcAft>
        <a:defRPr sz="6200">
          <a:solidFill>
            <a:schemeClr val="tx1"/>
          </a:solidFill>
          <a:latin typeface="Corbel" panose="020B0503020204020204" pitchFamily="34" charset="0"/>
        </a:defRPr>
      </a:lvl6pPr>
      <a:lvl7pPr marL="914400" algn="l" defTabSz="974725" rtl="0" fontAlgn="base">
        <a:lnSpc>
          <a:spcPct val="90000"/>
        </a:lnSpc>
        <a:spcBef>
          <a:spcPct val="0"/>
        </a:spcBef>
        <a:spcAft>
          <a:spcPct val="0"/>
        </a:spcAft>
        <a:defRPr sz="6200">
          <a:solidFill>
            <a:schemeClr val="tx1"/>
          </a:solidFill>
          <a:latin typeface="Corbel" panose="020B0503020204020204" pitchFamily="34" charset="0"/>
        </a:defRPr>
      </a:lvl7pPr>
      <a:lvl8pPr marL="1371600" algn="l" defTabSz="974725" rtl="0" fontAlgn="base">
        <a:lnSpc>
          <a:spcPct val="90000"/>
        </a:lnSpc>
        <a:spcBef>
          <a:spcPct val="0"/>
        </a:spcBef>
        <a:spcAft>
          <a:spcPct val="0"/>
        </a:spcAft>
        <a:defRPr sz="6200">
          <a:solidFill>
            <a:schemeClr val="tx1"/>
          </a:solidFill>
          <a:latin typeface="Corbel" panose="020B0503020204020204" pitchFamily="34" charset="0"/>
        </a:defRPr>
      </a:lvl8pPr>
      <a:lvl9pPr marL="1828800" algn="l" defTabSz="974725" rtl="0" fontAlgn="base">
        <a:lnSpc>
          <a:spcPct val="90000"/>
        </a:lnSpc>
        <a:spcBef>
          <a:spcPct val="0"/>
        </a:spcBef>
        <a:spcAft>
          <a:spcPct val="0"/>
        </a:spcAft>
        <a:defRPr sz="6200">
          <a:solidFill>
            <a:schemeClr val="tx1"/>
          </a:solidFill>
          <a:latin typeface="Corbel" panose="020B0503020204020204" pitchFamily="34" charset="0"/>
        </a:defRPr>
      </a:lvl9pPr>
    </p:titleStyle>
    <p:bodyStyle>
      <a:lvl1pPr marL="242888" indent="-242888" algn="l" defTabSz="974725" rtl="0" fontAlgn="base">
        <a:lnSpc>
          <a:spcPct val="90000"/>
        </a:lnSpc>
        <a:spcBef>
          <a:spcPts val="1063"/>
        </a:spcBef>
        <a:spcAft>
          <a:spcPct val="0"/>
        </a:spcAft>
        <a:buFont typeface="Arial" panose="020B0604020202020204" pitchFamily="34" charset="0"/>
        <a:buChar char="•"/>
        <a:defRPr sz="3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730250" indent="-242888" algn="l" defTabSz="974725" rtl="0" fontAlgn="base">
        <a:lnSpc>
          <a:spcPct val="90000"/>
        </a:lnSpc>
        <a:spcBef>
          <a:spcPts val="538"/>
        </a:spcBef>
        <a:spcAft>
          <a:spcPct val="0"/>
        </a:spcAft>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217613" indent="-242888" algn="l" defTabSz="974725" rtl="0" fontAlgn="base">
        <a:lnSpc>
          <a:spcPct val="90000"/>
        </a:lnSpc>
        <a:spcBef>
          <a:spcPts val="538"/>
        </a:spcBef>
        <a:spcAft>
          <a:spcPct val="0"/>
        </a:spcAft>
        <a:buFont typeface="Arial" panose="020B0604020202020204" pitchFamily="34" charset="0"/>
        <a:buChar char="•"/>
        <a:defRPr sz="22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706563" indent="-242888" algn="l" defTabSz="974725" rtl="0" fontAlgn="base">
        <a:lnSpc>
          <a:spcPct val="90000"/>
        </a:lnSpc>
        <a:spcBef>
          <a:spcPts val="538"/>
        </a:spcBef>
        <a:spcAft>
          <a:spcPct val="0"/>
        </a:spcAft>
        <a:buFont typeface="Arial" panose="020B0604020202020204" pitchFamily="34" charset="0"/>
        <a:buChar char="•"/>
        <a:defRPr sz="19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193925" indent="-242888" algn="l" defTabSz="974725" rtl="0" fontAlgn="base">
        <a:lnSpc>
          <a:spcPct val="90000"/>
        </a:lnSpc>
        <a:spcBef>
          <a:spcPts val="538"/>
        </a:spcBef>
        <a:spcAft>
          <a:spcPct val="0"/>
        </a:spcAft>
        <a:buFont typeface="Arial" panose="020B0604020202020204" pitchFamily="34" charset="0"/>
        <a:buChar char="•"/>
        <a:defRPr sz="19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682198"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870"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54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215"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howtovideos.hightechhigh.org/video/265/What+Project+Based+Learning+Isn't"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bie.org/" TargetMode="External"/><Relationship Id="rId7" Type="http://schemas.openxmlformats.org/officeDocument/2006/relationships/hyperlink" Target="https://wvde.state.wv.us/teach21/pbl.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learningreviews.com/Project-Based-Learning-Lesson-Plans.html" TargetMode="External"/><Relationship Id="rId5" Type="http://schemas.openxmlformats.org/officeDocument/2006/relationships/hyperlink" Target="http://www.edutopia.org/project-based-learning" TargetMode="External"/><Relationship Id="rId4" Type="http://schemas.openxmlformats.org/officeDocument/2006/relationships/hyperlink" Target="http://www.hightechhigh.org/pb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ydigitalchalkboard.org/portal/default/Resources/Viewer/ResourceViewer?action=2&amp;resid=50971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8" Type="http://schemas.openxmlformats.org/officeDocument/2006/relationships/hyperlink" Target="https://sites.google.com/site/pblresearchresources/journal-articles" TargetMode="External"/><Relationship Id="rId13" Type="http://schemas.openxmlformats.org/officeDocument/2006/relationships/image" Target="../media/image51.png"/><Relationship Id="rId18" Type="http://schemas.openxmlformats.org/officeDocument/2006/relationships/image" Target="../media/image10.png"/><Relationship Id="rId3" Type="http://schemas.openxmlformats.org/officeDocument/2006/relationships/hyperlink" Target="http://www.edutopia.org/pbl-research-learning-outcomes" TargetMode="External"/><Relationship Id="rId7" Type="http://schemas.openxmlformats.org/officeDocument/2006/relationships/hyperlink" Target="http://www.ascd.org/publications/educational_leadership/feb08/vol65/num05/Project-Based_Learning.aspx" TargetMode="External"/><Relationship Id="rId12" Type="http://schemas.openxmlformats.org/officeDocument/2006/relationships/image" Target="../media/image50.png"/><Relationship Id="rId17" Type="http://schemas.openxmlformats.org/officeDocument/2006/relationships/image" Target="../media/image55.jpeg"/><Relationship Id="rId2" Type="http://schemas.openxmlformats.org/officeDocument/2006/relationships/hyperlink" Target="http://www.bie.org/about/what_is_pbl" TargetMode="External"/><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hyperlink" Target="http://www.bie.org/research" TargetMode="External"/><Relationship Id="rId11" Type="http://schemas.openxmlformats.org/officeDocument/2006/relationships/image" Target="../media/image49.jpeg"/><Relationship Id="rId5" Type="http://schemas.openxmlformats.org/officeDocument/2006/relationships/hyperlink" Target="http://www.nea.org/tools/16963.htm" TargetMode="External"/><Relationship Id="rId15" Type="http://schemas.openxmlformats.org/officeDocument/2006/relationships/image" Target="../media/image53.jpeg"/><Relationship Id="rId10" Type="http://schemas.openxmlformats.org/officeDocument/2006/relationships/hyperlink" Target="https://www.pinterest.com/engineerteacher/pbl/" TargetMode="External"/><Relationship Id="rId4" Type="http://schemas.openxmlformats.org/officeDocument/2006/relationships/hyperlink" Target="http://www.edweek.org/ew/articles/2012/04/25/29projbased.h31.html" TargetMode="External"/><Relationship Id="rId9" Type="http://schemas.openxmlformats.org/officeDocument/2006/relationships/hyperlink" Target="http://www.edutopia.org/project-based-learning-student-motivation" TargetMode="External"/><Relationship Id="rId1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hightechhigh.org/pb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linkedin.com/pub/ben-owens/75/a98/a8" TargetMode="External"/><Relationship Id="rId2" Type="http://schemas.openxmlformats.org/officeDocument/2006/relationships/hyperlink" Target="mailto:Ben.owens@Cherokee.k12.nc.us" TargetMode="Externa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hyperlink" Target="http://1drv.ms/1Jtju2W" TargetMode="External"/><Relationship Id="rId4" Type="http://schemas.openxmlformats.org/officeDocument/2006/relationships/hyperlink" Target="http://www.pinterest.com/engineerteach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edutopia.org/stw-project-based-learning-best-practices-new-tech-video" TargetMode="External"/><Relationship Id="rId2" Type="http://schemas.openxmlformats.org/officeDocument/2006/relationships/hyperlink" Target="http://m.youtube.com/watch?v=Ne1zfPo8_YM"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itle 1"/>
          <p:cNvSpPr>
            <a:spLocks noGrp="1"/>
          </p:cNvSpPr>
          <p:nvPr>
            <p:ph type="ctrTitle"/>
          </p:nvPr>
        </p:nvSpPr>
        <p:spPr bwMode="auto">
          <a:xfrm>
            <a:off x="914400" y="685800"/>
            <a:ext cx="11055350" cy="20907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Ctr="0" compatLnSpc="1">
            <a:prstTxWarp prst="textNoShape">
              <a:avLst/>
            </a:prstTxWarp>
            <a:normAutofit fontScale="90000"/>
          </a:bodyPr>
          <a:lstStyle/>
          <a:p>
            <a:pPr algn="ctr" defTabSz="1300460" fontAlgn="auto">
              <a:spcAft>
                <a:spcPts val="0"/>
              </a:spcAft>
              <a:defRPr/>
            </a:pPr>
            <a:r>
              <a:rPr lang="en-US" sz="7200" dirty="0" smtClean="0">
                <a:solidFill>
                  <a:schemeClr val="tx1"/>
                </a:solidFill>
                <a:effectLst>
                  <a:outerShdw blurRad="38100" dist="38100" dir="2700000" algn="tl">
                    <a:srgbClr val="000000">
                      <a:alpha val="43137"/>
                    </a:srgbClr>
                  </a:outerShdw>
                </a:effectLst>
                <a:latin typeface="Berlin Sans FB" panose="020E0602020502020306" pitchFamily="34" charset="0"/>
              </a:rPr>
              <a:t>A Practical Overview of </a:t>
            </a:r>
            <a:br>
              <a:rPr lang="en-US" sz="7200" dirty="0" smtClean="0">
                <a:solidFill>
                  <a:schemeClr val="tx1"/>
                </a:solidFill>
                <a:effectLst>
                  <a:outerShdw blurRad="38100" dist="38100" dir="2700000" algn="tl">
                    <a:srgbClr val="000000">
                      <a:alpha val="43137"/>
                    </a:srgbClr>
                  </a:outerShdw>
                </a:effectLst>
                <a:latin typeface="Berlin Sans FB" panose="020E0602020502020306" pitchFamily="34" charset="0"/>
              </a:rPr>
            </a:br>
            <a:r>
              <a:rPr lang="en-US" sz="7200" dirty="0" smtClean="0">
                <a:solidFill>
                  <a:schemeClr val="tx1"/>
                </a:solidFill>
                <a:effectLst>
                  <a:outerShdw blurRad="38100" dist="38100" dir="2700000" algn="tl">
                    <a:srgbClr val="000000">
                      <a:alpha val="43137"/>
                    </a:srgbClr>
                  </a:outerShdw>
                </a:effectLst>
                <a:latin typeface="Berlin Sans FB" panose="020E0602020502020306" pitchFamily="34" charset="0"/>
              </a:rPr>
              <a:t>Project Based Learning</a:t>
            </a:r>
            <a:br>
              <a:rPr lang="en-US" sz="7200" dirty="0" smtClean="0">
                <a:solidFill>
                  <a:schemeClr val="tx1"/>
                </a:solidFill>
                <a:effectLst>
                  <a:outerShdw blurRad="38100" dist="38100" dir="2700000" algn="tl">
                    <a:srgbClr val="000000">
                      <a:alpha val="43137"/>
                    </a:srgbClr>
                  </a:outerShdw>
                </a:effectLst>
                <a:latin typeface="Berlin Sans FB" panose="020E0602020502020306" pitchFamily="34" charset="0"/>
              </a:rPr>
            </a:br>
            <a:endParaRPr lang="en-US" sz="7200" dirty="0" smtClean="0">
              <a:solidFill>
                <a:schemeClr val="tx1"/>
              </a:solidFill>
              <a:effectLst>
                <a:outerShdw blurRad="38100" dist="38100" dir="2700000" algn="tl">
                  <a:srgbClr val="000000">
                    <a:alpha val="43137"/>
                  </a:srgbClr>
                </a:outerShdw>
              </a:effectLst>
              <a:latin typeface="Berlin Sans FB" panose="020E0602020502020306" pitchFamily="34" charset="0"/>
            </a:endParaRPr>
          </a:p>
        </p:txBody>
      </p:sp>
      <p:pic>
        <p:nvPicPr>
          <p:cNvPr id="4100" name="Picture 5" descr="http://21centuryedtech.files.wordpress.com/2010/01/pbl.jpg?w=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5200" y="2803970"/>
            <a:ext cx="8229600" cy="507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http://encode.i-nigma.com/QRCode/img.php?d=http%3A%2F%2F1drv.ms%2F1EHIku5&amp;c=PBL%20&amp;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7830" y="388143"/>
            <a:ext cx="1104900" cy="13430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5"/>
          <p:cNvSpPr txBox="1">
            <a:spLocks/>
          </p:cNvSpPr>
          <p:nvPr/>
        </p:nvSpPr>
        <p:spPr>
          <a:xfrm>
            <a:off x="787400" y="2590800"/>
            <a:ext cx="11811000" cy="7985125"/>
          </a:xfrm>
          <a:prstGeom prst="rect">
            <a:avLst/>
          </a:prstGeom>
        </p:spPr>
        <p:txBody>
          <a:bodyPr vert="horz" lIns="91440" tIns="45720" rIns="91440" bIns="45720" rtlCol="0" anchor="b">
            <a:normAutofit/>
          </a:bodyPr>
          <a:lstStyle>
            <a:lvl1pPr marL="0" indent="0" algn="r" defTabSz="974725" rtl="0" fontAlgn="base">
              <a:lnSpc>
                <a:spcPct val="90000"/>
              </a:lnSpc>
              <a:spcBef>
                <a:spcPts val="1063"/>
              </a:spcBef>
              <a:spcAft>
                <a:spcPct val="0"/>
              </a:spcAft>
              <a:buFont typeface="Arial" panose="020B0604020202020204" pitchFamily="34" charset="0"/>
              <a:buNone/>
              <a:defRPr sz="3413"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730250" indent="-242888" algn="l" defTabSz="974725" rtl="0" fontAlgn="base">
              <a:lnSpc>
                <a:spcPct val="90000"/>
              </a:lnSpc>
              <a:spcBef>
                <a:spcPts val="538"/>
              </a:spcBef>
              <a:spcAft>
                <a:spcPct val="0"/>
              </a:spcAft>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217613" indent="-242888" algn="l" defTabSz="974725" rtl="0" fontAlgn="base">
              <a:lnSpc>
                <a:spcPct val="90000"/>
              </a:lnSpc>
              <a:spcBef>
                <a:spcPts val="538"/>
              </a:spcBef>
              <a:spcAft>
                <a:spcPct val="0"/>
              </a:spcAft>
              <a:buFont typeface="Arial" panose="020B0604020202020204" pitchFamily="34" charset="0"/>
              <a:buChar char="•"/>
              <a:defRPr sz="22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706563" indent="-242888" algn="l" defTabSz="974725" rtl="0" fontAlgn="base">
              <a:lnSpc>
                <a:spcPct val="90000"/>
              </a:lnSpc>
              <a:spcBef>
                <a:spcPts val="538"/>
              </a:spcBef>
              <a:spcAft>
                <a:spcPct val="0"/>
              </a:spcAft>
              <a:buFont typeface="Arial" panose="020B0604020202020204" pitchFamily="34" charset="0"/>
              <a:buChar char="•"/>
              <a:defRPr sz="19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193925" indent="-242888" algn="l" defTabSz="974725" rtl="0" fontAlgn="base">
              <a:lnSpc>
                <a:spcPct val="90000"/>
              </a:lnSpc>
              <a:spcBef>
                <a:spcPts val="538"/>
              </a:spcBef>
              <a:spcAft>
                <a:spcPct val="0"/>
              </a:spcAft>
              <a:buFont typeface="Arial" panose="020B0604020202020204" pitchFamily="34" charset="0"/>
              <a:buChar char="•"/>
              <a:defRPr sz="19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682198"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870"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543"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215" indent="-243836" algn="l" defTabSz="975345"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43836" indent="-243836" defTabSz="975345" eaLnBrk="1" fontAlgn="auto" hangingPunct="1">
              <a:spcBef>
                <a:spcPts val="1067"/>
              </a:spcBef>
              <a:spcAft>
                <a:spcPts val="0"/>
              </a:spcAft>
              <a:defRPr/>
            </a:pPr>
            <a:r>
              <a:rPr lang="en-US" altLang="en-US" sz="1800" b="1" dirty="0" smtClean="0"/>
              <a:t>Ben Owens</a:t>
            </a:r>
          </a:p>
          <a:p>
            <a:pPr marL="243836" indent="-243836" defTabSz="975345" eaLnBrk="1" fontAlgn="auto" hangingPunct="1">
              <a:spcBef>
                <a:spcPts val="1067"/>
              </a:spcBef>
              <a:spcAft>
                <a:spcPts val="0"/>
              </a:spcAft>
              <a:defRPr/>
            </a:pPr>
            <a:r>
              <a:rPr lang="en-US" altLang="en-US" sz="1800" b="1" dirty="0" smtClean="0">
                <a:solidFill>
                  <a:schemeClr val="tx2">
                    <a:lumMod val="75000"/>
                  </a:schemeClr>
                </a:solidFill>
              </a:rPr>
              <a:t>Physics &amp; Math Teacher</a:t>
            </a:r>
          </a:p>
          <a:p>
            <a:pPr marL="243836" indent="-243836" defTabSz="975345" eaLnBrk="1" fontAlgn="auto" hangingPunct="1">
              <a:spcBef>
                <a:spcPts val="1067"/>
              </a:spcBef>
              <a:spcAft>
                <a:spcPts val="0"/>
              </a:spcAft>
              <a:defRPr/>
            </a:pPr>
            <a:r>
              <a:rPr lang="en-US" altLang="en-US" sz="1800" b="1" dirty="0" smtClean="0">
                <a:solidFill>
                  <a:schemeClr val="tx2">
                    <a:lumMod val="75000"/>
                  </a:schemeClr>
                </a:solidFill>
              </a:rPr>
              <a:t>Tri-County Early College High School</a:t>
            </a:r>
          </a:p>
          <a:p>
            <a:pPr marL="243836" indent="-243836" defTabSz="975345" eaLnBrk="1" fontAlgn="auto" hangingPunct="1">
              <a:spcBef>
                <a:spcPts val="1067"/>
              </a:spcBef>
              <a:spcAft>
                <a:spcPts val="0"/>
              </a:spcAft>
              <a:defRPr/>
            </a:pPr>
            <a:r>
              <a:rPr lang="en-US" altLang="en-US" sz="1800" b="1" dirty="0" smtClean="0">
                <a:solidFill>
                  <a:schemeClr val="tx2">
                    <a:lumMod val="75000"/>
                  </a:schemeClr>
                </a:solidFill>
              </a:rPr>
              <a:t>2014 Hope Street Group National Teacher Fellow</a:t>
            </a:r>
          </a:p>
          <a:p>
            <a:pPr marL="243836" indent="-243836" defTabSz="975345" eaLnBrk="1" fontAlgn="auto" hangingPunct="1">
              <a:spcBef>
                <a:spcPts val="1067"/>
              </a:spcBef>
              <a:spcAft>
                <a:spcPts val="0"/>
              </a:spcAft>
              <a:defRPr/>
            </a:pPr>
            <a:endParaRPr lang="en-US" altLang="en-US" sz="1600" b="1" dirty="0" smtClean="0">
              <a:solidFill>
                <a:schemeClr val="tx2">
                  <a:lumMod val="75000"/>
                </a:schemeClr>
              </a:solidFill>
            </a:endParaRPr>
          </a:p>
          <a:p>
            <a:pPr marL="243836" indent="-243836" defTabSz="975345" eaLnBrk="1" fontAlgn="auto" hangingPunct="1">
              <a:spcBef>
                <a:spcPts val="1067"/>
              </a:spcBef>
              <a:spcAft>
                <a:spcPts val="0"/>
              </a:spcAft>
              <a:defRPr/>
            </a:pPr>
            <a:endParaRPr lang="en-US" altLang="en-US" sz="1050" b="1" dirty="0" smtClean="0"/>
          </a:p>
          <a:p>
            <a:pPr marL="243836" indent="-243836" defTabSz="975345" eaLnBrk="1" fontAlgn="auto" hangingPunct="1">
              <a:spcBef>
                <a:spcPts val="1067"/>
              </a:spcBef>
              <a:spcAft>
                <a:spcPts val="0"/>
              </a:spcAft>
              <a:defRPr/>
            </a:pPr>
            <a:endParaRPr lang="en-US" altLang="en-US" sz="1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52400"/>
            <a:ext cx="10836275" cy="1625600"/>
          </a:xfrm>
        </p:spPr>
        <p:txBody>
          <a:bodyPr/>
          <a:lstStyle/>
          <a:p>
            <a:pPr defTabSz="975345" fontAlgn="auto">
              <a:spcAft>
                <a:spcPts val="0"/>
              </a:spcAft>
              <a:defRPr/>
            </a:pPr>
            <a:r>
              <a:rPr lang="en-US" sz="6258" dirty="0" smtClean="0"/>
              <a:t>PBL Student Role</a:t>
            </a:r>
            <a:endParaRPr lang="en-US" sz="6258" dirty="0"/>
          </a:p>
        </p:txBody>
      </p:sp>
      <p:pic>
        <p:nvPicPr>
          <p:cNvPr id="14339" name="Picture 5" descr="http://softstarresearch.com/Blog/wp-content/uploads/2011/10/TheLearningPyrami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800" y="2286000"/>
            <a:ext cx="7772400" cy="641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Arrow 2"/>
          <p:cNvSpPr/>
          <p:nvPr/>
        </p:nvSpPr>
        <p:spPr>
          <a:xfrm>
            <a:off x="1625600" y="4464426"/>
            <a:ext cx="1752600" cy="1295400"/>
          </a:xfrm>
          <a:prstGeom prst="rightArrow">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anchor="ctr"/>
          <a:lstStyle/>
          <a:p>
            <a:pPr algn="ctr" eaLnBrk="1">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Traditional Emphasis</a:t>
            </a:r>
          </a:p>
        </p:txBody>
      </p:sp>
      <p:sp>
        <p:nvSpPr>
          <p:cNvPr id="7" name="Right Arrow 6"/>
          <p:cNvSpPr/>
          <p:nvPr/>
        </p:nvSpPr>
        <p:spPr>
          <a:xfrm>
            <a:off x="1625600" y="6400800"/>
            <a:ext cx="1752600" cy="1295400"/>
          </a:xfrm>
          <a:prstGeom prst="rightArrow">
            <a:avLst/>
          </a:prstGeom>
          <a:solidFill>
            <a:schemeClr val="bg2">
              <a:lumMod val="50000"/>
            </a:schemeClr>
          </a:solidFill>
        </p:spPr>
        <p:style>
          <a:lnRef idx="2">
            <a:schemeClr val="dk1"/>
          </a:lnRef>
          <a:fillRef idx="1">
            <a:schemeClr val="lt1"/>
          </a:fillRef>
          <a:effectRef idx="0">
            <a:schemeClr val="dk1"/>
          </a:effectRef>
          <a:fontRef idx="minor">
            <a:schemeClr val="dk1"/>
          </a:fontRef>
        </p:style>
        <p:txBody>
          <a:bodyPr anchor="ctr"/>
          <a:lstStyle/>
          <a:p>
            <a:pPr algn="ctr" eaLnBrk="1">
              <a:defRPr/>
            </a:pPr>
            <a:r>
              <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PBL Emphasis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894080" y="519291"/>
            <a:ext cx="11216640" cy="188524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t" anchorCtr="0" compatLnSpc="1">
            <a:prstTxWarp prst="textNoShape">
              <a:avLst/>
            </a:prstTxWarp>
          </a:bodyPr>
          <a:lstStyle/>
          <a:p>
            <a:pPr defTabSz="1300460" fontAlgn="auto">
              <a:spcAft>
                <a:spcPts val="0"/>
              </a:spcAft>
              <a:defRPr/>
            </a:pPr>
            <a:r>
              <a:rPr lang="en-US" sz="6258"/>
              <a:t>PBL Teacher Role</a:t>
            </a:r>
          </a:p>
        </p:txBody>
      </p:sp>
      <p:sp>
        <p:nvSpPr>
          <p:cNvPr id="9219" name="Content Placeholder 2"/>
          <p:cNvSpPr>
            <a:spLocks noGrp="1"/>
          </p:cNvSpPr>
          <p:nvPr>
            <p:ph idx="1"/>
          </p:nvPr>
        </p:nvSpPr>
        <p:spPr>
          <a:xfrm>
            <a:off x="635000" y="1981200"/>
            <a:ext cx="11734800" cy="6435725"/>
          </a:xfrm>
        </p:spPr>
        <p:txBody>
          <a:bodyPr lIns="91435" tIns="45718" rIns="91435" bIns="45718">
            <a:normAutofit/>
          </a:bodyPr>
          <a:lstStyle/>
          <a:p>
            <a:pPr marL="569913" indent="-569913" defTabSz="975345" fontAlgn="auto">
              <a:spcBef>
                <a:spcPts val="1067"/>
              </a:spcBef>
              <a:spcAft>
                <a:spcPts val="0"/>
              </a:spcAft>
              <a:buFontTx/>
              <a:buChar char="•"/>
              <a:defRPr/>
            </a:pPr>
            <a:r>
              <a:rPr lang="en-US" altLang="en-US" sz="3600" b="1" dirty="0" smtClean="0"/>
              <a:t>Architect  </a:t>
            </a:r>
            <a:r>
              <a:rPr lang="en-US" altLang="en-US" sz="3600" dirty="0" smtClean="0"/>
              <a:t>(Plan &amp; Develop the Project)</a:t>
            </a:r>
          </a:p>
          <a:p>
            <a:pPr marL="569913" indent="-569913" defTabSz="975345" fontAlgn="auto">
              <a:spcBef>
                <a:spcPts val="1067"/>
              </a:spcBef>
              <a:spcAft>
                <a:spcPts val="0"/>
              </a:spcAft>
              <a:buFontTx/>
              <a:buChar char="•"/>
              <a:defRPr/>
            </a:pPr>
            <a:r>
              <a:rPr lang="en-US" altLang="en-US" sz="3600" b="1" dirty="0" smtClean="0"/>
              <a:t>Building Foreman</a:t>
            </a:r>
            <a:r>
              <a:rPr lang="en-US" altLang="en-US" sz="3600" dirty="0" smtClean="0"/>
              <a:t> (Facilitate the Student Work)</a:t>
            </a:r>
          </a:p>
          <a:p>
            <a:pPr marL="569913" indent="-569913" defTabSz="975345" fontAlgn="auto">
              <a:spcBef>
                <a:spcPts val="1067"/>
              </a:spcBef>
              <a:spcAft>
                <a:spcPts val="0"/>
              </a:spcAft>
              <a:buFontTx/>
              <a:buChar char="•"/>
              <a:defRPr/>
            </a:pPr>
            <a:r>
              <a:rPr lang="en-US" altLang="en-US" sz="3600" b="1" dirty="0" smtClean="0"/>
              <a:t>Building Inspector </a:t>
            </a:r>
            <a:r>
              <a:rPr lang="en-US" altLang="en-US" sz="3600" dirty="0" smtClean="0"/>
              <a:t>(Assess the Work, Make Suggestions for Improvement)</a:t>
            </a:r>
          </a:p>
        </p:txBody>
      </p:sp>
      <p:pic>
        <p:nvPicPr>
          <p:cNvPr id="11268" name="Picture 2" descr="http://preview.turbosquid.com/Preview/2010/12/02__19_22_00/c3p3.jpgf7d7bf9e-1228-46fd-974a-6f9406e11b4aLar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0" y="4724400"/>
            <a:ext cx="502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797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76200"/>
            <a:ext cx="10836275" cy="1625600"/>
          </a:xfrm>
        </p:spPr>
        <p:txBody>
          <a:bodyPr/>
          <a:lstStyle/>
          <a:p>
            <a:pPr defTabSz="975345" fontAlgn="auto">
              <a:spcAft>
                <a:spcPts val="0"/>
              </a:spcAft>
              <a:defRPr/>
            </a:pPr>
            <a:r>
              <a:rPr lang="en-US" sz="6258" dirty="0" smtClean="0"/>
              <a:t>Manage the Process</a:t>
            </a:r>
            <a:endParaRPr lang="en-US" sz="6258" dirty="0"/>
          </a:p>
        </p:txBody>
      </p:sp>
      <p:pic>
        <p:nvPicPr>
          <p:cNvPr id="10243" name="Picture 2" descr="http://leadingcurriculumchange02.wikispaces.com/file/view/project.gif/66629139/projec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707896"/>
            <a:ext cx="8723630" cy="6978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61912" y="8924925"/>
            <a:ext cx="10477676" cy="523220"/>
          </a:xfrm>
          <a:prstGeom prst="rect">
            <a:avLst/>
          </a:prstGeom>
          <a:noFill/>
        </p:spPr>
        <p:txBody>
          <a:bodyPr wrap="none">
            <a:spAutoFit/>
          </a:bodyPr>
          <a:lstStyle/>
          <a:p>
            <a:pPr algn="ctr" eaLnBrk="1">
              <a:defRPr/>
            </a:pPr>
            <a:r>
              <a:rPr lang="en-US" sz="2800" b="1" dirty="0">
                <a:solidFill>
                  <a:schemeClr val="bg1"/>
                </a:solidFill>
                <a:latin typeface="+mj-lt"/>
              </a:rPr>
              <a:t>The Key: Students become more </a:t>
            </a:r>
            <a:r>
              <a:rPr lang="en-US" sz="2800" b="1" u="sng" dirty="0">
                <a:solidFill>
                  <a:schemeClr val="bg1"/>
                </a:solidFill>
                <a:latin typeface="+mj-lt"/>
              </a:rPr>
              <a:t>engaged</a:t>
            </a:r>
            <a:r>
              <a:rPr lang="en-US" sz="2800" b="1" dirty="0">
                <a:solidFill>
                  <a:schemeClr val="bg1"/>
                </a:solidFill>
                <a:latin typeface="+mj-lt"/>
              </a:rPr>
              <a:t> in learning through PBL!</a:t>
            </a:r>
          </a:p>
        </p:txBody>
      </p:sp>
    </p:spTree>
    <p:extLst>
      <p:ext uri="{BB962C8B-B14F-4D97-AF65-F5344CB8AC3E}">
        <p14:creationId xmlns:p14="http://schemas.microsoft.com/office/powerpoint/2010/main" val="3635705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7" y="496385"/>
            <a:ext cx="11921067" cy="1350151"/>
          </a:xfrm>
        </p:spPr>
        <p:txBody>
          <a:bodyPr/>
          <a:lstStyle/>
          <a:p>
            <a:pPr algn="ctr" eaLnBrk="1" hangingPunct="1">
              <a:buFontTx/>
              <a:buNone/>
              <a:defRPr/>
            </a:pPr>
            <a:r>
              <a:rPr lang="en-US" sz="5689" b="1" dirty="0" smtClean="0">
                <a:solidFill>
                  <a:schemeClr val="accent2">
                    <a:lumMod val="75000"/>
                  </a:schemeClr>
                </a:solidFill>
              </a:rPr>
              <a:t>The PBL Process…</a:t>
            </a:r>
            <a:endParaRPr lang="en-US" sz="5689" b="1" dirty="0">
              <a:solidFill>
                <a:schemeClr val="accent2">
                  <a:lumMod val="75000"/>
                </a:schemeClr>
              </a:solidFill>
            </a:endParaRPr>
          </a:p>
        </p:txBody>
      </p:sp>
      <p:pic>
        <p:nvPicPr>
          <p:cNvPr id="7" name="Picture 6"/>
          <p:cNvPicPr>
            <a:picLocks noChangeAspect="1"/>
          </p:cNvPicPr>
          <p:nvPr/>
        </p:nvPicPr>
        <p:blipFill>
          <a:blip r:embed="rId3"/>
          <a:stretch>
            <a:fillRect/>
          </a:stretch>
        </p:blipFill>
        <p:spPr>
          <a:xfrm>
            <a:off x="339769" y="2819400"/>
            <a:ext cx="12283942" cy="5334000"/>
          </a:xfrm>
          <a:prstGeom prst="rect">
            <a:avLst/>
          </a:prstGeom>
        </p:spPr>
      </p:pic>
    </p:spTree>
    <p:extLst>
      <p:ext uri="{BB962C8B-B14F-4D97-AF65-F5344CB8AC3E}">
        <p14:creationId xmlns:p14="http://schemas.microsoft.com/office/powerpoint/2010/main" val="3914994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94080" y="519291"/>
            <a:ext cx="11216640" cy="1885245"/>
          </a:xfrm>
        </p:spPr>
        <p:txBody>
          <a:bodyPr/>
          <a:lstStyle/>
          <a:p>
            <a:pPr defTabSz="975345" fontAlgn="auto">
              <a:spcAft>
                <a:spcPts val="0"/>
              </a:spcAft>
              <a:defRPr/>
            </a:pPr>
            <a:r>
              <a:rPr lang="en-US" sz="5400" dirty="0" smtClean="0"/>
              <a:t>Workload &amp; Structure Comparison</a:t>
            </a:r>
            <a:endParaRPr lang="en-US" sz="5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47" y="2895600"/>
            <a:ext cx="12500473" cy="5638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095" y="493731"/>
            <a:ext cx="11921067" cy="1350151"/>
          </a:xfrm>
        </p:spPr>
        <p:txBody>
          <a:bodyPr/>
          <a:lstStyle/>
          <a:p>
            <a:pPr algn="ctr" eaLnBrk="1" hangingPunct="1">
              <a:buFontTx/>
              <a:buNone/>
              <a:defRPr/>
            </a:pPr>
            <a:r>
              <a:rPr lang="en-US" sz="5689" b="1" dirty="0">
                <a:solidFill>
                  <a:schemeClr val="accent2">
                    <a:lumMod val="75000"/>
                  </a:schemeClr>
                </a:solidFill>
              </a:rPr>
              <a:t>Backward Design Process</a:t>
            </a:r>
          </a:p>
        </p:txBody>
      </p:sp>
      <p:sp>
        <p:nvSpPr>
          <p:cNvPr id="3" name="Content Placeholder 2"/>
          <p:cNvSpPr>
            <a:spLocks noGrp="1"/>
          </p:cNvSpPr>
          <p:nvPr>
            <p:ph idx="1"/>
          </p:nvPr>
        </p:nvSpPr>
        <p:spPr>
          <a:xfrm>
            <a:off x="254001" y="2667000"/>
            <a:ext cx="6400799" cy="7391400"/>
          </a:xfrm>
        </p:spPr>
        <p:txBody>
          <a:bodyPr>
            <a:normAutofit/>
          </a:bodyPr>
          <a:lstStyle/>
          <a:p>
            <a:pPr eaLnBrk="1" hangingPunct="1">
              <a:defRPr/>
            </a:pPr>
            <a:r>
              <a:rPr lang="en-US" sz="4000" b="1" dirty="0" smtClean="0"/>
              <a:t>Begin with the End in Mind</a:t>
            </a:r>
          </a:p>
          <a:p>
            <a:pPr lvl="1" eaLnBrk="1" hangingPunct="1">
              <a:defRPr/>
            </a:pPr>
            <a:r>
              <a:rPr lang="en-US" sz="3600" dirty="0" smtClean="0">
                <a:solidFill>
                  <a:srgbClr val="FFC000"/>
                </a:solidFill>
              </a:rPr>
              <a:t>Develop a project idea</a:t>
            </a:r>
          </a:p>
          <a:p>
            <a:pPr lvl="1" eaLnBrk="1" hangingPunct="1">
              <a:defRPr/>
            </a:pPr>
            <a:r>
              <a:rPr lang="en-US" sz="3600" dirty="0" smtClean="0">
                <a:solidFill>
                  <a:srgbClr val="FFC000"/>
                </a:solidFill>
              </a:rPr>
              <a:t>Decide the scope of the project</a:t>
            </a:r>
          </a:p>
          <a:p>
            <a:pPr lvl="1" eaLnBrk="1" hangingPunct="1">
              <a:defRPr/>
            </a:pPr>
            <a:r>
              <a:rPr lang="en-US" sz="3600" dirty="0" smtClean="0">
                <a:solidFill>
                  <a:srgbClr val="FFC000"/>
                </a:solidFill>
              </a:rPr>
              <a:t>Select standards</a:t>
            </a:r>
          </a:p>
          <a:p>
            <a:pPr lvl="1" eaLnBrk="1" hangingPunct="1">
              <a:defRPr/>
            </a:pPr>
            <a:r>
              <a:rPr lang="en-US" sz="3600" dirty="0" smtClean="0">
                <a:solidFill>
                  <a:srgbClr val="FFC000"/>
                </a:solidFill>
              </a:rPr>
              <a:t>Incorporate simultaneous outcomes</a:t>
            </a:r>
          </a:p>
          <a:p>
            <a:pPr lvl="1" eaLnBrk="1" hangingPunct="1">
              <a:defRPr/>
            </a:pPr>
            <a:r>
              <a:rPr lang="en-US" sz="3600" dirty="0" smtClean="0">
                <a:solidFill>
                  <a:srgbClr val="FFC000"/>
                </a:solidFill>
              </a:rPr>
              <a:t>Work from project design criteria</a:t>
            </a:r>
          </a:p>
          <a:p>
            <a:pPr lvl="1" eaLnBrk="1" hangingPunct="1">
              <a:defRPr/>
            </a:pPr>
            <a:r>
              <a:rPr lang="en-US" sz="3600" dirty="0" smtClean="0">
                <a:solidFill>
                  <a:srgbClr val="FFC000"/>
                </a:solidFill>
              </a:rPr>
              <a:t>Create the optimal learning environment</a:t>
            </a:r>
          </a:p>
          <a:p>
            <a:pPr lvl="1">
              <a:defRPr/>
            </a:pPr>
            <a:r>
              <a:rPr lang="en-US" sz="3600" dirty="0">
                <a:solidFill>
                  <a:srgbClr val="FFC000"/>
                </a:solidFill>
              </a:rPr>
              <a:t>Create an Exciting Entry Event!</a:t>
            </a:r>
          </a:p>
          <a:p>
            <a:pPr eaLnBrk="1" hangingPunct="1">
              <a:defRPr/>
            </a:pPr>
            <a:endParaRPr lang="en-US" sz="4000" dirty="0"/>
          </a:p>
        </p:txBody>
      </p:sp>
      <p:pic>
        <p:nvPicPr>
          <p:cNvPr id="104450" name="Picture 2" descr="http://image.slidesharecdn.com/thebackwarddesign-130623104300-phpapp02/95/the-backward-design-5-638.jpg?cb=13719898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5799" y="3733800"/>
            <a:ext cx="5785153"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706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16200" y="838200"/>
            <a:ext cx="8382000" cy="8382000"/>
          </a:xfrm>
          <a:prstGeom prst="rect">
            <a:avLst/>
          </a:prstGeom>
        </p:spPr>
      </p:pic>
    </p:spTree>
    <p:extLst>
      <p:ext uri="{BB962C8B-B14F-4D97-AF65-F5344CB8AC3E}">
        <p14:creationId xmlns:p14="http://schemas.microsoft.com/office/powerpoint/2010/main" val="3607926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7" y="496385"/>
            <a:ext cx="11921067" cy="1350151"/>
          </a:xfrm>
        </p:spPr>
        <p:txBody>
          <a:bodyPr/>
          <a:lstStyle/>
          <a:p>
            <a:pPr algn="ctr" eaLnBrk="1" hangingPunct="1">
              <a:buFontTx/>
              <a:buNone/>
              <a:defRPr/>
            </a:pPr>
            <a:r>
              <a:rPr lang="en-US" sz="5689" b="1" dirty="0">
                <a:solidFill>
                  <a:schemeClr val="accent2">
                    <a:lumMod val="75000"/>
                  </a:schemeClr>
                </a:solidFill>
              </a:rPr>
              <a:t>Backward Design Process</a:t>
            </a:r>
          </a:p>
        </p:txBody>
      </p:sp>
      <p:sp>
        <p:nvSpPr>
          <p:cNvPr id="3" name="Content Placeholder 2"/>
          <p:cNvSpPr>
            <a:spLocks noGrp="1"/>
          </p:cNvSpPr>
          <p:nvPr>
            <p:ph idx="1"/>
          </p:nvPr>
        </p:nvSpPr>
        <p:spPr>
          <a:xfrm>
            <a:off x="521207" y="1676400"/>
            <a:ext cx="11277600" cy="7391400"/>
          </a:xfrm>
        </p:spPr>
        <p:txBody>
          <a:bodyPr>
            <a:normAutofit/>
          </a:bodyPr>
          <a:lstStyle/>
          <a:p>
            <a:pPr eaLnBrk="1" hangingPunct="1">
              <a:defRPr/>
            </a:pPr>
            <a:r>
              <a:rPr lang="en-US" sz="3600" dirty="0" smtClean="0"/>
              <a:t>Craft </a:t>
            </a:r>
            <a:r>
              <a:rPr lang="en-US" sz="3600" dirty="0"/>
              <a:t>the </a:t>
            </a:r>
            <a:r>
              <a:rPr lang="en-US" sz="3600" i="1" dirty="0"/>
              <a:t>Driving Question</a:t>
            </a:r>
          </a:p>
          <a:p>
            <a:pPr eaLnBrk="1" hangingPunct="1">
              <a:defRPr/>
            </a:pPr>
            <a:r>
              <a:rPr lang="en-US" sz="3600" dirty="0"/>
              <a:t>Plan the assessment</a:t>
            </a:r>
          </a:p>
          <a:p>
            <a:pPr eaLnBrk="1" hangingPunct="1">
              <a:defRPr/>
            </a:pPr>
            <a:r>
              <a:rPr lang="en-US" sz="3600" dirty="0"/>
              <a:t>Create a balanced assessment plan</a:t>
            </a:r>
          </a:p>
          <a:p>
            <a:pPr eaLnBrk="1" hangingPunct="1">
              <a:defRPr/>
            </a:pPr>
            <a:r>
              <a:rPr lang="en-US" sz="3600" dirty="0"/>
              <a:t>Align products and outcomes</a:t>
            </a:r>
          </a:p>
          <a:p>
            <a:pPr eaLnBrk="1" hangingPunct="1">
              <a:defRPr/>
            </a:pPr>
            <a:r>
              <a:rPr lang="en-US" sz="3600" dirty="0"/>
              <a:t>Know what to assess (design rubrics)</a:t>
            </a:r>
          </a:p>
          <a:p>
            <a:pPr eaLnBrk="1" hangingPunct="1">
              <a:defRPr/>
            </a:pPr>
            <a:endParaRPr lang="en-US" sz="3600" dirty="0"/>
          </a:p>
        </p:txBody>
      </p:sp>
      <p:pic>
        <p:nvPicPr>
          <p:cNvPr id="8" name="Picture 7"/>
          <p:cNvPicPr>
            <a:picLocks noChangeAspect="1"/>
          </p:cNvPicPr>
          <p:nvPr/>
        </p:nvPicPr>
        <p:blipFill>
          <a:blip r:embed="rId3"/>
          <a:stretch>
            <a:fillRect/>
          </a:stretch>
        </p:blipFill>
        <p:spPr>
          <a:xfrm>
            <a:off x="2006600" y="5334000"/>
            <a:ext cx="9193235" cy="4137761"/>
          </a:xfrm>
          <a:prstGeom prst="rect">
            <a:avLst/>
          </a:prstGeom>
        </p:spPr>
      </p:pic>
    </p:spTree>
    <p:extLst>
      <p:ext uri="{BB962C8B-B14F-4D97-AF65-F5344CB8AC3E}">
        <p14:creationId xmlns:p14="http://schemas.microsoft.com/office/powerpoint/2010/main" val="26253803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1200" y="609600"/>
            <a:ext cx="11731074" cy="7261013"/>
          </a:xfrm>
        </p:spPr>
        <p:txBody>
          <a:bodyPr>
            <a:normAutofit/>
          </a:bodyPr>
          <a:lstStyle/>
          <a:p>
            <a:pPr>
              <a:buFontTx/>
              <a:buNone/>
              <a:defRPr/>
            </a:pPr>
            <a:r>
              <a:rPr lang="en-US" sz="4400" b="1" dirty="0" smtClean="0">
                <a:solidFill>
                  <a:srgbClr val="FFC000"/>
                </a:solidFill>
              </a:rPr>
              <a:t>When crafting the Driving Question, remember:</a:t>
            </a:r>
          </a:p>
          <a:p>
            <a:pPr>
              <a:buFont typeface="Wingdings" pitchFamily="2" charset="2"/>
              <a:buChar char="Ø"/>
              <a:defRPr/>
            </a:pPr>
            <a:r>
              <a:rPr lang="en-US" sz="2800" dirty="0">
                <a:solidFill>
                  <a:schemeClr val="tx1"/>
                </a:solidFill>
              </a:rPr>
              <a:t>Driving Questions are provocative.</a:t>
            </a:r>
          </a:p>
          <a:p>
            <a:pPr>
              <a:buFont typeface="Wingdings" pitchFamily="2" charset="2"/>
              <a:buChar char="Ø"/>
              <a:defRPr/>
            </a:pPr>
            <a:r>
              <a:rPr lang="en-US" sz="2800" dirty="0">
                <a:solidFill>
                  <a:schemeClr val="tx1"/>
                </a:solidFill>
              </a:rPr>
              <a:t>Driving Questions are open-ended.</a:t>
            </a:r>
          </a:p>
          <a:p>
            <a:pPr>
              <a:buFont typeface="Wingdings" pitchFamily="2" charset="2"/>
              <a:buChar char="Ø"/>
              <a:defRPr/>
            </a:pPr>
            <a:r>
              <a:rPr lang="en-US" sz="2800" dirty="0">
                <a:solidFill>
                  <a:schemeClr val="tx1"/>
                </a:solidFill>
              </a:rPr>
              <a:t>Driving Questions go to the heart of a discipline or topic.</a:t>
            </a:r>
          </a:p>
          <a:p>
            <a:pPr>
              <a:buFont typeface="Wingdings" pitchFamily="2" charset="2"/>
              <a:buChar char="Ø"/>
              <a:defRPr/>
            </a:pPr>
            <a:r>
              <a:rPr lang="en-US" sz="2800" dirty="0">
                <a:solidFill>
                  <a:schemeClr val="tx1"/>
                </a:solidFill>
              </a:rPr>
              <a:t>Driving Questions are challenging.</a:t>
            </a:r>
          </a:p>
          <a:p>
            <a:pPr>
              <a:buFont typeface="Wingdings" pitchFamily="2" charset="2"/>
              <a:buChar char="Ø"/>
              <a:defRPr/>
            </a:pPr>
            <a:r>
              <a:rPr lang="en-US" sz="2800" dirty="0">
                <a:solidFill>
                  <a:schemeClr val="tx1"/>
                </a:solidFill>
              </a:rPr>
              <a:t>Driving Questions can arise from real-world dilemmas that students interesting.</a:t>
            </a:r>
          </a:p>
          <a:p>
            <a:pPr>
              <a:buFont typeface="Wingdings" pitchFamily="2" charset="2"/>
              <a:buChar char="Ø"/>
              <a:defRPr/>
            </a:pPr>
            <a:r>
              <a:rPr lang="en-US" sz="2800" dirty="0">
                <a:solidFill>
                  <a:schemeClr val="tx1"/>
                </a:solidFill>
              </a:rPr>
              <a:t>Driving Questions are consistent with curricular standards and frameworks</a:t>
            </a:r>
            <a:r>
              <a:rPr lang="en-US" sz="2800" dirty="0" smtClean="0">
                <a:solidFill>
                  <a:schemeClr val="tx1"/>
                </a:solidFill>
              </a:rPr>
              <a:t>.</a:t>
            </a:r>
          </a:p>
          <a:p>
            <a:pPr>
              <a:buFont typeface="Wingdings" pitchFamily="2" charset="2"/>
              <a:buChar char="Ø"/>
              <a:defRPr/>
            </a:pPr>
            <a:r>
              <a:rPr lang="en-US" sz="2800" dirty="0" smtClean="0">
                <a:solidFill>
                  <a:schemeClr val="tx1"/>
                </a:solidFill>
              </a:rPr>
              <a:t>Driving Questions PULL the student through a good project!</a:t>
            </a:r>
            <a:endParaRPr lang="en-US" sz="2800" dirty="0">
              <a:solidFill>
                <a:schemeClr val="tx1"/>
              </a:solidFill>
            </a:endParaRPr>
          </a:p>
        </p:txBody>
      </p:sp>
      <p:grpSp>
        <p:nvGrpSpPr>
          <p:cNvPr id="4" name="Group 3"/>
          <p:cNvGrpSpPr/>
          <p:nvPr/>
        </p:nvGrpSpPr>
        <p:grpSpPr>
          <a:xfrm>
            <a:off x="3911600" y="5867400"/>
            <a:ext cx="5715000" cy="3467100"/>
            <a:chOff x="3683000" y="5753100"/>
            <a:chExt cx="5715000" cy="3467100"/>
          </a:xfrm>
        </p:grpSpPr>
        <p:sp>
          <p:nvSpPr>
            <p:cNvPr id="5" name="Rectangle 4"/>
            <p:cNvSpPr/>
            <p:nvPr/>
          </p:nvSpPr>
          <p:spPr>
            <a:xfrm>
              <a:off x="3683000" y="5753100"/>
              <a:ext cx="5715000" cy="3467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s://learn.instructure.com/courses/278381/files/6448827/preview?verifier=pwicBnk0laDLq0aEJ55YtJJdxqk3QfzvsWEcPqBJ"/>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662" y="6096000"/>
              <a:ext cx="5329937" cy="29072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26424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7" y="496385"/>
            <a:ext cx="11921067" cy="1350151"/>
          </a:xfrm>
        </p:spPr>
        <p:txBody>
          <a:bodyPr/>
          <a:lstStyle/>
          <a:p>
            <a:pPr algn="ctr" eaLnBrk="1" hangingPunct="1">
              <a:buFontTx/>
              <a:buNone/>
              <a:defRPr/>
            </a:pPr>
            <a:r>
              <a:rPr lang="en-US" sz="5689" b="1" dirty="0">
                <a:solidFill>
                  <a:schemeClr val="accent2">
                    <a:lumMod val="75000"/>
                  </a:schemeClr>
                </a:solidFill>
              </a:rPr>
              <a:t>Backward Design Process</a:t>
            </a:r>
          </a:p>
        </p:txBody>
      </p:sp>
      <p:sp>
        <p:nvSpPr>
          <p:cNvPr id="3" name="Content Placeholder 2"/>
          <p:cNvSpPr>
            <a:spLocks noGrp="1"/>
          </p:cNvSpPr>
          <p:nvPr>
            <p:ph idx="1"/>
          </p:nvPr>
        </p:nvSpPr>
        <p:spPr>
          <a:xfrm>
            <a:off x="525271" y="1846536"/>
            <a:ext cx="5443729" cy="7391400"/>
          </a:xfrm>
        </p:spPr>
        <p:txBody>
          <a:bodyPr>
            <a:noAutofit/>
          </a:bodyPr>
          <a:lstStyle/>
          <a:p>
            <a:pPr eaLnBrk="1" hangingPunct="1">
              <a:defRPr/>
            </a:pPr>
            <a:r>
              <a:rPr lang="en-US" sz="3600" dirty="0"/>
              <a:t>Map the Project</a:t>
            </a:r>
          </a:p>
          <a:p>
            <a:pPr lvl="1">
              <a:defRPr/>
            </a:pPr>
            <a:r>
              <a:rPr lang="en-US" sz="3200" dirty="0">
                <a:solidFill>
                  <a:srgbClr val="FFC000"/>
                </a:solidFill>
              </a:rPr>
              <a:t>Organize tasks and activities</a:t>
            </a:r>
          </a:p>
          <a:p>
            <a:pPr lvl="1">
              <a:defRPr/>
            </a:pPr>
            <a:r>
              <a:rPr lang="en-US" sz="3200" dirty="0">
                <a:solidFill>
                  <a:srgbClr val="FFC000"/>
                </a:solidFill>
              </a:rPr>
              <a:t>Decide how to launch the project</a:t>
            </a:r>
          </a:p>
          <a:p>
            <a:pPr lvl="1">
              <a:defRPr/>
            </a:pPr>
            <a:r>
              <a:rPr lang="en-US" sz="3200" dirty="0">
                <a:solidFill>
                  <a:srgbClr val="FFC000"/>
                </a:solidFill>
              </a:rPr>
              <a:t>Gather resources</a:t>
            </a:r>
          </a:p>
          <a:p>
            <a:pPr lvl="1">
              <a:defRPr/>
            </a:pPr>
            <a:r>
              <a:rPr lang="en-US" sz="3200" dirty="0">
                <a:solidFill>
                  <a:srgbClr val="FFC000"/>
                </a:solidFill>
              </a:rPr>
              <a:t>Draw a “Storyboard”</a:t>
            </a:r>
          </a:p>
          <a:p>
            <a:pPr eaLnBrk="1" hangingPunct="1">
              <a:defRPr/>
            </a:pPr>
            <a:r>
              <a:rPr lang="en-US" sz="3600" dirty="0"/>
              <a:t>Manage the Process</a:t>
            </a:r>
          </a:p>
          <a:p>
            <a:pPr lvl="1">
              <a:defRPr/>
            </a:pPr>
            <a:r>
              <a:rPr lang="en-US" sz="3200" dirty="0">
                <a:solidFill>
                  <a:srgbClr val="FFC000"/>
                </a:solidFill>
              </a:rPr>
              <a:t>Share project goals with students</a:t>
            </a:r>
          </a:p>
          <a:p>
            <a:pPr lvl="1">
              <a:defRPr/>
            </a:pPr>
            <a:r>
              <a:rPr lang="en-US" sz="3200" dirty="0">
                <a:solidFill>
                  <a:srgbClr val="FFC000"/>
                </a:solidFill>
              </a:rPr>
              <a:t>Use problem-solving tools</a:t>
            </a:r>
          </a:p>
          <a:p>
            <a:pPr lvl="1">
              <a:defRPr/>
            </a:pPr>
            <a:r>
              <a:rPr lang="en-US" sz="3200" dirty="0">
                <a:solidFill>
                  <a:srgbClr val="FFC000"/>
                </a:solidFill>
              </a:rPr>
              <a:t>Use checkpoints and milestones</a:t>
            </a:r>
          </a:p>
          <a:p>
            <a:pPr lvl="1">
              <a:defRPr/>
            </a:pPr>
            <a:r>
              <a:rPr lang="en-US" sz="3200" dirty="0">
                <a:solidFill>
                  <a:srgbClr val="FFC000"/>
                </a:solidFill>
              </a:rPr>
              <a:t>Plan for evaluation and reflection</a:t>
            </a:r>
          </a:p>
          <a:p>
            <a:pPr eaLnBrk="1" hangingPunct="1">
              <a:defRPr/>
            </a:pPr>
            <a:endParaRPr lang="en-US" sz="3600" dirty="0"/>
          </a:p>
        </p:txBody>
      </p:sp>
      <p:pic>
        <p:nvPicPr>
          <p:cNvPr id="124930" name="Picture 2" descr="http://image.slidesharecdn.com/mapyourproject-150529232428-lva1-app6891/95/map-your-pbl-project-1-638.jpg?cb=1432942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1740" y="3581400"/>
            <a:ext cx="60769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739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6400" y="228600"/>
            <a:ext cx="10836275" cy="1625600"/>
          </a:xfrm>
        </p:spPr>
        <p:txBody>
          <a:bodyPr/>
          <a:lstStyle/>
          <a:p>
            <a:pPr defTabSz="975345" fontAlgn="auto">
              <a:spcAft>
                <a:spcPts val="0"/>
              </a:spcAft>
              <a:defRPr/>
            </a:pPr>
            <a:r>
              <a:rPr lang="en-US" sz="5400" dirty="0" smtClean="0"/>
              <a:t>So What is Project Based Learning?</a:t>
            </a:r>
            <a:endParaRPr lang="en-US" sz="5400" dirty="0"/>
          </a:p>
        </p:txBody>
      </p:sp>
      <p:sp>
        <p:nvSpPr>
          <p:cNvPr id="3075" name="Content Placeholder 5"/>
          <p:cNvSpPr>
            <a:spLocks noGrp="1"/>
          </p:cNvSpPr>
          <p:nvPr>
            <p:ph idx="1"/>
          </p:nvPr>
        </p:nvSpPr>
        <p:spPr>
          <a:xfrm>
            <a:off x="330200" y="1768474"/>
            <a:ext cx="9525000" cy="7985125"/>
          </a:xfrm>
        </p:spPr>
        <p:txBody>
          <a:bodyPr>
            <a:normAutofit/>
          </a:bodyPr>
          <a:lstStyle/>
          <a:p>
            <a:pPr marL="243836" indent="-243836" defTabSz="975345" fontAlgn="auto">
              <a:spcBef>
                <a:spcPts val="1067"/>
              </a:spcBef>
              <a:spcAft>
                <a:spcPts val="0"/>
              </a:spcAft>
              <a:defRPr/>
            </a:pPr>
            <a:r>
              <a:rPr lang="en-US" altLang="en-US" sz="4000" b="1" dirty="0" smtClean="0"/>
              <a:t>Let’s start with what PBL is </a:t>
            </a:r>
            <a:r>
              <a:rPr lang="en-US" altLang="en-US" sz="4000" b="1" u="sng" dirty="0" smtClean="0"/>
              <a:t>not</a:t>
            </a:r>
            <a:r>
              <a:rPr lang="en-US" altLang="en-US" sz="4000" b="1" dirty="0" smtClean="0"/>
              <a:t>:</a:t>
            </a:r>
          </a:p>
          <a:p>
            <a:pPr marL="731509" lvl="1" indent="-243836" defTabSz="975345" fontAlgn="auto">
              <a:spcBef>
                <a:spcPts val="533"/>
              </a:spcBef>
              <a:spcAft>
                <a:spcPts val="0"/>
              </a:spcAft>
              <a:defRPr/>
            </a:pPr>
            <a:r>
              <a:rPr lang="en-US" altLang="en-US" sz="3600" b="1" dirty="0" smtClean="0">
                <a:solidFill>
                  <a:schemeClr val="tx2">
                    <a:lumMod val="75000"/>
                  </a:schemeClr>
                </a:solidFill>
                <a:hlinkClick r:id="rId2"/>
              </a:rPr>
              <a:t>http://howtovideos.hightechhigh.org/video/265/What+Project+Based+Learning+Isn't</a:t>
            </a:r>
            <a:endParaRPr lang="en-US" altLang="en-US" sz="3600" b="1" dirty="0" smtClean="0">
              <a:solidFill>
                <a:schemeClr val="tx2">
                  <a:lumMod val="75000"/>
                </a:schemeClr>
              </a:solidFill>
            </a:endParaRPr>
          </a:p>
          <a:p>
            <a:pPr marL="243836" indent="-243836" defTabSz="975345" fontAlgn="auto">
              <a:spcBef>
                <a:spcPts val="1067"/>
              </a:spcBef>
              <a:spcAft>
                <a:spcPts val="0"/>
              </a:spcAft>
              <a:defRPr/>
            </a:pPr>
            <a:endParaRPr lang="en-US" altLang="en-US" sz="2000" b="1" dirty="0" smtClean="0"/>
          </a:p>
          <a:p>
            <a:pPr marL="243836" indent="-243836" defTabSz="975345" fontAlgn="auto">
              <a:spcBef>
                <a:spcPts val="1067"/>
              </a:spcBef>
              <a:spcAft>
                <a:spcPts val="0"/>
              </a:spcAft>
              <a:defRPr/>
            </a:pPr>
            <a:endParaRPr lang="en-US" altLang="en-US" sz="4000" dirty="0" smtClean="0"/>
          </a:p>
        </p:txBody>
      </p:sp>
      <p:pic>
        <p:nvPicPr>
          <p:cNvPr id="3" name="Picture 2"/>
          <p:cNvPicPr>
            <a:picLocks noChangeAspect="1"/>
          </p:cNvPicPr>
          <p:nvPr/>
        </p:nvPicPr>
        <p:blipFill>
          <a:blip r:embed="rId3"/>
          <a:stretch>
            <a:fillRect/>
          </a:stretch>
        </p:blipFill>
        <p:spPr>
          <a:xfrm>
            <a:off x="1220671" y="6705600"/>
            <a:ext cx="2945193" cy="2208895"/>
          </a:xfrm>
          <a:prstGeom prst="rect">
            <a:avLst/>
          </a:prstGeom>
        </p:spPr>
      </p:pic>
      <p:pic>
        <p:nvPicPr>
          <p:cNvPr id="6" name="Picture 5"/>
          <p:cNvPicPr>
            <a:picLocks noChangeAspect="1"/>
          </p:cNvPicPr>
          <p:nvPr/>
        </p:nvPicPr>
        <p:blipFill>
          <a:blip r:embed="rId4"/>
          <a:stretch>
            <a:fillRect/>
          </a:stretch>
        </p:blipFill>
        <p:spPr>
          <a:xfrm>
            <a:off x="1050078" y="3992083"/>
            <a:ext cx="3146043" cy="2103917"/>
          </a:xfrm>
          <a:prstGeom prst="rect">
            <a:avLst/>
          </a:prstGeom>
        </p:spPr>
      </p:pic>
      <p:sp>
        <p:nvSpPr>
          <p:cNvPr id="7" name="Right Arrow 6"/>
          <p:cNvSpPr/>
          <p:nvPr/>
        </p:nvSpPr>
        <p:spPr>
          <a:xfrm>
            <a:off x="5263630" y="5489215"/>
            <a:ext cx="2286000" cy="16955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7139" y="3751093"/>
            <a:ext cx="3447861" cy="258589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83794" y="6635594"/>
            <a:ext cx="2114550" cy="28194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711200" y="381000"/>
            <a:ext cx="11217275" cy="1885950"/>
          </a:xfrm>
        </p:spPr>
        <p:txBody>
          <a:bodyPr/>
          <a:lstStyle/>
          <a:p>
            <a:r>
              <a:rPr lang="en-US" altLang="en-US" b="1" dirty="0" smtClean="0">
                <a:solidFill>
                  <a:schemeClr val="tx2">
                    <a:lumMod val="60000"/>
                    <a:lumOff val="40000"/>
                  </a:schemeClr>
                </a:solidFill>
              </a:rPr>
              <a:t>Drawing a Project Storyboard</a:t>
            </a:r>
          </a:p>
        </p:txBody>
      </p:sp>
      <p:sp>
        <p:nvSpPr>
          <p:cNvPr id="98307" name="Content Placeholder 2"/>
          <p:cNvSpPr>
            <a:spLocks noGrp="1"/>
          </p:cNvSpPr>
          <p:nvPr>
            <p:ph idx="1"/>
          </p:nvPr>
        </p:nvSpPr>
        <p:spPr>
          <a:xfrm>
            <a:off x="1056958" y="2133600"/>
            <a:ext cx="11054080" cy="7261013"/>
          </a:xfrm>
        </p:spPr>
        <p:txBody>
          <a:bodyPr>
            <a:normAutofit lnSpcReduction="10000"/>
          </a:bodyPr>
          <a:lstStyle/>
          <a:p>
            <a:r>
              <a:rPr lang="en-US" altLang="en-US" sz="3982" dirty="0"/>
              <a:t>Sketch the project in a flow chart or storyboard format</a:t>
            </a:r>
          </a:p>
          <a:p>
            <a:r>
              <a:rPr lang="en-US" altLang="en-US" sz="3982" dirty="0"/>
              <a:t>Create a timeline</a:t>
            </a:r>
          </a:p>
          <a:p>
            <a:r>
              <a:rPr lang="en-US" altLang="en-US" sz="3982" dirty="0"/>
              <a:t>Identify milestones and assignments</a:t>
            </a:r>
          </a:p>
          <a:p>
            <a:r>
              <a:rPr lang="en-US" altLang="en-US" sz="3982" dirty="0"/>
              <a:t>Include the following:</a:t>
            </a:r>
          </a:p>
          <a:p>
            <a:pPr lvl="1"/>
            <a:r>
              <a:rPr lang="en-US" altLang="en-US" dirty="0" smtClean="0">
                <a:solidFill>
                  <a:srgbClr val="FFC000"/>
                </a:solidFill>
              </a:rPr>
              <a:t>Project launch</a:t>
            </a:r>
          </a:p>
          <a:p>
            <a:pPr lvl="1"/>
            <a:r>
              <a:rPr lang="en-US" altLang="en-US" dirty="0" smtClean="0">
                <a:solidFill>
                  <a:srgbClr val="FFC000"/>
                </a:solidFill>
              </a:rPr>
              <a:t>Sequence of activities</a:t>
            </a:r>
          </a:p>
          <a:p>
            <a:pPr lvl="1"/>
            <a:r>
              <a:rPr lang="en-US" altLang="en-US" dirty="0" smtClean="0">
                <a:solidFill>
                  <a:srgbClr val="FFC000"/>
                </a:solidFill>
              </a:rPr>
              <a:t>Drafts, rehearsals, practices</a:t>
            </a:r>
          </a:p>
          <a:p>
            <a:pPr lvl="1"/>
            <a:r>
              <a:rPr lang="en-US" altLang="en-US" dirty="0" smtClean="0">
                <a:solidFill>
                  <a:srgbClr val="FFC000"/>
                </a:solidFill>
              </a:rPr>
              <a:t>Due dates</a:t>
            </a:r>
          </a:p>
          <a:p>
            <a:pPr lvl="1"/>
            <a:r>
              <a:rPr lang="en-US" altLang="en-US" dirty="0" smtClean="0">
                <a:solidFill>
                  <a:srgbClr val="FFC000"/>
                </a:solidFill>
              </a:rPr>
              <a:t>Scaffolding</a:t>
            </a:r>
          </a:p>
          <a:p>
            <a:pPr lvl="1"/>
            <a:r>
              <a:rPr lang="en-US" altLang="en-US" dirty="0" smtClean="0">
                <a:solidFill>
                  <a:srgbClr val="FFC000"/>
                </a:solidFill>
              </a:rPr>
              <a:t>Assessments </a:t>
            </a:r>
          </a:p>
          <a:p>
            <a:pPr lvl="1"/>
            <a:r>
              <a:rPr lang="en-US" altLang="en-US" dirty="0" smtClean="0">
                <a:solidFill>
                  <a:srgbClr val="FFC000"/>
                </a:solidFill>
              </a:rPr>
              <a:t>Mock presentation time</a:t>
            </a:r>
          </a:p>
          <a:p>
            <a:pPr lvl="1"/>
            <a:r>
              <a:rPr lang="en-US" altLang="en-US" dirty="0" smtClean="0">
                <a:solidFill>
                  <a:srgbClr val="FFC000"/>
                </a:solidFill>
              </a:rPr>
              <a:t>Revision &amp; refinement time</a:t>
            </a:r>
          </a:p>
          <a:p>
            <a:pPr lvl="1"/>
            <a:r>
              <a:rPr lang="en-US" altLang="en-US" dirty="0" smtClean="0">
                <a:solidFill>
                  <a:srgbClr val="FFC000"/>
                </a:solidFill>
              </a:rPr>
              <a:t>Reflection &amp; review (&amp; redo if needed)</a:t>
            </a:r>
          </a:p>
          <a:p>
            <a:pPr>
              <a:buFontTx/>
              <a:buNone/>
            </a:pPr>
            <a:endParaRPr lang="en-US" altLang="en-US" dirty="0" smtClean="0"/>
          </a:p>
        </p:txBody>
      </p:sp>
      <p:pic>
        <p:nvPicPr>
          <p:cNvPr id="2" name="Picture 1"/>
          <p:cNvPicPr>
            <a:picLocks noChangeAspect="1"/>
          </p:cNvPicPr>
          <p:nvPr/>
        </p:nvPicPr>
        <p:blipFill>
          <a:blip r:embed="rId3"/>
          <a:stretch>
            <a:fillRect/>
          </a:stretch>
        </p:blipFill>
        <p:spPr>
          <a:xfrm>
            <a:off x="9321800" y="4953000"/>
            <a:ext cx="2941638" cy="3858361"/>
          </a:xfrm>
          <a:prstGeom prst="rect">
            <a:avLst/>
          </a:prstGeom>
        </p:spPr>
      </p:pic>
    </p:spTree>
    <p:extLst>
      <p:ext uri="{BB962C8B-B14F-4D97-AF65-F5344CB8AC3E}">
        <p14:creationId xmlns:p14="http://schemas.microsoft.com/office/powerpoint/2010/main" val="2508381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Selecting your Standards</a:t>
            </a:r>
          </a:p>
        </p:txBody>
      </p:sp>
      <p:sp>
        <p:nvSpPr>
          <p:cNvPr id="3" name="Content Placeholder 2"/>
          <p:cNvSpPr>
            <a:spLocks noGrp="1"/>
          </p:cNvSpPr>
          <p:nvPr>
            <p:ph idx="1"/>
          </p:nvPr>
        </p:nvSpPr>
        <p:spPr>
          <a:xfrm>
            <a:off x="812800" y="2209800"/>
            <a:ext cx="11379200" cy="7369387"/>
          </a:xfrm>
        </p:spPr>
        <p:txBody>
          <a:bodyPr>
            <a:normAutofit/>
          </a:bodyPr>
          <a:lstStyle/>
          <a:p>
            <a:pPr>
              <a:buFontTx/>
              <a:buNone/>
              <a:defRPr/>
            </a:pPr>
            <a:r>
              <a:rPr lang="en-US" sz="4000" b="1" dirty="0" smtClean="0">
                <a:solidFill>
                  <a:srgbClr val="FFC000"/>
                </a:solidFill>
              </a:rPr>
              <a:t>	What do you want your students to know and be able to do?</a:t>
            </a:r>
          </a:p>
          <a:p>
            <a:pPr lvl="1">
              <a:buFont typeface="Wingdings" pitchFamily="2" charset="2"/>
              <a:buChar char="Ø"/>
              <a:defRPr/>
            </a:pPr>
            <a:r>
              <a:rPr lang="en-US" sz="3200" b="1" dirty="0">
                <a:solidFill>
                  <a:schemeClr val="tx1"/>
                </a:solidFill>
              </a:rPr>
              <a:t>Identify the key </a:t>
            </a:r>
            <a:r>
              <a:rPr lang="en-US" sz="3200" b="1" dirty="0" smtClean="0">
                <a:solidFill>
                  <a:schemeClr val="tx1"/>
                </a:solidFill>
              </a:rPr>
              <a:t>standards/learning targets </a:t>
            </a:r>
            <a:r>
              <a:rPr lang="en-US" sz="3200" b="1" dirty="0">
                <a:solidFill>
                  <a:schemeClr val="tx1"/>
                </a:solidFill>
              </a:rPr>
              <a:t>that </a:t>
            </a:r>
            <a:r>
              <a:rPr lang="en-US" sz="3200" b="1" dirty="0" smtClean="0">
                <a:solidFill>
                  <a:schemeClr val="tx1"/>
                </a:solidFill>
              </a:rPr>
              <a:t>will be required in order to successfully complete the project.</a:t>
            </a:r>
            <a:endParaRPr lang="en-US" sz="3200" b="1" dirty="0">
              <a:solidFill>
                <a:schemeClr val="tx1"/>
              </a:solidFill>
            </a:endParaRPr>
          </a:p>
          <a:p>
            <a:pPr lvl="1">
              <a:buFontTx/>
              <a:buNone/>
              <a:defRPr/>
            </a:pPr>
            <a:endParaRPr lang="en-US" sz="3200" b="1" dirty="0">
              <a:solidFill>
                <a:schemeClr val="tx1"/>
              </a:solidFill>
            </a:endParaRPr>
          </a:p>
          <a:p>
            <a:pPr lvl="1">
              <a:buFont typeface="Wingdings" pitchFamily="2" charset="2"/>
              <a:buChar char="Ø"/>
              <a:defRPr/>
            </a:pPr>
            <a:r>
              <a:rPr lang="en-US" sz="3200" b="1" dirty="0" smtClean="0">
                <a:solidFill>
                  <a:schemeClr val="tx1"/>
                </a:solidFill>
              </a:rPr>
              <a:t>Try to include no </a:t>
            </a:r>
            <a:r>
              <a:rPr lang="en-US" sz="3200" b="1" dirty="0">
                <a:solidFill>
                  <a:schemeClr val="tx1"/>
                </a:solidFill>
              </a:rPr>
              <a:t>more than 3 standards per </a:t>
            </a:r>
            <a:r>
              <a:rPr lang="en-US" sz="3200" b="1" dirty="0" smtClean="0">
                <a:solidFill>
                  <a:schemeClr val="tx1"/>
                </a:solidFill>
              </a:rPr>
              <a:t>project - adjust </a:t>
            </a:r>
            <a:r>
              <a:rPr lang="en-US" sz="3200" b="1" dirty="0">
                <a:solidFill>
                  <a:schemeClr val="tx1"/>
                </a:solidFill>
              </a:rPr>
              <a:t>accordingly for interdisciplinary  or longer-term projects. </a:t>
            </a:r>
            <a:endParaRPr lang="en-US" sz="3200" b="1" dirty="0" smtClean="0">
              <a:solidFill>
                <a:schemeClr val="tx1"/>
              </a:solidFill>
            </a:endParaRPr>
          </a:p>
          <a:p>
            <a:pPr lvl="1">
              <a:buFont typeface="Wingdings" pitchFamily="2" charset="2"/>
              <a:buChar char="Ø"/>
              <a:defRPr/>
            </a:pPr>
            <a:endParaRPr lang="en-US" sz="3200" b="1" dirty="0">
              <a:solidFill>
                <a:schemeClr val="tx1"/>
              </a:solidFill>
            </a:endParaRPr>
          </a:p>
          <a:p>
            <a:pPr lvl="1">
              <a:buFont typeface="Wingdings" pitchFamily="2" charset="2"/>
              <a:buChar char="Ø"/>
              <a:defRPr/>
            </a:pPr>
            <a:r>
              <a:rPr lang="en-US" sz="3200" b="1" dirty="0">
                <a:solidFill>
                  <a:schemeClr val="tx1"/>
                </a:solidFill>
              </a:rPr>
              <a:t>Do not plan for outcomes you cannot assess. Be clear about the standards that will be assessed and how the products will allow each student  to </a:t>
            </a:r>
            <a:r>
              <a:rPr lang="en-US" sz="3200" b="1" dirty="0" smtClean="0">
                <a:solidFill>
                  <a:schemeClr val="tx1"/>
                </a:solidFill>
              </a:rPr>
              <a:t>transfer their knowledge and demonstrate  </a:t>
            </a:r>
            <a:r>
              <a:rPr lang="en-US" sz="3200" b="1" dirty="0">
                <a:solidFill>
                  <a:schemeClr val="tx1"/>
                </a:solidFill>
              </a:rPr>
              <a:t>their </a:t>
            </a:r>
            <a:r>
              <a:rPr lang="en-US" sz="3200" b="1" dirty="0" smtClean="0">
                <a:solidFill>
                  <a:schemeClr val="tx1"/>
                </a:solidFill>
              </a:rPr>
              <a:t>learning (e.g. clear rubrics).</a:t>
            </a:r>
            <a:endParaRPr lang="en-US" sz="3200" b="1" dirty="0">
              <a:solidFill>
                <a:schemeClr val="tx1"/>
              </a:solidFill>
            </a:endParaRPr>
          </a:p>
        </p:txBody>
      </p:sp>
    </p:spTree>
    <p:extLst>
      <p:ext uri="{BB962C8B-B14F-4D97-AF65-F5344CB8AC3E}">
        <p14:creationId xmlns:p14="http://schemas.microsoft.com/office/powerpoint/2010/main" val="1055131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r>
              <a:rPr lang="en-US" altLang="en-US" smtClean="0"/>
              <a:t>Checkpoints or Milestones</a:t>
            </a:r>
          </a:p>
        </p:txBody>
      </p:sp>
      <p:sp>
        <p:nvSpPr>
          <p:cNvPr id="101379" name="Content Placeholder 2"/>
          <p:cNvSpPr>
            <a:spLocks noGrp="1"/>
          </p:cNvSpPr>
          <p:nvPr>
            <p:ph idx="1"/>
          </p:nvPr>
        </p:nvSpPr>
        <p:spPr>
          <a:xfrm>
            <a:off x="1092200" y="2133600"/>
            <a:ext cx="6693747" cy="6935893"/>
          </a:xfrm>
        </p:spPr>
        <p:txBody>
          <a:bodyPr>
            <a:normAutofit lnSpcReduction="10000"/>
          </a:bodyPr>
          <a:lstStyle/>
          <a:p>
            <a:r>
              <a:rPr lang="en-US" altLang="en-US" dirty="0" smtClean="0">
                <a:solidFill>
                  <a:srgbClr val="FFC000"/>
                </a:solidFill>
              </a:rPr>
              <a:t>Informal briefings by group leaders</a:t>
            </a:r>
          </a:p>
          <a:p>
            <a:r>
              <a:rPr lang="en-US" altLang="en-US" dirty="0" smtClean="0">
                <a:solidFill>
                  <a:srgbClr val="FFC000"/>
                </a:solidFill>
              </a:rPr>
              <a:t>Interview random or selected students</a:t>
            </a:r>
          </a:p>
          <a:p>
            <a:r>
              <a:rPr lang="en-US" altLang="en-US" dirty="0" smtClean="0">
                <a:solidFill>
                  <a:srgbClr val="FFC000"/>
                </a:solidFill>
              </a:rPr>
              <a:t>Quick writes to groups or entire class </a:t>
            </a:r>
          </a:p>
          <a:p>
            <a:r>
              <a:rPr lang="en-US" altLang="en-US" dirty="0" smtClean="0">
                <a:solidFill>
                  <a:srgbClr val="FFC000"/>
                </a:solidFill>
              </a:rPr>
              <a:t>Review student/class checklists of completed project steps</a:t>
            </a:r>
          </a:p>
          <a:p>
            <a:r>
              <a:rPr lang="en-US" altLang="en-US" dirty="0" smtClean="0">
                <a:solidFill>
                  <a:srgbClr val="FFC000"/>
                </a:solidFill>
              </a:rPr>
              <a:t>Examine student or group progress logs</a:t>
            </a:r>
          </a:p>
          <a:p>
            <a:r>
              <a:rPr lang="en-US" altLang="en-US" dirty="0" smtClean="0">
                <a:solidFill>
                  <a:srgbClr val="FFC000"/>
                </a:solidFill>
              </a:rPr>
              <a:t>Sit with groups to monitor progress</a:t>
            </a:r>
          </a:p>
          <a:p>
            <a:r>
              <a:rPr lang="en-US" altLang="en-US" dirty="0" smtClean="0">
                <a:solidFill>
                  <a:srgbClr val="FFC000"/>
                </a:solidFill>
              </a:rPr>
              <a:t>Debriefing sessions after activity or product completion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0535" y="3124200"/>
            <a:ext cx="3598951" cy="4419600"/>
          </a:xfrm>
          <a:prstGeom prst="rect">
            <a:avLst/>
          </a:prstGeom>
        </p:spPr>
      </p:pic>
    </p:spTree>
    <p:extLst>
      <p:ext uri="{BB962C8B-B14F-4D97-AF65-F5344CB8AC3E}">
        <p14:creationId xmlns:p14="http://schemas.microsoft.com/office/powerpoint/2010/main" val="2282006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70395" y="304800"/>
            <a:ext cx="11217275" cy="1885950"/>
          </a:xfrm>
        </p:spPr>
        <p:txBody>
          <a:bodyPr>
            <a:normAutofit/>
          </a:bodyPr>
          <a:lstStyle/>
          <a:p>
            <a:pPr algn="ctr"/>
            <a:r>
              <a:rPr lang="en-US" altLang="en-US" sz="6600" b="1" dirty="0" smtClean="0">
                <a:latin typeface="Bradley Hand ITC" panose="03070402050302030203" pitchFamily="66" charset="0"/>
              </a:rPr>
              <a:t>What Zone Am I In?</a:t>
            </a:r>
          </a:p>
        </p:txBody>
      </p:sp>
      <p:sp>
        <p:nvSpPr>
          <p:cNvPr id="11267" name="Text Box 4"/>
          <p:cNvSpPr txBox="1">
            <a:spLocks noChangeArrowheads="1"/>
          </p:cNvSpPr>
          <p:nvPr/>
        </p:nvSpPr>
        <p:spPr bwMode="auto">
          <a:xfrm>
            <a:off x="893763" y="1950720"/>
            <a:ext cx="3901440" cy="4250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560" u="sng" dirty="0"/>
              <a:t>Too Easy</a:t>
            </a:r>
          </a:p>
          <a:p>
            <a:pPr eaLnBrk="1" hangingPunct="1">
              <a:buFontTx/>
              <a:buChar char="•"/>
            </a:pPr>
            <a:r>
              <a:rPr lang="en-US" altLang="en-US" sz="1991" dirty="0"/>
              <a:t>I get it right away…</a:t>
            </a:r>
          </a:p>
          <a:p>
            <a:pPr eaLnBrk="1" hangingPunct="1">
              <a:buFontTx/>
              <a:buChar char="•"/>
            </a:pPr>
            <a:r>
              <a:rPr lang="en-US" altLang="en-US" sz="1991" dirty="0"/>
              <a:t>I already know how…</a:t>
            </a:r>
          </a:p>
          <a:p>
            <a:pPr eaLnBrk="1" hangingPunct="1">
              <a:buFontTx/>
              <a:buChar char="•"/>
            </a:pPr>
            <a:r>
              <a:rPr lang="en-US" altLang="en-US" sz="1991" dirty="0"/>
              <a:t>This is a cinch…</a:t>
            </a:r>
          </a:p>
          <a:p>
            <a:pPr eaLnBrk="1" hangingPunct="1">
              <a:buFontTx/>
              <a:buChar char="•"/>
            </a:pPr>
            <a:r>
              <a:rPr lang="en-US" altLang="en-US" sz="1991" dirty="0"/>
              <a:t>I’m sure to make an A..,</a:t>
            </a:r>
          </a:p>
          <a:p>
            <a:pPr eaLnBrk="1" hangingPunct="1">
              <a:buFontTx/>
              <a:buChar char="•"/>
            </a:pPr>
            <a:r>
              <a:rPr lang="en-US" altLang="en-US" sz="1991" dirty="0"/>
              <a:t>I’m coasting…</a:t>
            </a:r>
          </a:p>
          <a:p>
            <a:pPr eaLnBrk="1" hangingPunct="1">
              <a:buFontTx/>
              <a:buChar char="•"/>
            </a:pPr>
            <a:r>
              <a:rPr lang="en-US" altLang="en-US" sz="1991" dirty="0"/>
              <a:t>I feel relaxed,,,</a:t>
            </a:r>
          </a:p>
          <a:p>
            <a:pPr eaLnBrk="1" hangingPunct="1">
              <a:buFontTx/>
              <a:buChar char="•"/>
            </a:pPr>
            <a:r>
              <a:rPr lang="en-US" altLang="en-US" sz="1991" dirty="0"/>
              <a:t>I’m bored…</a:t>
            </a:r>
          </a:p>
          <a:p>
            <a:pPr eaLnBrk="1" hangingPunct="1">
              <a:buFontTx/>
              <a:buChar char="•"/>
            </a:pPr>
            <a:r>
              <a:rPr lang="en-US" altLang="en-US" sz="1991" dirty="0"/>
              <a:t>No big effort necessary.</a:t>
            </a:r>
          </a:p>
          <a:p>
            <a:pPr eaLnBrk="1" hangingPunct="1">
              <a:buFontTx/>
              <a:buChar char="•"/>
            </a:pPr>
            <a:endParaRPr lang="en-US" altLang="en-US" sz="1991" dirty="0"/>
          </a:p>
          <a:p>
            <a:pPr eaLnBrk="1" hangingPunct="1">
              <a:buFontTx/>
              <a:buChar char="•"/>
            </a:pPr>
            <a:endParaRPr lang="en-US" altLang="en-US" sz="1991" dirty="0"/>
          </a:p>
          <a:p>
            <a:pPr eaLnBrk="1" hangingPunct="1"/>
            <a:endParaRPr lang="en-US" altLang="en-US" sz="2276" dirty="0"/>
          </a:p>
          <a:p>
            <a:pPr eaLnBrk="1" hangingPunct="1">
              <a:buFontTx/>
              <a:buChar char="•"/>
            </a:pPr>
            <a:endParaRPr lang="en-US" altLang="en-US" sz="2276" dirty="0"/>
          </a:p>
        </p:txBody>
      </p:sp>
      <p:sp>
        <p:nvSpPr>
          <p:cNvPr id="11271" name="Text Box 9"/>
          <p:cNvSpPr txBox="1">
            <a:spLocks noChangeArrowheads="1"/>
          </p:cNvSpPr>
          <p:nvPr/>
        </p:nvSpPr>
        <p:spPr bwMode="auto">
          <a:xfrm>
            <a:off x="5066771" y="1846962"/>
            <a:ext cx="3142827" cy="438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844" u="sng" dirty="0"/>
              <a:t>On </a:t>
            </a:r>
            <a:r>
              <a:rPr lang="en-US" altLang="en-US" sz="2560" u="sng" dirty="0"/>
              <a:t>Target</a:t>
            </a:r>
          </a:p>
          <a:p>
            <a:pPr eaLnBrk="1" hangingPunct="1">
              <a:buFontTx/>
              <a:buChar char="•"/>
            </a:pPr>
            <a:r>
              <a:rPr lang="en-US" altLang="en-US" sz="1991" dirty="0"/>
              <a:t>I know some things…</a:t>
            </a:r>
          </a:p>
          <a:p>
            <a:pPr eaLnBrk="1" hangingPunct="1">
              <a:buFontTx/>
              <a:buChar char="•"/>
            </a:pPr>
            <a:r>
              <a:rPr lang="en-US" altLang="en-US" sz="1991" dirty="0"/>
              <a:t>I have to think…</a:t>
            </a:r>
          </a:p>
          <a:p>
            <a:pPr eaLnBrk="1" hangingPunct="1">
              <a:buFontTx/>
              <a:buChar char="•"/>
            </a:pPr>
            <a:r>
              <a:rPr lang="en-US" altLang="en-US" sz="1991" dirty="0"/>
              <a:t>I have to work…</a:t>
            </a:r>
          </a:p>
          <a:p>
            <a:pPr eaLnBrk="1" hangingPunct="1">
              <a:buFontTx/>
              <a:buChar char="•"/>
            </a:pPr>
            <a:r>
              <a:rPr lang="en-US" altLang="en-US" sz="1991" dirty="0"/>
              <a:t>I have to persist…</a:t>
            </a:r>
          </a:p>
          <a:p>
            <a:pPr eaLnBrk="1" hangingPunct="1">
              <a:buFontTx/>
              <a:buChar char="•"/>
            </a:pPr>
            <a:r>
              <a:rPr lang="en-US" altLang="en-US" sz="1991" dirty="0"/>
              <a:t>I hit some walls…</a:t>
            </a:r>
          </a:p>
          <a:p>
            <a:pPr eaLnBrk="1" hangingPunct="1">
              <a:buFontTx/>
              <a:buChar char="•"/>
            </a:pPr>
            <a:r>
              <a:rPr lang="en-US" altLang="en-US" sz="1991" dirty="0"/>
              <a:t>I’m on my toes…</a:t>
            </a:r>
          </a:p>
          <a:p>
            <a:pPr eaLnBrk="1" hangingPunct="1">
              <a:buFontTx/>
              <a:buChar char="•"/>
            </a:pPr>
            <a:r>
              <a:rPr lang="en-US" altLang="en-US" sz="1991" dirty="0"/>
              <a:t>I have to regroup…</a:t>
            </a:r>
          </a:p>
          <a:p>
            <a:pPr eaLnBrk="1" hangingPunct="1">
              <a:buFontTx/>
              <a:buChar char="•"/>
            </a:pPr>
            <a:r>
              <a:rPr lang="en-US" altLang="en-US" sz="1991" dirty="0"/>
              <a:t>I feel challenged…</a:t>
            </a:r>
          </a:p>
          <a:p>
            <a:pPr eaLnBrk="1" hangingPunct="1">
              <a:buFontTx/>
              <a:buChar char="•"/>
            </a:pPr>
            <a:r>
              <a:rPr lang="en-US" altLang="en-US" sz="1991" dirty="0"/>
              <a:t>Effort leads to success..</a:t>
            </a:r>
          </a:p>
          <a:p>
            <a:pPr eaLnBrk="1" hangingPunct="1">
              <a:buFontTx/>
              <a:buChar char="•"/>
            </a:pPr>
            <a:endParaRPr lang="en-US" altLang="en-US" sz="1991" dirty="0"/>
          </a:p>
          <a:p>
            <a:pPr eaLnBrk="1" hangingPunct="1"/>
            <a:endParaRPr lang="en-US" altLang="en-US" sz="2276" dirty="0"/>
          </a:p>
          <a:p>
            <a:pPr eaLnBrk="1" hangingPunct="1">
              <a:buFontTx/>
              <a:buChar char="•"/>
            </a:pPr>
            <a:endParaRPr lang="en-US" altLang="en-US" sz="2844" dirty="0"/>
          </a:p>
        </p:txBody>
      </p:sp>
      <p:sp>
        <p:nvSpPr>
          <p:cNvPr id="11277" name="Text Box 17"/>
          <p:cNvSpPr txBox="1">
            <a:spLocks noChangeArrowheads="1"/>
          </p:cNvSpPr>
          <p:nvPr/>
        </p:nvSpPr>
        <p:spPr bwMode="auto">
          <a:xfrm>
            <a:off x="9103360" y="1950720"/>
            <a:ext cx="3901440" cy="2937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2560" u="sng" dirty="0"/>
              <a:t>Too Hard</a:t>
            </a:r>
          </a:p>
          <a:p>
            <a:pPr eaLnBrk="1" hangingPunct="1">
              <a:buFontTx/>
              <a:buChar char="•"/>
            </a:pPr>
            <a:r>
              <a:rPr lang="en-US" altLang="en-US" sz="1991" dirty="0"/>
              <a:t>I don’t know where to start…</a:t>
            </a:r>
          </a:p>
          <a:p>
            <a:pPr eaLnBrk="1" hangingPunct="1">
              <a:buFontTx/>
              <a:buChar char="•"/>
            </a:pPr>
            <a:r>
              <a:rPr lang="en-US" altLang="en-US" sz="1991" dirty="0"/>
              <a:t>I can’t figure it out…</a:t>
            </a:r>
          </a:p>
          <a:p>
            <a:pPr eaLnBrk="1" hangingPunct="1">
              <a:buFontTx/>
              <a:buChar char="•"/>
            </a:pPr>
            <a:r>
              <a:rPr lang="en-US" altLang="en-US" sz="1991" dirty="0"/>
              <a:t>I’m spinning my wheels…</a:t>
            </a:r>
          </a:p>
          <a:p>
            <a:pPr eaLnBrk="1" hangingPunct="1">
              <a:buFontTx/>
              <a:buChar char="•"/>
            </a:pPr>
            <a:r>
              <a:rPr lang="en-US" altLang="en-US" sz="1991" dirty="0"/>
              <a:t>I’m missing key skills…</a:t>
            </a:r>
          </a:p>
          <a:p>
            <a:pPr eaLnBrk="1" hangingPunct="1">
              <a:buFontTx/>
              <a:buChar char="•"/>
            </a:pPr>
            <a:r>
              <a:rPr lang="en-US" altLang="en-US" sz="1991" dirty="0"/>
              <a:t>I feel frustrated…</a:t>
            </a:r>
          </a:p>
          <a:p>
            <a:pPr eaLnBrk="1" hangingPunct="1">
              <a:buFontTx/>
              <a:buChar char="•"/>
            </a:pPr>
            <a:r>
              <a:rPr lang="en-US" altLang="en-US" sz="1991" dirty="0"/>
              <a:t>I feel angry…</a:t>
            </a:r>
          </a:p>
          <a:p>
            <a:pPr eaLnBrk="1" hangingPunct="1">
              <a:buFontTx/>
              <a:buChar char="•"/>
            </a:pPr>
            <a:r>
              <a:rPr lang="en-US" altLang="en-US" sz="1991" dirty="0"/>
              <a:t>This makes no sense…</a:t>
            </a:r>
          </a:p>
          <a:p>
            <a:pPr eaLnBrk="1" hangingPunct="1">
              <a:buFontTx/>
              <a:buChar char="•"/>
            </a:pPr>
            <a:r>
              <a:rPr lang="en-US" altLang="en-US" sz="1991" dirty="0"/>
              <a:t>Effort doesn’t pay off…</a:t>
            </a:r>
          </a:p>
        </p:txBody>
      </p:sp>
      <p:pic>
        <p:nvPicPr>
          <p:cNvPr id="2" name="Picture 1"/>
          <p:cNvPicPr>
            <a:picLocks noChangeAspect="1"/>
          </p:cNvPicPr>
          <p:nvPr/>
        </p:nvPicPr>
        <p:blipFill>
          <a:blip r:embed="rId3"/>
          <a:stretch>
            <a:fillRect/>
          </a:stretch>
        </p:blipFill>
        <p:spPr>
          <a:xfrm>
            <a:off x="4216400" y="5486400"/>
            <a:ext cx="4477844" cy="4038600"/>
          </a:xfrm>
          <a:prstGeom prst="rect">
            <a:avLst/>
          </a:prstGeom>
        </p:spPr>
      </p:pic>
    </p:spTree>
    <p:extLst>
      <p:ext uri="{BB962C8B-B14F-4D97-AF65-F5344CB8AC3E}">
        <p14:creationId xmlns:p14="http://schemas.microsoft.com/office/powerpoint/2010/main" val="355563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a:xfrm>
            <a:off x="701126" y="1807579"/>
            <a:ext cx="11592473" cy="5507622"/>
          </a:xfrm>
        </p:spPr>
        <p:txBody>
          <a:bodyPr>
            <a:normAutofit/>
          </a:bodyPr>
          <a:lstStyle/>
          <a:p>
            <a:pPr marL="6774" indent="-6774">
              <a:buNone/>
            </a:pPr>
            <a:r>
              <a:rPr lang="en-US" altLang="en-US" sz="2800" dirty="0" smtClean="0">
                <a:solidFill>
                  <a:schemeClr val="tx1"/>
                </a:solidFill>
                <a:latin typeface="Tahoma" panose="020B0604030504040204" pitchFamily="34" charset="0"/>
                <a:cs typeface="Tahoma" panose="020B0604030504040204" pitchFamily="34" charset="0"/>
              </a:rPr>
              <a:t>End With a BANG, Not a Whimper!  The last day of a project should </a:t>
            </a:r>
            <a:r>
              <a:rPr lang="en-US" altLang="en-US" sz="2800" u="sng" dirty="0" smtClean="0">
                <a:solidFill>
                  <a:schemeClr val="tx1"/>
                </a:solidFill>
                <a:latin typeface="Tahoma" panose="020B0604030504040204" pitchFamily="34" charset="0"/>
                <a:cs typeface="Tahoma" panose="020B0604030504040204" pitchFamily="34" charset="0"/>
              </a:rPr>
              <a:t>not</a:t>
            </a:r>
            <a:r>
              <a:rPr lang="en-US" altLang="en-US" sz="2800" dirty="0" smtClean="0">
                <a:solidFill>
                  <a:schemeClr val="tx1"/>
                </a:solidFill>
                <a:latin typeface="Tahoma" panose="020B0604030504040204" pitchFamily="34" charset="0"/>
                <a:cs typeface="Tahoma" panose="020B0604030504040204" pitchFamily="34" charset="0"/>
              </a:rPr>
              <a:t> be, “OK, turn in your papers and here’s the test. Our next unit begins Monday.”  </a:t>
            </a:r>
          </a:p>
          <a:p>
            <a:pPr marL="6774" indent="-6774">
              <a:buNone/>
            </a:pPr>
            <a:endParaRPr lang="en-US" altLang="en-US" sz="2800" dirty="0" smtClean="0">
              <a:solidFill>
                <a:schemeClr val="tx1"/>
              </a:solidFill>
              <a:latin typeface="Tahoma" panose="020B0604030504040204" pitchFamily="34" charset="0"/>
              <a:cs typeface="Tahoma" panose="020B0604030504040204" pitchFamily="34" charset="0"/>
            </a:endParaRPr>
          </a:p>
          <a:p>
            <a:pPr marL="6774" indent="-6774">
              <a:buNone/>
            </a:pPr>
            <a:r>
              <a:rPr lang="en-US" altLang="en-US" sz="2800" dirty="0" smtClean="0">
                <a:solidFill>
                  <a:schemeClr val="tx1"/>
                </a:solidFill>
                <a:latin typeface="Tahoma" panose="020B0604030504040204" pitchFamily="34" charset="0"/>
                <a:cs typeface="Tahoma" panose="020B0604030504040204" pitchFamily="34" charset="0"/>
              </a:rPr>
              <a:t>When you begin developing ideas for projects, envision your students presenting their work to an involved audience.   </a:t>
            </a:r>
          </a:p>
          <a:p>
            <a:pPr marL="6774" indent="-6774">
              <a:buNone/>
            </a:pPr>
            <a:endParaRPr lang="en-US" altLang="en-US" sz="2800" dirty="0" smtClean="0">
              <a:solidFill>
                <a:schemeClr val="tx1"/>
              </a:solidFill>
              <a:latin typeface="Tahoma" panose="020B0604030504040204" pitchFamily="34" charset="0"/>
              <a:cs typeface="Tahoma" panose="020B0604030504040204" pitchFamily="34" charset="0"/>
            </a:endParaRPr>
          </a:p>
          <a:p>
            <a:pPr marL="6774" indent="-6774">
              <a:buNone/>
            </a:pPr>
            <a:r>
              <a:rPr lang="en-US" altLang="en-US" sz="2800" dirty="0" smtClean="0">
                <a:solidFill>
                  <a:schemeClr val="tx1"/>
                </a:solidFill>
                <a:latin typeface="Tahoma" panose="020B0604030504040204" pitchFamily="34" charset="0"/>
                <a:cs typeface="Tahoma" panose="020B0604030504040204" pitchFamily="34" charset="0"/>
              </a:rPr>
              <a:t>The project should end with a sense of pride, excitement, and celebration.</a:t>
            </a:r>
          </a:p>
        </p:txBody>
      </p:sp>
      <p:sp>
        <p:nvSpPr>
          <p:cNvPr id="20484" name="Title 1"/>
          <p:cNvSpPr>
            <a:spLocks noGrp="1"/>
          </p:cNvSpPr>
          <p:nvPr>
            <p:ph type="title"/>
          </p:nvPr>
        </p:nvSpPr>
        <p:spPr>
          <a:xfrm>
            <a:off x="669631" y="181978"/>
            <a:ext cx="13004800" cy="1625600"/>
          </a:xfrm>
        </p:spPr>
        <p:txBody>
          <a:bodyPr/>
          <a:lstStyle/>
          <a:p>
            <a:pPr eaLnBrk="1" hangingPunct="1">
              <a:defRPr/>
            </a:pPr>
            <a:r>
              <a:rPr lang="en-US" b="1" dirty="0" smtClean="0">
                <a:solidFill>
                  <a:srgbClr val="FFC000"/>
                </a:solidFill>
                <a:cs typeface="Tahoma" pitchFamily="34" charset="0"/>
              </a:rPr>
              <a:t>Final Product…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47" y="6311290"/>
            <a:ext cx="3987800" cy="29908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86326" y="6164630"/>
            <a:ext cx="3235874" cy="328417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88" y="6473215"/>
            <a:ext cx="4005855" cy="2667000"/>
          </a:xfrm>
          <a:prstGeom prst="rect">
            <a:avLst/>
          </a:prstGeom>
        </p:spPr>
      </p:pic>
    </p:spTree>
    <p:extLst>
      <p:ext uri="{BB962C8B-B14F-4D97-AF65-F5344CB8AC3E}">
        <p14:creationId xmlns:p14="http://schemas.microsoft.com/office/powerpoint/2010/main" val="3152152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894080" y="519291"/>
            <a:ext cx="11216640" cy="188524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t" anchorCtr="0" compatLnSpc="1">
            <a:prstTxWarp prst="textNoShape">
              <a:avLst/>
            </a:prstTxWarp>
          </a:bodyPr>
          <a:lstStyle/>
          <a:p>
            <a:pPr defTabSz="1300460" fontAlgn="auto">
              <a:spcAft>
                <a:spcPts val="0"/>
              </a:spcAft>
              <a:defRPr/>
            </a:pPr>
            <a:r>
              <a:rPr lang="en-US" sz="4800" dirty="0" smtClean="0"/>
              <a:t>Grading That Reflects the Real World!</a:t>
            </a:r>
            <a:endParaRPr lang="en-US" sz="4800" dirty="0"/>
          </a:p>
        </p:txBody>
      </p:sp>
      <p:sp>
        <p:nvSpPr>
          <p:cNvPr id="3" name="Content Placeholder 2"/>
          <p:cNvSpPr>
            <a:spLocks noGrp="1"/>
          </p:cNvSpPr>
          <p:nvPr>
            <p:ph idx="1"/>
          </p:nvPr>
        </p:nvSpPr>
        <p:spPr>
          <a:xfrm>
            <a:off x="482600" y="1524000"/>
            <a:ext cx="11963400" cy="6435725"/>
          </a:xfrm>
        </p:spPr>
        <p:txBody>
          <a:bodyPr>
            <a:normAutofit/>
          </a:bodyPr>
          <a:lstStyle/>
          <a:p>
            <a:pPr marL="0" indent="0" defTabSz="1300460" fontAlgn="auto">
              <a:spcBef>
                <a:spcPts val="1067"/>
              </a:spcBef>
              <a:spcAft>
                <a:spcPts val="0"/>
              </a:spcAft>
              <a:buFont typeface="Arial" panose="020B0604020202020204" pitchFamily="34" charset="0"/>
              <a:buNone/>
              <a:defRPr/>
            </a:pPr>
            <a:r>
              <a:rPr lang="en-US" sz="2800" b="1" dirty="0"/>
              <a:t>Focus shifted to </a:t>
            </a:r>
            <a:r>
              <a:rPr lang="en-US" sz="2800" b="1" dirty="0">
                <a:solidFill>
                  <a:srgbClr val="FFC000"/>
                </a:solidFill>
              </a:rPr>
              <a:t>Scaffolding &amp; Project Completion </a:t>
            </a:r>
            <a:r>
              <a:rPr lang="en-US" sz="2800" b="1" dirty="0"/>
              <a:t>vs. </a:t>
            </a:r>
            <a:r>
              <a:rPr lang="en-US" sz="2800" b="1" dirty="0">
                <a:solidFill>
                  <a:srgbClr val="FFC000"/>
                </a:solidFill>
              </a:rPr>
              <a:t>Individual </a:t>
            </a:r>
            <a:r>
              <a:rPr lang="en-US" sz="2800" b="1" dirty="0" smtClean="0">
                <a:solidFill>
                  <a:srgbClr val="FFC000"/>
                </a:solidFill>
              </a:rPr>
              <a:t>Number Grade </a:t>
            </a:r>
            <a:r>
              <a:rPr lang="en-US" sz="2800" b="1" dirty="0"/>
              <a:t>on Every Assignment: </a:t>
            </a:r>
            <a:endParaRPr lang="en-US" sz="2800" dirty="0"/>
          </a:p>
          <a:p>
            <a:pPr marL="571471" indent="-571471" defTabSz="1300460" fontAlgn="auto">
              <a:spcBef>
                <a:spcPts val="1067"/>
              </a:spcBef>
              <a:spcAft>
                <a:spcPts val="0"/>
              </a:spcAft>
              <a:defRPr/>
            </a:pPr>
            <a:r>
              <a:rPr lang="en-US" sz="2800" dirty="0" smtClean="0"/>
              <a:t>KNTK </a:t>
            </a:r>
            <a:r>
              <a:rPr lang="en-US" sz="2800" dirty="0"/>
              <a:t>Process Drives “Scaffolding </a:t>
            </a:r>
            <a:r>
              <a:rPr lang="en-US" sz="2800" dirty="0" smtClean="0"/>
              <a:t>Activities” </a:t>
            </a:r>
            <a:r>
              <a:rPr lang="en-US" sz="2800" dirty="0"/>
              <a:t>(True Differentiated Instruction!)</a:t>
            </a:r>
          </a:p>
          <a:p>
            <a:pPr marL="571471" indent="-571471" defTabSz="1300460" fontAlgn="auto">
              <a:spcBef>
                <a:spcPts val="1067"/>
              </a:spcBef>
              <a:spcAft>
                <a:spcPts val="0"/>
              </a:spcAft>
              <a:defRPr/>
            </a:pPr>
            <a:r>
              <a:rPr lang="en-US" sz="2800" dirty="0"/>
              <a:t>Scaffolding Work &amp; Final Work: </a:t>
            </a:r>
            <a:r>
              <a:rPr lang="en-US" sz="2800" dirty="0" smtClean="0"/>
              <a:t>In-progress, Mastery, </a:t>
            </a:r>
            <a:r>
              <a:rPr lang="en-US" sz="2800" dirty="0"/>
              <a:t>or H</a:t>
            </a:r>
            <a:r>
              <a:rPr lang="en-US" sz="2800" dirty="0" smtClean="0"/>
              <a:t>igh Mastery</a:t>
            </a:r>
            <a:endParaRPr lang="en-US" sz="2800" dirty="0"/>
          </a:p>
          <a:p>
            <a:pPr marL="571471" indent="-571471" defTabSz="1300460" fontAlgn="auto">
              <a:spcBef>
                <a:spcPts val="1067"/>
              </a:spcBef>
              <a:spcAft>
                <a:spcPts val="0"/>
              </a:spcAft>
              <a:defRPr/>
            </a:pPr>
            <a:r>
              <a:rPr lang="en-US" sz="2800" dirty="0"/>
              <a:t>In-progress </a:t>
            </a:r>
            <a:r>
              <a:rPr lang="en-US" sz="2800" dirty="0" smtClean="0"/>
              <a:t>= Under </a:t>
            </a:r>
            <a:r>
              <a:rPr lang="en-US" sz="2800" dirty="0"/>
              <a:t>Construction (vs. </a:t>
            </a:r>
            <a:r>
              <a:rPr lang="en-US" sz="2800" dirty="0" smtClean="0"/>
              <a:t>Missing or Incomplete</a:t>
            </a:r>
            <a:r>
              <a:rPr lang="en-US" sz="2800" dirty="0"/>
              <a:t>)</a:t>
            </a:r>
          </a:p>
          <a:p>
            <a:pPr marL="571471" indent="-571471" defTabSz="1300460" fontAlgn="auto">
              <a:spcBef>
                <a:spcPts val="1067"/>
              </a:spcBef>
              <a:spcAft>
                <a:spcPts val="0"/>
              </a:spcAft>
              <a:defRPr/>
            </a:pPr>
            <a:r>
              <a:rPr lang="en-US" sz="2800" dirty="0" smtClean="0"/>
              <a:t>Individual </a:t>
            </a:r>
            <a:r>
              <a:rPr lang="en-US" sz="2800" dirty="0"/>
              <a:t>Grading (</a:t>
            </a:r>
            <a:r>
              <a:rPr lang="en-US" sz="2800" dirty="0" smtClean="0"/>
              <a:t>Scaffolding Activities/Formative </a:t>
            </a:r>
            <a:r>
              <a:rPr lang="en-US" sz="2800" dirty="0"/>
              <a:t>Assessments) and </a:t>
            </a:r>
            <a:r>
              <a:rPr lang="en-US" sz="2800" dirty="0" smtClean="0"/>
              <a:t>Team </a:t>
            </a:r>
            <a:r>
              <a:rPr lang="en-US" sz="2800" dirty="0"/>
              <a:t>Grading </a:t>
            </a:r>
            <a:r>
              <a:rPr lang="en-US" sz="2800" dirty="0" smtClean="0"/>
              <a:t>(Part of Final Project Score)</a:t>
            </a:r>
            <a:endParaRPr lang="en-US" sz="2800" dirty="0"/>
          </a:p>
          <a:p>
            <a:pPr marL="571471" indent="-571471" defTabSz="1300460" fontAlgn="auto">
              <a:spcBef>
                <a:spcPts val="1067"/>
              </a:spcBef>
              <a:spcAft>
                <a:spcPts val="0"/>
              </a:spcAft>
              <a:defRPr/>
            </a:pPr>
            <a:r>
              <a:rPr lang="en-US" sz="2800" dirty="0"/>
              <a:t>Grading should allow for continuous reflection, rework, revision, &amp; redesign via the </a:t>
            </a:r>
            <a:r>
              <a:rPr lang="en-US" sz="2800" b="1" dirty="0"/>
              <a:t>Engineering Design Process </a:t>
            </a:r>
            <a:r>
              <a:rPr lang="en-US" sz="2800" dirty="0" smtClean="0"/>
              <a:t>and not be a </a:t>
            </a:r>
            <a:r>
              <a:rPr lang="en-US" sz="2800" dirty="0"/>
              <a:t>list of incomplete/missing </a:t>
            </a:r>
            <a:r>
              <a:rPr lang="en-US" sz="2800" dirty="0" smtClean="0"/>
              <a:t>work.</a:t>
            </a:r>
            <a:endParaRPr lang="en-US" sz="2800" dirty="0"/>
          </a:p>
          <a:p>
            <a:pPr marL="0" indent="0" defTabSz="1300460" fontAlgn="auto">
              <a:spcBef>
                <a:spcPts val="1067"/>
              </a:spcBef>
              <a:spcAft>
                <a:spcPts val="0"/>
              </a:spcAft>
              <a:defRPr/>
            </a:pPr>
            <a:endParaRPr lang="en-US" sz="2800" dirty="0"/>
          </a:p>
        </p:txBody>
      </p:sp>
      <p:pic>
        <p:nvPicPr>
          <p:cNvPr id="16390" name="Picture 6" descr="http://img-bie-org.s3.amazonaws.com/blog_pbtp_gspbl-300x3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550" y="67056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3941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altLang="en-US" dirty="0" smtClean="0"/>
              <a:t>Self &amp; Peer Reflections</a:t>
            </a:r>
          </a:p>
        </p:txBody>
      </p:sp>
      <p:sp>
        <p:nvSpPr>
          <p:cNvPr id="114691" name="Content Placeholder 2"/>
          <p:cNvSpPr>
            <a:spLocks noGrp="1"/>
          </p:cNvSpPr>
          <p:nvPr>
            <p:ph idx="1"/>
          </p:nvPr>
        </p:nvSpPr>
        <p:spPr>
          <a:xfrm>
            <a:off x="635000" y="2057400"/>
            <a:ext cx="7086600" cy="6188075"/>
          </a:xfrm>
        </p:spPr>
        <p:txBody>
          <a:bodyPr>
            <a:normAutofit/>
          </a:bodyPr>
          <a:lstStyle/>
          <a:p>
            <a:pPr>
              <a:buFontTx/>
              <a:buNone/>
            </a:pPr>
            <a:endParaRPr lang="en-US" altLang="en-US" sz="4000" dirty="0" smtClean="0">
              <a:solidFill>
                <a:srgbClr val="FFC000"/>
              </a:solidFill>
            </a:endParaRPr>
          </a:p>
          <a:p>
            <a:pPr>
              <a:buFontTx/>
              <a:buNone/>
            </a:pPr>
            <a:endParaRPr lang="en-US" altLang="en-US" sz="4000" dirty="0" smtClean="0">
              <a:solidFill>
                <a:srgbClr val="FFC000"/>
              </a:solidFill>
            </a:endParaRPr>
          </a:p>
          <a:p>
            <a:pPr>
              <a:buFontTx/>
              <a:buNone/>
            </a:pPr>
            <a:r>
              <a:rPr lang="en-US" altLang="en-US" sz="4000" dirty="0" smtClean="0">
                <a:solidFill>
                  <a:srgbClr val="FFC000"/>
                </a:solidFill>
              </a:rPr>
              <a:t>	</a:t>
            </a:r>
            <a:r>
              <a:rPr lang="en-US" altLang="en-US" sz="4000" dirty="0" smtClean="0">
                <a:solidFill>
                  <a:schemeClr val="tx2">
                    <a:lumMod val="20000"/>
                    <a:lumOff val="80000"/>
                  </a:schemeClr>
                </a:solidFill>
              </a:rPr>
              <a:t>Research Says…</a:t>
            </a:r>
          </a:p>
          <a:p>
            <a:pPr>
              <a:buFontTx/>
              <a:buNone/>
            </a:pPr>
            <a:r>
              <a:rPr lang="en-US" altLang="en-US" sz="4000" dirty="0">
                <a:solidFill>
                  <a:srgbClr val="FFC000"/>
                </a:solidFill>
              </a:rPr>
              <a:t>	</a:t>
            </a:r>
            <a:r>
              <a:rPr lang="en-US" altLang="en-US" sz="4000" i="1" dirty="0" smtClean="0">
                <a:solidFill>
                  <a:srgbClr val="FFC000"/>
                </a:solidFill>
              </a:rPr>
              <a:t>Students who have the opportunity to discuss, analyze, and reflect on their learning experiences are more likely to retain and use their knowledge and skills.</a:t>
            </a:r>
          </a:p>
        </p:txBody>
      </p:sp>
      <p:pic>
        <p:nvPicPr>
          <p:cNvPr id="2" name="Picture 1"/>
          <p:cNvPicPr>
            <a:picLocks noChangeAspect="1"/>
          </p:cNvPicPr>
          <p:nvPr/>
        </p:nvPicPr>
        <p:blipFill>
          <a:blip r:embed="rId3"/>
          <a:stretch>
            <a:fillRect/>
          </a:stretch>
        </p:blipFill>
        <p:spPr>
          <a:xfrm>
            <a:off x="8255000" y="3429000"/>
            <a:ext cx="3432604" cy="4233545"/>
          </a:xfrm>
          <a:prstGeom prst="rect">
            <a:avLst/>
          </a:prstGeom>
        </p:spPr>
      </p:pic>
    </p:spTree>
    <p:extLst>
      <p:ext uri="{BB962C8B-B14F-4D97-AF65-F5344CB8AC3E}">
        <p14:creationId xmlns:p14="http://schemas.microsoft.com/office/powerpoint/2010/main" val="2932481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smtClean="0"/>
              <a:t>Project Design Criteria</a:t>
            </a:r>
          </a:p>
        </p:txBody>
      </p:sp>
      <p:sp>
        <p:nvSpPr>
          <p:cNvPr id="3" name="Content Placeholder 2"/>
          <p:cNvSpPr>
            <a:spLocks noGrp="1"/>
          </p:cNvSpPr>
          <p:nvPr>
            <p:ph idx="1"/>
          </p:nvPr>
        </p:nvSpPr>
        <p:spPr>
          <a:xfrm>
            <a:off x="1195388" y="2597150"/>
            <a:ext cx="5535612" cy="6188075"/>
          </a:xfrm>
        </p:spPr>
        <p:txBody>
          <a:bodyPr/>
          <a:lstStyle/>
          <a:p>
            <a:pPr>
              <a:buFontTx/>
              <a:buNone/>
              <a:defRPr/>
            </a:pPr>
            <a:r>
              <a:rPr lang="en-US" sz="6258" b="1" dirty="0">
                <a:solidFill>
                  <a:schemeClr val="tx1"/>
                </a:solidFill>
              </a:rPr>
              <a:t>The Six A’s</a:t>
            </a:r>
          </a:p>
          <a:p>
            <a:pPr>
              <a:buFontTx/>
              <a:buNone/>
              <a:defRPr/>
            </a:pPr>
            <a:endParaRPr lang="en-US" sz="3413" b="1" dirty="0">
              <a:solidFill>
                <a:schemeClr val="tx1"/>
              </a:solidFill>
            </a:endParaRPr>
          </a:p>
          <a:p>
            <a:pPr>
              <a:defRPr/>
            </a:pPr>
            <a:r>
              <a:rPr lang="en-US" b="1" dirty="0" smtClean="0">
                <a:solidFill>
                  <a:srgbClr val="FFC000"/>
                </a:solidFill>
              </a:rPr>
              <a:t>Authenticity</a:t>
            </a:r>
          </a:p>
          <a:p>
            <a:pPr>
              <a:defRPr/>
            </a:pPr>
            <a:r>
              <a:rPr lang="en-US" b="1" dirty="0" smtClean="0">
                <a:solidFill>
                  <a:srgbClr val="FFC000"/>
                </a:solidFill>
              </a:rPr>
              <a:t>Academic Rigor</a:t>
            </a:r>
          </a:p>
          <a:p>
            <a:pPr>
              <a:defRPr/>
            </a:pPr>
            <a:r>
              <a:rPr lang="en-US" b="1" dirty="0" smtClean="0">
                <a:solidFill>
                  <a:srgbClr val="FFC000"/>
                </a:solidFill>
              </a:rPr>
              <a:t>Applied Learning</a:t>
            </a:r>
          </a:p>
          <a:p>
            <a:pPr>
              <a:defRPr/>
            </a:pPr>
            <a:r>
              <a:rPr lang="en-US" b="1" dirty="0" smtClean="0">
                <a:solidFill>
                  <a:srgbClr val="FFC000"/>
                </a:solidFill>
              </a:rPr>
              <a:t>Active Exploration</a:t>
            </a:r>
          </a:p>
          <a:p>
            <a:pPr>
              <a:defRPr/>
            </a:pPr>
            <a:r>
              <a:rPr lang="en-US" b="1" dirty="0" smtClean="0">
                <a:solidFill>
                  <a:srgbClr val="FFC000"/>
                </a:solidFill>
              </a:rPr>
              <a:t>Adult Connections</a:t>
            </a:r>
          </a:p>
          <a:p>
            <a:pPr>
              <a:defRPr/>
            </a:pPr>
            <a:r>
              <a:rPr lang="en-US" b="1" dirty="0" smtClean="0">
                <a:solidFill>
                  <a:srgbClr val="FFC000"/>
                </a:solidFill>
              </a:rPr>
              <a:t>Thoughtful </a:t>
            </a:r>
            <a:r>
              <a:rPr lang="en-US" b="1" u="sng" dirty="0" smtClean="0">
                <a:solidFill>
                  <a:srgbClr val="FFC000"/>
                </a:solidFill>
              </a:rPr>
              <a:t>Assessment</a:t>
            </a:r>
            <a:r>
              <a:rPr lang="en-US" b="1" dirty="0" smtClean="0">
                <a:solidFill>
                  <a:srgbClr val="FFC000"/>
                </a:solidFill>
              </a:rPr>
              <a:t> Practices</a:t>
            </a:r>
          </a:p>
        </p:txBody>
      </p:sp>
      <p:pic>
        <p:nvPicPr>
          <p:cNvPr id="92162" name="Picture 2" descr="http://image.slidesharecdn.com/dokprincipalsmeeting2-140306070200-phpapp01/95/depth-of-knowledge-7-638.jpg?cb=13940937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8386" y="3409949"/>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00680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35000" y="381000"/>
            <a:ext cx="11217275" cy="1885950"/>
          </a:xfrm>
        </p:spPr>
        <p:txBody>
          <a:bodyPr>
            <a:normAutofit/>
          </a:bodyPr>
          <a:lstStyle/>
          <a:p>
            <a:r>
              <a:rPr lang="en-US" altLang="en-US" sz="6600" b="1" dirty="0" smtClean="0"/>
              <a:t>Process Check…</a:t>
            </a:r>
          </a:p>
        </p:txBody>
      </p:sp>
      <p:sp>
        <p:nvSpPr>
          <p:cNvPr id="3" name="Content Placeholder 2"/>
          <p:cNvSpPr>
            <a:spLocks noGrp="1"/>
          </p:cNvSpPr>
          <p:nvPr>
            <p:ph idx="1"/>
          </p:nvPr>
        </p:nvSpPr>
        <p:spPr>
          <a:xfrm>
            <a:off x="893763" y="2057400"/>
            <a:ext cx="11379200" cy="7044267"/>
          </a:xfrm>
        </p:spPr>
        <p:txBody>
          <a:bodyPr/>
          <a:lstStyle/>
          <a:p>
            <a:pPr>
              <a:buFontTx/>
              <a:buNone/>
              <a:defRPr/>
            </a:pPr>
            <a:r>
              <a:rPr lang="en-US" sz="5120" b="1" dirty="0">
                <a:solidFill>
                  <a:srgbClr val="FFC000"/>
                </a:solidFill>
              </a:rPr>
              <a:t>Does </a:t>
            </a:r>
            <a:r>
              <a:rPr lang="en-US" sz="5120" b="1" dirty="0" smtClean="0">
                <a:solidFill>
                  <a:srgbClr val="FFC000"/>
                </a:solidFill>
              </a:rPr>
              <a:t>your project…</a:t>
            </a:r>
            <a:endParaRPr lang="en-US" sz="5120" b="1" dirty="0">
              <a:solidFill>
                <a:srgbClr val="FFC000"/>
              </a:solidFill>
            </a:endParaRPr>
          </a:p>
          <a:p>
            <a:pPr>
              <a:defRPr/>
            </a:pPr>
            <a:r>
              <a:rPr lang="en-US" sz="3982" b="1" dirty="0" smtClean="0">
                <a:solidFill>
                  <a:schemeClr val="tx1"/>
                </a:solidFill>
              </a:rPr>
              <a:t>Require DOK of standards to complete?</a:t>
            </a:r>
            <a:endParaRPr lang="en-US" sz="3982" b="1" dirty="0">
              <a:solidFill>
                <a:schemeClr val="tx1"/>
              </a:solidFill>
            </a:endParaRPr>
          </a:p>
          <a:p>
            <a:pPr>
              <a:defRPr/>
            </a:pPr>
            <a:r>
              <a:rPr lang="en-US" sz="3982" b="1" dirty="0">
                <a:solidFill>
                  <a:schemeClr val="tx1"/>
                </a:solidFill>
              </a:rPr>
              <a:t>Engage students?</a:t>
            </a:r>
          </a:p>
          <a:p>
            <a:pPr>
              <a:defRPr/>
            </a:pPr>
            <a:r>
              <a:rPr lang="en-US" sz="3982" b="1" dirty="0">
                <a:solidFill>
                  <a:schemeClr val="tx1"/>
                </a:solidFill>
              </a:rPr>
              <a:t>Focus on essential understanding?</a:t>
            </a:r>
          </a:p>
          <a:p>
            <a:pPr>
              <a:defRPr/>
            </a:pPr>
            <a:r>
              <a:rPr lang="en-US" sz="3982" b="1" dirty="0">
                <a:solidFill>
                  <a:schemeClr val="tx1"/>
                </a:solidFill>
              </a:rPr>
              <a:t>Encourage higher-level thinking?</a:t>
            </a:r>
          </a:p>
          <a:p>
            <a:pPr>
              <a:defRPr/>
            </a:pPr>
            <a:r>
              <a:rPr lang="en-US" sz="3982" b="1" dirty="0">
                <a:solidFill>
                  <a:schemeClr val="tx1"/>
                </a:solidFill>
              </a:rPr>
              <a:t>Teach literacy and reinforce basic skills?</a:t>
            </a:r>
          </a:p>
          <a:p>
            <a:pPr>
              <a:defRPr/>
            </a:pPr>
            <a:r>
              <a:rPr lang="en-US" sz="3982" b="1" dirty="0">
                <a:solidFill>
                  <a:schemeClr val="tx1"/>
                </a:solidFill>
              </a:rPr>
              <a:t>Allow all students to succeed?</a:t>
            </a:r>
          </a:p>
          <a:p>
            <a:pPr>
              <a:defRPr/>
            </a:pPr>
            <a:r>
              <a:rPr lang="en-US" sz="3982" b="1" dirty="0">
                <a:solidFill>
                  <a:schemeClr val="tx1"/>
                </a:solidFill>
              </a:rPr>
              <a:t>Use clear, precise assessments?</a:t>
            </a:r>
          </a:p>
          <a:p>
            <a:pPr>
              <a:defRPr/>
            </a:pPr>
            <a:r>
              <a:rPr lang="en-US" sz="3982" b="1" dirty="0">
                <a:solidFill>
                  <a:schemeClr val="tx1"/>
                </a:solidFill>
              </a:rPr>
              <a:t>Require the sensible use of technology?</a:t>
            </a:r>
          </a:p>
          <a:p>
            <a:pPr>
              <a:defRPr/>
            </a:pPr>
            <a:r>
              <a:rPr lang="en-US" sz="3982" b="1" dirty="0">
                <a:solidFill>
                  <a:schemeClr val="tx1"/>
                </a:solidFill>
              </a:rPr>
              <a:t>Address authentic issues?</a:t>
            </a:r>
          </a:p>
        </p:txBody>
      </p:sp>
    </p:spTree>
    <p:extLst>
      <p:ext uri="{BB962C8B-B14F-4D97-AF65-F5344CB8AC3E}">
        <p14:creationId xmlns:p14="http://schemas.microsoft.com/office/powerpoint/2010/main" val="3746002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4"/>
          <p:cNvSpPr>
            <a:spLocks noGrp="1"/>
          </p:cNvSpPr>
          <p:nvPr>
            <p:ph idx="1"/>
          </p:nvPr>
        </p:nvSpPr>
        <p:spPr>
          <a:xfrm>
            <a:off x="1192105" y="3505200"/>
            <a:ext cx="10620587" cy="6935893"/>
          </a:xfrm>
        </p:spPr>
        <p:txBody>
          <a:bodyPr/>
          <a:lstStyle/>
          <a:p>
            <a:endParaRPr lang="en-US" altLang="en-US" dirty="0" smtClean="0">
              <a:solidFill>
                <a:srgbClr val="FFC000"/>
              </a:solidFill>
            </a:endParaRPr>
          </a:p>
          <a:p>
            <a:pPr>
              <a:buFontTx/>
              <a:buNone/>
            </a:pPr>
            <a:r>
              <a:rPr lang="en-US" altLang="en-US" dirty="0" smtClean="0">
                <a:solidFill>
                  <a:srgbClr val="FFC000"/>
                </a:solidFill>
              </a:rPr>
              <a:t>	</a:t>
            </a:r>
          </a:p>
          <a:p>
            <a:pPr algn="ctr">
              <a:buFontTx/>
              <a:buNone/>
            </a:pPr>
            <a:r>
              <a:rPr lang="en-US" altLang="en-US" sz="5689" b="1" dirty="0">
                <a:solidFill>
                  <a:srgbClr val="FFC000"/>
                </a:solidFill>
              </a:rPr>
              <a:t>Well-designed projects that meet PBL criteria </a:t>
            </a:r>
            <a:r>
              <a:rPr lang="en-US" altLang="en-US" sz="5689" b="1" i="1" dirty="0">
                <a:solidFill>
                  <a:srgbClr val="FFC000"/>
                </a:solidFill>
              </a:rPr>
              <a:t>differ</a:t>
            </a:r>
            <a:r>
              <a:rPr lang="en-US" altLang="en-US" sz="5689" b="1" dirty="0">
                <a:solidFill>
                  <a:srgbClr val="FFC000"/>
                </a:solidFill>
              </a:rPr>
              <a:t> from activities, or even </a:t>
            </a:r>
            <a:r>
              <a:rPr lang="en-US" altLang="en-US" sz="5689" b="1" dirty="0" smtClean="0">
                <a:solidFill>
                  <a:srgbClr val="FFC000"/>
                </a:solidFill>
              </a:rPr>
              <a:t>prior projects</a:t>
            </a:r>
            <a:r>
              <a:rPr lang="en-US" altLang="en-US" sz="5689" b="1" dirty="0">
                <a:solidFill>
                  <a:srgbClr val="FFC000"/>
                </a:solidFill>
              </a:rPr>
              <a:t>, that have been </a:t>
            </a:r>
            <a:r>
              <a:rPr lang="en-US" altLang="en-US" sz="5689" b="1" dirty="0" smtClean="0">
                <a:solidFill>
                  <a:srgbClr val="FFC000"/>
                </a:solidFill>
              </a:rPr>
              <a:t>used in a traditional classroom</a:t>
            </a:r>
            <a:r>
              <a:rPr lang="en-US" altLang="en-US" sz="5689" b="1" dirty="0">
                <a:solidFill>
                  <a:srgbClr val="FFC000"/>
                </a:solidFill>
              </a:rPr>
              <a:t>.</a:t>
            </a:r>
          </a:p>
        </p:txBody>
      </p:sp>
      <p:pic>
        <p:nvPicPr>
          <p:cNvPr id="5" name="Picture 4"/>
          <p:cNvPicPr>
            <a:picLocks noChangeAspect="1"/>
          </p:cNvPicPr>
          <p:nvPr/>
        </p:nvPicPr>
        <p:blipFill>
          <a:blip r:embed="rId3"/>
          <a:stretch>
            <a:fillRect/>
          </a:stretch>
        </p:blipFill>
        <p:spPr>
          <a:xfrm>
            <a:off x="4597399" y="228600"/>
            <a:ext cx="3810000" cy="3810000"/>
          </a:xfrm>
          <a:prstGeom prst="rect">
            <a:avLst/>
          </a:prstGeom>
        </p:spPr>
      </p:pic>
    </p:spTree>
    <p:extLst>
      <p:ext uri="{BB962C8B-B14F-4D97-AF65-F5344CB8AC3E}">
        <p14:creationId xmlns:p14="http://schemas.microsoft.com/office/powerpoint/2010/main" val="3809160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0" y="650240"/>
            <a:ext cx="6827520" cy="650240"/>
          </a:xfrm>
          <a:prstGeom prst="rect">
            <a:avLst/>
          </a:prstGeom>
          <a:noFill/>
          <a:ln w="9525">
            <a:noFill/>
            <a:miter lim="800000"/>
            <a:headEnd/>
            <a:tailEnd/>
          </a:ln>
          <a:effectLst/>
        </p:spPr>
        <p:txBody>
          <a:bodyPr anchor="ctr"/>
          <a:lstStyle/>
          <a:p>
            <a:pPr>
              <a:defRPr/>
            </a:pPr>
            <a:endParaRPr lang="en-US" sz="5120" kern="0" dirty="0">
              <a:solidFill>
                <a:schemeClr val="tx2"/>
              </a:solidFill>
              <a:latin typeface="Copperplate Gothic Bold" pitchFamily="34" charset="0"/>
              <a:ea typeface="+mj-ea"/>
              <a:cs typeface="+mj-cs"/>
            </a:endParaRPr>
          </a:p>
        </p:txBody>
      </p:sp>
      <p:graphicFrame>
        <p:nvGraphicFramePr>
          <p:cNvPr id="6" name="Group 53"/>
          <p:cNvGraphicFramePr>
            <a:graphicFrameLocks noGrp="1"/>
          </p:cNvGraphicFramePr>
          <p:nvPr/>
        </p:nvGraphicFramePr>
        <p:xfrm>
          <a:off x="1842347" y="1950720"/>
          <a:ext cx="9320107" cy="4334936"/>
        </p:xfrm>
        <a:graphic>
          <a:graphicData uri="http://schemas.openxmlformats.org/drawingml/2006/table">
            <a:tbl>
              <a:tblPr/>
              <a:tblGrid>
                <a:gridCol w="4828489"/>
                <a:gridCol w="4491618"/>
              </a:tblGrid>
              <a:tr h="541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charset="0"/>
                        </a:rPr>
                        <a:t>Projects</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ED0C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charset="0"/>
                        </a:rPr>
                        <a:t>PBL</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0000"/>
                        <a:lumOff val="40000"/>
                      </a:schemeClr>
                    </a:solidFill>
                  </a:tcPr>
                </a:tc>
              </a:tr>
              <a:tr h="541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Arial" charset="0"/>
                        </a:rPr>
                        <a:t>Teacher directed </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300" b="0" i="0" u="none" strike="noStrike" cap="none" normalizeH="0" baseline="0" dirty="0" smtClean="0">
                          <a:ln>
                            <a:noFill/>
                          </a:ln>
                          <a:solidFill>
                            <a:schemeClr val="tx1"/>
                          </a:solidFill>
                          <a:effectLst/>
                          <a:latin typeface="Arial" charset="0"/>
                        </a:rPr>
                        <a:t>Inquiry based</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Arial" charset="0"/>
                        </a:rPr>
                        <a:t>Highly structured</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Arial" charset="0"/>
                        </a:rPr>
                        <a:t>Open-ended</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Arial" charset="0"/>
                        </a:rPr>
                        <a:t>Summative</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Arial" charset="0"/>
                        </a:rPr>
                        <a:t>On-going</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Arial" charset="0"/>
                        </a:rPr>
                        <a:t>Thematic</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Arial" charset="0"/>
                        </a:rPr>
                        <a:t>Driving question/challenge</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Arial" charset="0"/>
                        </a:rPr>
                        <a:t>Fun</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Arial" charset="0"/>
                        </a:rPr>
                        <a:t>Engaging</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Arial" charset="0"/>
                        </a:rPr>
                        <a:t>Answer giving</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Arial" charset="0"/>
                        </a:rPr>
                        <a:t>Problem solving</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8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Arial" charset="0"/>
                        </a:rPr>
                        <a:t>De-contextualized – School world</a:t>
                      </a:r>
                    </a:p>
                  </a:txBody>
                  <a:tcPr marL="130048" marR="130048" marT="65024" marB="650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300" b="0" i="0" u="none" strike="noStrike" cap="none" normalizeH="0" baseline="0" dirty="0" smtClean="0">
                          <a:ln>
                            <a:noFill/>
                          </a:ln>
                          <a:solidFill>
                            <a:schemeClr val="tx1"/>
                          </a:solidFill>
                          <a:effectLst/>
                          <a:latin typeface="Arial" charset="0"/>
                        </a:rPr>
                        <a:t>Contextualized – Real world</a:t>
                      </a:r>
                    </a:p>
                  </a:txBody>
                  <a:tcPr marL="130048" marR="130048" marT="65024" marB="650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7" name="Straight Connector 6"/>
          <p:cNvCxnSpPr/>
          <p:nvPr/>
        </p:nvCxnSpPr>
        <p:spPr>
          <a:xfrm>
            <a:off x="1733974" y="6935894"/>
            <a:ext cx="9536853" cy="2258"/>
          </a:xfrm>
          <a:prstGeom prst="line">
            <a:avLst/>
          </a:prstGeom>
        </p:spPr>
        <p:style>
          <a:lnRef idx="3">
            <a:schemeClr val="accent4"/>
          </a:lnRef>
          <a:fillRef idx="0">
            <a:schemeClr val="accent4"/>
          </a:fillRef>
          <a:effectRef idx="2">
            <a:schemeClr val="accent4"/>
          </a:effectRef>
          <a:fontRef idx="minor">
            <a:schemeClr val="tx1"/>
          </a:fontRef>
        </p:style>
      </p:cxnSp>
      <p:sp>
        <p:nvSpPr>
          <p:cNvPr id="8" name="Oval 7"/>
          <p:cNvSpPr/>
          <p:nvPr/>
        </p:nvSpPr>
        <p:spPr>
          <a:xfrm>
            <a:off x="1625600" y="6610773"/>
            <a:ext cx="541867" cy="5418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5120"/>
          </a:p>
        </p:txBody>
      </p:sp>
      <p:sp>
        <p:nvSpPr>
          <p:cNvPr id="50210" name="Rectangle 8"/>
          <p:cNvSpPr>
            <a:spLocks noChangeArrowheads="1"/>
          </p:cNvSpPr>
          <p:nvPr/>
        </p:nvSpPr>
        <p:spPr bwMode="auto">
          <a:xfrm>
            <a:off x="6285653" y="7152640"/>
            <a:ext cx="4857420" cy="61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r>
              <a:rPr lang="en-US" altLang="en-US" sz="3413" b="1"/>
              <a:t>Continuum of Practice</a:t>
            </a:r>
            <a:endParaRPr lang="en-US" altLang="en-US" sz="3413"/>
          </a:p>
        </p:txBody>
      </p:sp>
      <p:sp>
        <p:nvSpPr>
          <p:cNvPr id="50211" name="Title 8"/>
          <p:cNvSpPr>
            <a:spLocks noGrp="1"/>
          </p:cNvSpPr>
          <p:nvPr>
            <p:ph type="title"/>
          </p:nvPr>
        </p:nvSpPr>
        <p:spPr>
          <a:xfrm>
            <a:off x="893762" y="0"/>
            <a:ext cx="11217275" cy="1885950"/>
          </a:xfrm>
        </p:spPr>
        <p:txBody>
          <a:bodyPr>
            <a:normAutofit fontScale="90000"/>
          </a:bodyPr>
          <a:lstStyle/>
          <a:p>
            <a:pPr algn="ctr"/>
            <a:r>
              <a:rPr lang="en-US" altLang="en-US" dirty="0" smtClean="0">
                <a:solidFill>
                  <a:schemeClr val="tx2"/>
                </a:solidFill>
                <a:latin typeface="Copperplate Gothic Bold" panose="020E0705020206020404" pitchFamily="34" charset="0"/>
              </a:rPr>
              <a:t/>
            </a:r>
            <a:br>
              <a:rPr lang="en-US" altLang="en-US" dirty="0" smtClean="0">
                <a:solidFill>
                  <a:schemeClr val="tx2"/>
                </a:solidFill>
                <a:latin typeface="Copperplate Gothic Bold" panose="020E0705020206020404" pitchFamily="34" charset="0"/>
              </a:rPr>
            </a:br>
            <a:r>
              <a:rPr lang="en-US" altLang="en-US" dirty="0" err="1" smtClean="0">
                <a:solidFill>
                  <a:schemeClr val="tx2"/>
                </a:solidFill>
                <a:latin typeface="Copperplate Gothic Bold" panose="020E0705020206020404" pitchFamily="34" charset="0"/>
              </a:rPr>
              <a:t>pbl</a:t>
            </a:r>
            <a:r>
              <a:rPr lang="en-US" altLang="en-US" dirty="0" smtClean="0">
                <a:solidFill>
                  <a:schemeClr val="tx2"/>
                </a:solidFill>
                <a:latin typeface="Copperplate Gothic Bold" panose="020E0705020206020404" pitchFamily="34" charset="0"/>
              </a:rPr>
              <a:t> vs. projects</a:t>
            </a:r>
            <a:br>
              <a:rPr lang="en-US" altLang="en-US" dirty="0" smtClean="0">
                <a:solidFill>
                  <a:schemeClr val="tx2"/>
                </a:solidFill>
                <a:latin typeface="Copperplate Gothic Bold" panose="020E0705020206020404" pitchFamily="34" charset="0"/>
              </a:rPr>
            </a:br>
            <a:endParaRPr lang="en-US" altLang="en-US" dirty="0" smtClean="0"/>
          </a:p>
        </p:txBody>
      </p:sp>
    </p:spTree>
    <p:extLst>
      <p:ext uri="{BB962C8B-B14F-4D97-AF65-F5344CB8AC3E}">
        <p14:creationId xmlns:p14="http://schemas.microsoft.com/office/powerpoint/2010/main" val="58030683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grpId="0" nodeType="clickEffect">
                                  <p:stCondLst>
                                    <p:cond delay="0"/>
                                  </p:stCondLst>
                                  <p:childTnLst>
                                    <p:animMotion origin="layout" path="M 3.33333E-6 -7.51445E-7 L 0.7125 -7.51445E-7 " pathEditMode="relative" rAng="0" ptsTypes="AA">
                                      <p:cBhvr>
                                        <p:cTn id="6" dur="5000" fill="hold"/>
                                        <p:tgtEl>
                                          <p:spTgt spid="8"/>
                                        </p:tgtEl>
                                        <p:attrNameLst>
                                          <p:attrName>ppt_x</p:attrName>
                                          <p:attrName>ppt_y</p:attrName>
                                        </p:attrNameLst>
                                      </p:cBhvr>
                                      <p:rCtr x="356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894080" y="519291"/>
            <a:ext cx="11216640" cy="188524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5" tIns="45718" rIns="91435" bIns="45718" numCol="1" anchor="t" anchorCtr="0" compatLnSpc="1">
            <a:prstTxWarp prst="textNoShape">
              <a:avLst/>
            </a:prstTxWarp>
          </a:bodyPr>
          <a:lstStyle/>
          <a:p>
            <a:pPr defTabSz="1300460" fontAlgn="auto">
              <a:spcAft>
                <a:spcPts val="0"/>
              </a:spcAft>
              <a:defRPr/>
            </a:pPr>
            <a:r>
              <a:rPr lang="en-US" sz="6000" b="1" dirty="0" smtClean="0">
                <a:solidFill>
                  <a:schemeClr val="tx2">
                    <a:lumMod val="60000"/>
                    <a:lumOff val="40000"/>
                  </a:schemeClr>
                </a:solidFill>
              </a:rPr>
              <a:t>Keys to Project Success</a:t>
            </a:r>
            <a:endParaRPr lang="en-US" sz="6000" b="1" dirty="0">
              <a:solidFill>
                <a:schemeClr val="tx2">
                  <a:lumMod val="60000"/>
                  <a:lumOff val="40000"/>
                </a:schemeClr>
              </a:solidFill>
            </a:endParaRPr>
          </a:p>
        </p:txBody>
      </p:sp>
      <p:sp>
        <p:nvSpPr>
          <p:cNvPr id="3" name="Content Placeholder 2"/>
          <p:cNvSpPr>
            <a:spLocks noGrp="1"/>
          </p:cNvSpPr>
          <p:nvPr>
            <p:ph idx="1"/>
          </p:nvPr>
        </p:nvSpPr>
        <p:spPr>
          <a:xfrm>
            <a:off x="635000" y="1752600"/>
            <a:ext cx="7543800" cy="7010400"/>
          </a:xfrm>
        </p:spPr>
        <p:txBody>
          <a:bodyPr>
            <a:noAutofit/>
          </a:bodyPr>
          <a:lstStyle/>
          <a:p>
            <a:pPr marL="457176" indent="-457176" defTabSz="1300460" fontAlgn="auto">
              <a:spcBef>
                <a:spcPts val="1067"/>
              </a:spcBef>
              <a:spcAft>
                <a:spcPts val="0"/>
              </a:spcAft>
              <a:defRPr/>
            </a:pPr>
            <a:r>
              <a:rPr lang="en-US" sz="2800" b="1" dirty="0" smtClean="0">
                <a:solidFill>
                  <a:schemeClr val="tx2">
                    <a:lumMod val="40000"/>
                    <a:lumOff val="60000"/>
                  </a:schemeClr>
                </a:solidFill>
              </a:rPr>
              <a:t>Projects have “pull” and are more relevant, enjoyable, and engaging to the students (higher engagement = higher success). </a:t>
            </a:r>
          </a:p>
          <a:p>
            <a:pPr marL="457176" indent="-457176" defTabSz="1300460" fontAlgn="auto">
              <a:spcBef>
                <a:spcPts val="1067"/>
              </a:spcBef>
              <a:spcAft>
                <a:spcPts val="0"/>
              </a:spcAft>
              <a:defRPr/>
            </a:pPr>
            <a:r>
              <a:rPr lang="en-US" sz="2800" b="1" dirty="0" smtClean="0">
                <a:solidFill>
                  <a:schemeClr val="tx2">
                    <a:lumMod val="40000"/>
                    <a:lumOff val="60000"/>
                  </a:schemeClr>
                </a:solidFill>
              </a:rPr>
              <a:t>Students </a:t>
            </a:r>
            <a:r>
              <a:rPr lang="en-US" sz="2800" b="1" dirty="0">
                <a:solidFill>
                  <a:schemeClr val="tx2">
                    <a:lumMod val="40000"/>
                    <a:lumOff val="60000"/>
                  </a:schemeClr>
                </a:solidFill>
              </a:rPr>
              <a:t>draw up contracts with each </a:t>
            </a:r>
            <a:r>
              <a:rPr lang="en-US" sz="2800" b="1" dirty="0" smtClean="0">
                <a:solidFill>
                  <a:schemeClr val="tx2">
                    <a:lumMod val="40000"/>
                    <a:lumOff val="60000"/>
                  </a:schemeClr>
                </a:solidFill>
              </a:rPr>
              <a:t>other and hold each other accountable (with obvious teacher oversight &amp; input).</a:t>
            </a:r>
            <a:endParaRPr lang="en-US" sz="2800" b="1" dirty="0">
              <a:solidFill>
                <a:schemeClr val="tx2">
                  <a:lumMod val="40000"/>
                  <a:lumOff val="60000"/>
                </a:schemeClr>
              </a:solidFill>
            </a:endParaRPr>
          </a:p>
          <a:p>
            <a:pPr marL="457176" indent="-457176" defTabSz="1300460" fontAlgn="auto">
              <a:spcBef>
                <a:spcPts val="1067"/>
              </a:spcBef>
              <a:spcAft>
                <a:spcPts val="0"/>
              </a:spcAft>
              <a:defRPr/>
            </a:pPr>
            <a:r>
              <a:rPr lang="en-US" sz="2800" b="1" dirty="0">
                <a:solidFill>
                  <a:schemeClr val="tx2">
                    <a:lumMod val="40000"/>
                    <a:lumOff val="60000"/>
                  </a:schemeClr>
                </a:solidFill>
              </a:rPr>
              <a:t>Students have input into the projects &amp; choose their scaffolding </a:t>
            </a:r>
            <a:r>
              <a:rPr lang="en-US" sz="2800" b="1" dirty="0" smtClean="0">
                <a:solidFill>
                  <a:schemeClr val="tx2">
                    <a:lumMod val="40000"/>
                    <a:lumOff val="60000"/>
                  </a:schemeClr>
                </a:solidFill>
              </a:rPr>
              <a:t>activities and/or goals </a:t>
            </a:r>
            <a:r>
              <a:rPr lang="en-US" sz="2800" b="1" dirty="0">
                <a:solidFill>
                  <a:schemeClr val="tx2">
                    <a:lumMod val="40000"/>
                    <a:lumOff val="60000"/>
                  </a:schemeClr>
                </a:solidFill>
              </a:rPr>
              <a:t>(KNTK).</a:t>
            </a:r>
          </a:p>
          <a:p>
            <a:pPr marL="457176" indent="-457176" defTabSz="1300460" fontAlgn="auto">
              <a:spcBef>
                <a:spcPts val="1067"/>
              </a:spcBef>
              <a:spcAft>
                <a:spcPts val="0"/>
              </a:spcAft>
              <a:defRPr/>
            </a:pPr>
            <a:r>
              <a:rPr lang="en-US" sz="2800" b="1" dirty="0">
                <a:solidFill>
                  <a:schemeClr val="tx2">
                    <a:lumMod val="40000"/>
                    <a:lumOff val="60000"/>
                  </a:schemeClr>
                </a:solidFill>
              </a:rPr>
              <a:t>Students collaborate to help each other </a:t>
            </a:r>
            <a:r>
              <a:rPr lang="en-US" sz="2800" b="1" dirty="0" smtClean="0">
                <a:solidFill>
                  <a:schemeClr val="tx2">
                    <a:lumMod val="40000"/>
                    <a:lumOff val="60000"/>
                  </a:schemeClr>
                </a:solidFill>
              </a:rPr>
              <a:t>answer the driving question.</a:t>
            </a:r>
            <a:endParaRPr lang="en-US" sz="2800" b="1" dirty="0">
              <a:solidFill>
                <a:schemeClr val="tx2">
                  <a:lumMod val="40000"/>
                  <a:lumOff val="60000"/>
                </a:schemeClr>
              </a:solidFill>
            </a:endParaRPr>
          </a:p>
          <a:p>
            <a:pPr marL="457176" indent="-457176" defTabSz="1300460" fontAlgn="auto">
              <a:spcBef>
                <a:spcPts val="1067"/>
              </a:spcBef>
              <a:spcAft>
                <a:spcPts val="0"/>
              </a:spcAft>
              <a:defRPr/>
            </a:pPr>
            <a:r>
              <a:rPr lang="en-US" sz="2800" b="1" dirty="0">
                <a:solidFill>
                  <a:schemeClr val="tx2">
                    <a:lumMod val="40000"/>
                    <a:lumOff val="60000"/>
                  </a:schemeClr>
                </a:solidFill>
              </a:rPr>
              <a:t>Students evaluate </a:t>
            </a:r>
            <a:r>
              <a:rPr lang="en-US" sz="2800" b="1" dirty="0" smtClean="0">
                <a:solidFill>
                  <a:schemeClr val="tx2">
                    <a:lumMod val="40000"/>
                    <a:lumOff val="60000"/>
                  </a:schemeClr>
                </a:solidFill>
              </a:rPr>
              <a:t>themselves and their peers.</a:t>
            </a:r>
            <a:endParaRPr lang="en-US" sz="2800" b="1" dirty="0">
              <a:solidFill>
                <a:schemeClr val="tx2">
                  <a:lumMod val="40000"/>
                  <a:lumOff val="60000"/>
                </a:schemeClr>
              </a:solidFill>
            </a:endParaRPr>
          </a:p>
          <a:p>
            <a:pPr marL="457176" indent="-457176" defTabSz="1300460" fontAlgn="auto">
              <a:spcBef>
                <a:spcPts val="1067"/>
              </a:spcBef>
              <a:spcAft>
                <a:spcPts val="0"/>
              </a:spcAft>
              <a:defRPr/>
            </a:pPr>
            <a:r>
              <a:rPr lang="en-US" sz="2800" b="1" dirty="0">
                <a:solidFill>
                  <a:schemeClr val="tx2">
                    <a:lumMod val="40000"/>
                    <a:lumOff val="60000"/>
                  </a:schemeClr>
                </a:solidFill>
              </a:rPr>
              <a:t>Students </a:t>
            </a:r>
            <a:r>
              <a:rPr lang="en-US" sz="2800" b="1" dirty="0" smtClean="0">
                <a:solidFill>
                  <a:schemeClr val="tx2">
                    <a:lumMod val="40000"/>
                    <a:lumOff val="60000"/>
                  </a:schemeClr>
                </a:solidFill>
              </a:rPr>
              <a:t>have fun (vs. traditional passive learning approach), </a:t>
            </a:r>
            <a:r>
              <a:rPr lang="en-US" sz="2800" b="1" dirty="0">
                <a:solidFill>
                  <a:schemeClr val="tx2">
                    <a:lumMod val="40000"/>
                    <a:lumOff val="60000"/>
                  </a:schemeClr>
                </a:solidFill>
              </a:rPr>
              <a:t>but </a:t>
            </a:r>
            <a:r>
              <a:rPr lang="en-US" sz="2800" b="1" dirty="0" smtClean="0">
                <a:solidFill>
                  <a:schemeClr val="tx2">
                    <a:lumMod val="40000"/>
                    <a:lumOff val="60000"/>
                  </a:schemeClr>
                </a:solidFill>
              </a:rPr>
              <a:t>are constantly learning skills </a:t>
            </a:r>
            <a:r>
              <a:rPr lang="en-US" sz="2800" b="1" dirty="0">
                <a:solidFill>
                  <a:schemeClr val="tx2">
                    <a:lumMod val="40000"/>
                    <a:lumOff val="60000"/>
                  </a:schemeClr>
                </a:solidFill>
              </a:rPr>
              <a:t>and </a:t>
            </a:r>
            <a:r>
              <a:rPr lang="en-US" sz="2800" b="1" dirty="0" smtClean="0">
                <a:solidFill>
                  <a:schemeClr val="tx2">
                    <a:lumMod val="40000"/>
                    <a:lumOff val="60000"/>
                  </a:schemeClr>
                </a:solidFill>
              </a:rPr>
              <a:t>curriculum as they complete a final product.</a:t>
            </a:r>
            <a:endParaRPr lang="en-US" sz="2800" b="1" dirty="0">
              <a:solidFill>
                <a:schemeClr val="tx2">
                  <a:lumMod val="40000"/>
                  <a:lumOff val="60000"/>
                </a:schemeClr>
              </a:solidFill>
            </a:endParaRPr>
          </a:p>
          <a:p>
            <a:pPr marL="571471" indent="-571471" defTabSz="1300460" fontAlgn="auto">
              <a:spcBef>
                <a:spcPts val="1067"/>
              </a:spcBef>
              <a:spcAft>
                <a:spcPts val="0"/>
              </a:spcAft>
              <a:defRPr/>
            </a:pPr>
            <a:endParaRPr lang="en-US" sz="2800" b="1" dirty="0">
              <a:solidFill>
                <a:schemeClr val="tx2">
                  <a:lumMod val="40000"/>
                  <a:lumOff val="60000"/>
                </a:schemeClr>
              </a:solidFill>
            </a:endParaRPr>
          </a:p>
          <a:p>
            <a:pPr marL="571471" indent="-571471" defTabSz="1300460" fontAlgn="auto">
              <a:spcBef>
                <a:spcPts val="1067"/>
              </a:spcBef>
              <a:spcAft>
                <a:spcPts val="0"/>
              </a:spcAft>
              <a:defRPr/>
            </a:pPr>
            <a:endParaRPr lang="en-US" sz="2800" b="1" dirty="0">
              <a:solidFill>
                <a:schemeClr val="tx2">
                  <a:lumMod val="40000"/>
                  <a:lumOff val="6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5032" y="2057400"/>
            <a:ext cx="3352800" cy="2514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3167" y="5257800"/>
            <a:ext cx="2686050" cy="3581400"/>
          </a:xfrm>
          <a:prstGeom prst="rect">
            <a:avLst/>
          </a:prstGeom>
        </p:spPr>
      </p:pic>
    </p:spTree>
    <p:extLst>
      <p:ext uri="{BB962C8B-B14F-4D97-AF65-F5344CB8AC3E}">
        <p14:creationId xmlns:p14="http://schemas.microsoft.com/office/powerpoint/2010/main" val="3492271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4"/>
          <p:cNvSpPr>
            <a:spLocks noGrp="1"/>
          </p:cNvSpPr>
          <p:nvPr>
            <p:ph idx="1"/>
          </p:nvPr>
        </p:nvSpPr>
        <p:spPr>
          <a:xfrm>
            <a:off x="1168400" y="3733800"/>
            <a:ext cx="11025295" cy="6935893"/>
          </a:xfrm>
        </p:spPr>
        <p:txBody>
          <a:bodyPr>
            <a:normAutofit/>
          </a:bodyPr>
          <a:lstStyle/>
          <a:p>
            <a:endParaRPr lang="en-US" altLang="en-US" sz="2400" dirty="0" smtClean="0">
              <a:solidFill>
                <a:srgbClr val="FFC000"/>
              </a:solidFill>
            </a:endParaRPr>
          </a:p>
          <a:p>
            <a:pPr>
              <a:buFontTx/>
              <a:buNone/>
            </a:pPr>
            <a:r>
              <a:rPr lang="en-US" altLang="en-US" sz="2400" dirty="0" smtClean="0">
                <a:solidFill>
                  <a:srgbClr val="FFC000"/>
                </a:solidFill>
              </a:rPr>
              <a:t>	</a:t>
            </a:r>
          </a:p>
          <a:p>
            <a:pPr algn="ctr">
              <a:buFontTx/>
              <a:buNone/>
            </a:pPr>
            <a:r>
              <a:rPr lang="en-US" altLang="en-US" sz="4400" b="1" dirty="0" smtClean="0">
                <a:solidFill>
                  <a:srgbClr val="FFC000"/>
                </a:solidFill>
              </a:rPr>
              <a:t>	Emphasizing technology in place of content can take up time, encourage “splash” at the expense of deep learning, and mask the fact that students have not done sufficient work to solve the problem or address the issues raised by the Driving Question.</a:t>
            </a:r>
          </a:p>
        </p:txBody>
      </p:sp>
      <p:pic>
        <p:nvPicPr>
          <p:cNvPr id="5" name="Picture 4"/>
          <p:cNvPicPr>
            <a:picLocks noChangeAspect="1"/>
          </p:cNvPicPr>
          <p:nvPr/>
        </p:nvPicPr>
        <p:blipFill>
          <a:blip r:embed="rId3"/>
          <a:stretch>
            <a:fillRect/>
          </a:stretch>
        </p:blipFill>
        <p:spPr>
          <a:xfrm>
            <a:off x="4597399" y="228600"/>
            <a:ext cx="3810000" cy="3810000"/>
          </a:xfrm>
          <a:prstGeom prst="rect">
            <a:avLst/>
          </a:prstGeom>
        </p:spPr>
      </p:pic>
    </p:spTree>
    <p:extLst>
      <p:ext uri="{BB962C8B-B14F-4D97-AF65-F5344CB8AC3E}">
        <p14:creationId xmlns:p14="http://schemas.microsoft.com/office/powerpoint/2010/main" val="1272156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59664" y="275449"/>
            <a:ext cx="12246187" cy="1350151"/>
          </a:xfrm>
        </p:spPr>
        <p:txBody>
          <a:bodyPr>
            <a:normAutofit/>
          </a:bodyPr>
          <a:lstStyle/>
          <a:p>
            <a:r>
              <a:rPr lang="en-US" altLang="en-US" dirty="0" smtClean="0"/>
              <a:t>Project Design Suggestions…</a:t>
            </a:r>
          </a:p>
        </p:txBody>
      </p:sp>
      <p:sp>
        <p:nvSpPr>
          <p:cNvPr id="3" name="Content Placeholder 2"/>
          <p:cNvSpPr>
            <a:spLocks noGrp="1"/>
          </p:cNvSpPr>
          <p:nvPr>
            <p:ph idx="1"/>
          </p:nvPr>
        </p:nvSpPr>
        <p:spPr>
          <a:xfrm>
            <a:off x="1168401" y="1981200"/>
            <a:ext cx="10591800" cy="7369387"/>
          </a:xfrm>
        </p:spPr>
        <p:txBody>
          <a:bodyPr>
            <a:normAutofit lnSpcReduction="10000"/>
          </a:bodyPr>
          <a:lstStyle/>
          <a:p>
            <a:pPr marL="731509" indent="-731509">
              <a:buFont typeface="+mj-lt"/>
              <a:buAutoNum type="arabicPeriod"/>
              <a:defRPr/>
            </a:pPr>
            <a:r>
              <a:rPr lang="en-US" sz="4000" dirty="0" smtClean="0"/>
              <a:t>Work backwards from a topic (End in Mind).</a:t>
            </a:r>
          </a:p>
          <a:p>
            <a:pPr marL="731509" indent="-731509">
              <a:buFont typeface="+mj-lt"/>
              <a:buAutoNum type="arabicPeriod"/>
              <a:defRPr/>
            </a:pPr>
            <a:r>
              <a:rPr lang="en-US" sz="4000" dirty="0" smtClean="0"/>
              <a:t>Know &amp; use your standards.</a:t>
            </a:r>
          </a:p>
          <a:p>
            <a:pPr marL="731509" indent="-731509">
              <a:buFont typeface="+mj-lt"/>
              <a:buAutoNum type="arabicPeriod"/>
              <a:defRPr/>
            </a:pPr>
            <a:r>
              <a:rPr lang="en-US" sz="4000" dirty="0" smtClean="0"/>
              <a:t>Find projects and ideas on the Web. </a:t>
            </a:r>
          </a:p>
          <a:p>
            <a:pPr marL="487362" lvl="1" indent="0">
              <a:buNone/>
              <a:defRPr/>
            </a:pPr>
            <a:r>
              <a:rPr lang="en-US" dirty="0" smtClean="0">
                <a:hlinkClick r:id="rId3"/>
              </a:rPr>
              <a:t>www.bie.org</a:t>
            </a:r>
            <a:r>
              <a:rPr lang="en-US" dirty="0"/>
              <a:t>, </a:t>
            </a:r>
            <a:r>
              <a:rPr lang="en-US" dirty="0" smtClean="0">
                <a:hlinkClick r:id="rId4"/>
              </a:rPr>
              <a:t>http</a:t>
            </a:r>
            <a:r>
              <a:rPr lang="en-US" dirty="0">
                <a:hlinkClick r:id="rId4"/>
              </a:rPr>
              <a:t>://</a:t>
            </a:r>
            <a:r>
              <a:rPr lang="en-US" dirty="0" smtClean="0">
                <a:hlinkClick r:id="rId4"/>
              </a:rPr>
              <a:t>www.hightechhigh.org/pbl/</a:t>
            </a:r>
            <a:r>
              <a:rPr lang="en-US" dirty="0" smtClean="0"/>
              <a:t>, </a:t>
            </a:r>
            <a:r>
              <a:rPr lang="en-US" dirty="0">
                <a:hlinkClick r:id="rId5"/>
              </a:rPr>
              <a:t>http://</a:t>
            </a:r>
            <a:r>
              <a:rPr lang="en-US" dirty="0" smtClean="0">
                <a:hlinkClick r:id="rId5"/>
              </a:rPr>
              <a:t>www.edutopia.org/project-based-learning</a:t>
            </a:r>
            <a:r>
              <a:rPr lang="en-US" dirty="0"/>
              <a:t>, </a:t>
            </a:r>
            <a:r>
              <a:rPr lang="en-US" dirty="0">
                <a:hlinkClick r:id="rId6"/>
              </a:rPr>
              <a:t>http://</a:t>
            </a:r>
            <a:r>
              <a:rPr lang="en-US" dirty="0" smtClean="0">
                <a:hlinkClick r:id="rId6"/>
              </a:rPr>
              <a:t>www.learningreviews.com/Project-Based-Learning-Lesson-Plans.html</a:t>
            </a:r>
            <a:r>
              <a:rPr lang="en-US" dirty="0"/>
              <a:t>, </a:t>
            </a:r>
            <a:r>
              <a:rPr lang="en-US" dirty="0">
                <a:hlinkClick r:id="rId7"/>
              </a:rPr>
              <a:t>https://</a:t>
            </a:r>
            <a:r>
              <a:rPr lang="en-US" dirty="0" smtClean="0">
                <a:hlinkClick r:id="rId7"/>
              </a:rPr>
              <a:t>wvde.state.wv.us/teach21/pbl.html</a:t>
            </a:r>
            <a:endParaRPr lang="en-US" dirty="0" smtClean="0"/>
          </a:p>
          <a:p>
            <a:pPr marL="731509" indent="-731509">
              <a:buFont typeface="+mj-lt"/>
              <a:buAutoNum type="arabicPeriod"/>
              <a:defRPr/>
            </a:pPr>
            <a:r>
              <a:rPr lang="en-US" sz="4000" dirty="0" smtClean="0"/>
              <a:t>Community Assessment (needs vs. resources)</a:t>
            </a:r>
          </a:p>
          <a:p>
            <a:pPr marL="731509" indent="-731509">
              <a:buFont typeface="+mj-lt"/>
              <a:buAutoNum type="arabicPeriod"/>
              <a:defRPr/>
            </a:pPr>
            <a:r>
              <a:rPr lang="en-US" sz="4000" dirty="0" smtClean="0"/>
              <a:t>Match what you want with student interests.</a:t>
            </a:r>
          </a:p>
          <a:p>
            <a:pPr marL="731509" indent="-731509">
              <a:buFont typeface="+mj-lt"/>
              <a:buAutoNum type="arabicPeriod"/>
              <a:defRPr/>
            </a:pPr>
            <a:r>
              <a:rPr lang="en-US" sz="4000" dirty="0" smtClean="0"/>
              <a:t>Tie the project to local and national events. </a:t>
            </a:r>
          </a:p>
          <a:p>
            <a:pPr marL="731509" indent="-731509">
              <a:buFont typeface="+mj-lt"/>
              <a:buAutoNum type="arabicPeriod"/>
              <a:defRPr/>
            </a:pPr>
            <a:r>
              <a:rPr lang="en-US" sz="4000" dirty="0" smtClean="0"/>
              <a:t>Focus on service learning.</a:t>
            </a:r>
          </a:p>
          <a:p>
            <a:pPr marL="731509" indent="-731509">
              <a:buFont typeface="+mj-lt"/>
              <a:buAutoNum type="arabicPeriod"/>
              <a:defRPr/>
            </a:pPr>
            <a:r>
              <a:rPr lang="en-US" sz="4000" dirty="0" smtClean="0"/>
              <a:t>Share ideas with peers.</a:t>
            </a:r>
          </a:p>
          <a:p>
            <a:pPr marL="731509" indent="-731509">
              <a:buFont typeface="+mj-lt"/>
              <a:buAutoNum type="arabicPeriod"/>
              <a:defRPr/>
            </a:pPr>
            <a:r>
              <a:rPr lang="en-US" sz="4000" dirty="0" smtClean="0"/>
              <a:t>Use Social Media!</a:t>
            </a:r>
          </a:p>
          <a:p>
            <a:pPr marL="731509" indent="-731509">
              <a:buFont typeface="+mj-lt"/>
              <a:buAutoNum type="arabicPeriod"/>
              <a:defRPr/>
            </a:pPr>
            <a:endParaRPr lang="en-US" sz="4000" dirty="0"/>
          </a:p>
        </p:txBody>
      </p:sp>
    </p:spTree>
    <p:extLst>
      <p:ext uri="{BB962C8B-B14F-4D97-AF65-F5344CB8AC3E}">
        <p14:creationId xmlns:p14="http://schemas.microsoft.com/office/powerpoint/2010/main" val="22786279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758613" y="533400"/>
            <a:ext cx="12246187" cy="1350151"/>
          </a:xfrm>
        </p:spPr>
        <p:txBody>
          <a:bodyPr/>
          <a:lstStyle/>
          <a:p>
            <a:r>
              <a:rPr lang="en-US" altLang="en-US" sz="5689" b="1" dirty="0" smtClean="0">
                <a:solidFill>
                  <a:schemeClr val="tx2">
                    <a:lumMod val="60000"/>
                    <a:lumOff val="40000"/>
                  </a:schemeClr>
                </a:solidFill>
              </a:rPr>
              <a:t>PBL Learning </a:t>
            </a:r>
            <a:r>
              <a:rPr lang="en-US" altLang="en-US" sz="5689" b="1" dirty="0">
                <a:solidFill>
                  <a:schemeClr val="tx2">
                    <a:lumMod val="60000"/>
                    <a:lumOff val="40000"/>
                  </a:schemeClr>
                </a:solidFill>
              </a:rPr>
              <a:t>Environment</a:t>
            </a:r>
          </a:p>
        </p:txBody>
      </p:sp>
      <p:sp>
        <p:nvSpPr>
          <p:cNvPr id="54275" name="Content Placeholder 2"/>
          <p:cNvSpPr>
            <a:spLocks noGrp="1"/>
          </p:cNvSpPr>
          <p:nvPr>
            <p:ph idx="1"/>
          </p:nvPr>
        </p:nvSpPr>
        <p:spPr>
          <a:xfrm>
            <a:off x="939800" y="1600200"/>
            <a:ext cx="10915650" cy="6188075"/>
          </a:xfrm>
        </p:spPr>
        <p:txBody>
          <a:bodyPr/>
          <a:lstStyle/>
          <a:p>
            <a:endParaRPr lang="en-US" altLang="en-US" dirty="0" smtClean="0"/>
          </a:p>
          <a:p>
            <a:r>
              <a:rPr lang="en-US" altLang="en-US" dirty="0" smtClean="0"/>
              <a:t>Ensure your project has one or more connections beyond the classroom walls (partnerships, electronic linkages with distant people, mentorships, etc.)</a:t>
            </a:r>
          </a:p>
          <a:p>
            <a:r>
              <a:rPr lang="en-US" altLang="en-US" dirty="0" smtClean="0"/>
              <a:t>Intentionally alter the look and feel of your classroom to look </a:t>
            </a:r>
            <a:r>
              <a:rPr lang="en-US" altLang="en-US" i="1" dirty="0" smtClean="0"/>
              <a:t>less like a classroom </a:t>
            </a:r>
            <a:r>
              <a:rPr lang="en-US" altLang="en-US" dirty="0" smtClean="0"/>
              <a:t>and more like the real world (partition room for group spaces; make the classroom like an office or laboratory, Maker Space, etc.)</a:t>
            </a:r>
          </a:p>
        </p:txBody>
      </p:sp>
      <p:pic>
        <p:nvPicPr>
          <p:cNvPr id="2" name="Picture 1"/>
          <p:cNvPicPr>
            <a:picLocks noChangeAspect="1"/>
          </p:cNvPicPr>
          <p:nvPr/>
        </p:nvPicPr>
        <p:blipFill>
          <a:blip r:embed="rId3"/>
          <a:stretch>
            <a:fillRect/>
          </a:stretch>
        </p:blipFill>
        <p:spPr>
          <a:xfrm>
            <a:off x="6397625" y="6019800"/>
            <a:ext cx="4343400" cy="32575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600" y="6019800"/>
            <a:ext cx="3124597" cy="3230118"/>
          </a:xfrm>
          <a:prstGeom prst="rect">
            <a:avLst/>
          </a:prstGeom>
        </p:spPr>
      </p:pic>
    </p:spTree>
    <p:extLst>
      <p:ext uri="{BB962C8B-B14F-4D97-AF65-F5344CB8AC3E}">
        <p14:creationId xmlns:p14="http://schemas.microsoft.com/office/powerpoint/2010/main" val="3255870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2000"/>
                                        <p:tgtEl>
                                          <p:spTgt spid="5427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2" end="2"/>
                                            </p:txEl>
                                          </p:spTgt>
                                        </p:tgtEl>
                                        <p:attrNameLst>
                                          <p:attrName>style.visibility</p:attrName>
                                        </p:attrNameLst>
                                      </p:cBhvr>
                                      <p:to>
                                        <p:strVal val="visible"/>
                                      </p:to>
                                    </p:set>
                                    <p:animEffect transition="in" filter="fade">
                                      <p:cBhvr>
                                        <p:cTn id="12" dur="2000"/>
                                        <p:tgtEl>
                                          <p:spTgt spid="54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0" y="990600"/>
            <a:ext cx="10837333" cy="6068907"/>
          </a:xfrm>
        </p:spPr>
        <p:txBody>
          <a:bodyPr/>
          <a:lstStyle/>
          <a:p>
            <a:pPr eaLnBrk="1" hangingPunct="1">
              <a:buFontTx/>
              <a:buNone/>
              <a:defRPr/>
            </a:pPr>
            <a:r>
              <a:rPr lang="en-US" dirty="0" smtClean="0"/>
              <a:t>	</a:t>
            </a:r>
            <a:r>
              <a:rPr lang="en-US" sz="5120" b="1" dirty="0">
                <a:solidFill>
                  <a:schemeClr val="accent2">
                    <a:lumMod val="75000"/>
                  </a:schemeClr>
                </a:solidFill>
                <a:latin typeface="Arial" pitchFamily="34" charset="0"/>
                <a:cs typeface="Arial" pitchFamily="34" charset="0"/>
              </a:rPr>
              <a:t>It is virtually impossible to make things relevant for, or expect personal excellence from, a student you don’t know.</a:t>
            </a:r>
          </a:p>
          <a:p>
            <a:pPr algn="r" eaLnBrk="1" hangingPunct="1">
              <a:buFontTx/>
              <a:buNone/>
              <a:defRPr/>
            </a:pPr>
            <a:r>
              <a:rPr lang="en-US" sz="3982" b="1" dirty="0">
                <a:solidFill>
                  <a:schemeClr val="accent2">
                    <a:lumMod val="75000"/>
                  </a:schemeClr>
                </a:solidFill>
                <a:latin typeface="Arial" pitchFamily="34" charset="0"/>
                <a:cs typeface="Arial" pitchFamily="34" charset="0"/>
              </a:rPr>
              <a:t>Carol Ann Tomlinson</a:t>
            </a:r>
          </a:p>
        </p:txBody>
      </p:sp>
      <p:pic>
        <p:nvPicPr>
          <p:cNvPr id="116738" name="Picture 2" descr="https://mathematicsleadership.files.wordpress.com/2014/05/3rs-venn-diagram.png?w=6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953" y="5029200"/>
            <a:ext cx="4395825" cy="4282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291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758613" y="1"/>
            <a:ext cx="12246187" cy="1350151"/>
          </a:xfrm>
        </p:spPr>
        <p:txBody>
          <a:bodyPr/>
          <a:lstStyle/>
          <a:p>
            <a:r>
              <a:rPr lang="en-US" altLang="en-US" sz="5689" dirty="0" smtClean="0"/>
              <a:t>An Optimal </a:t>
            </a:r>
            <a:r>
              <a:rPr lang="en-US" altLang="en-US" sz="5689" dirty="0"/>
              <a:t>Learning </a:t>
            </a:r>
            <a:r>
              <a:rPr lang="en-US" altLang="en-US" sz="5689" dirty="0" smtClean="0"/>
              <a:t>Environment…</a:t>
            </a:r>
            <a:endParaRPr lang="en-US" altLang="en-US" sz="5689" dirty="0"/>
          </a:p>
        </p:txBody>
      </p:sp>
      <p:pic>
        <p:nvPicPr>
          <p:cNvPr id="81922" name="Picture 2" descr="http://www.2revolutions.net/img/fol-lever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600" y="1142999"/>
            <a:ext cx="10896600" cy="8475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26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t>Student Choice &amp; Voice!</a:t>
            </a:r>
          </a:p>
        </p:txBody>
      </p:sp>
      <p:sp>
        <p:nvSpPr>
          <p:cNvPr id="44035" name="Content Placeholder 2"/>
          <p:cNvSpPr>
            <a:spLocks noGrp="1"/>
          </p:cNvSpPr>
          <p:nvPr>
            <p:ph idx="1"/>
          </p:nvPr>
        </p:nvSpPr>
        <p:spPr>
          <a:xfrm>
            <a:off x="1083733" y="2368487"/>
            <a:ext cx="10837333" cy="7152640"/>
          </a:xfrm>
        </p:spPr>
        <p:txBody>
          <a:bodyPr>
            <a:normAutofit/>
          </a:bodyPr>
          <a:lstStyle/>
          <a:p>
            <a:r>
              <a:rPr lang="en-US" altLang="en-US" sz="3600" dirty="0" smtClean="0">
                <a:hlinkClick r:id="rId3"/>
              </a:rPr>
              <a:t>https://www.mydigitalchalkboard.org/portal/default/Resources/Viewer/ResourceViewer?action=2&amp;resid=509712</a:t>
            </a:r>
            <a:endParaRPr lang="en-US" altLang="en-US" sz="3600" dirty="0" smtClean="0"/>
          </a:p>
          <a:p>
            <a:endParaRPr lang="en-US" altLang="en-US" sz="3600" dirty="0" smtClean="0"/>
          </a:p>
        </p:txBody>
      </p:sp>
      <p:pic>
        <p:nvPicPr>
          <p:cNvPr id="96258" name="Picture 2" descr="http://f38127902844d2d310ca-1df1a87cae2ea2c629203abf3b29fb44.r8.cf2.rackcdn.com/20413D8C-18D7-4002-A59C-8D78319CF9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4254437"/>
            <a:ext cx="6636808" cy="4977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41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4080" y="519291"/>
            <a:ext cx="11216640" cy="1885245"/>
          </a:xfrm>
        </p:spPr>
        <p:txBody>
          <a:bodyPr/>
          <a:lstStyle/>
          <a:p>
            <a:pPr defTabSz="975345" fontAlgn="auto">
              <a:spcAft>
                <a:spcPts val="0"/>
              </a:spcAft>
              <a:defRPr/>
            </a:pPr>
            <a:r>
              <a:rPr lang="en-US" sz="5400" dirty="0" smtClean="0"/>
              <a:t>Issues &amp; Accommodations…</a:t>
            </a:r>
            <a:endParaRPr lang="en-US" sz="5400" dirty="0"/>
          </a:p>
        </p:txBody>
      </p:sp>
      <p:sp>
        <p:nvSpPr>
          <p:cNvPr id="17411" name="Content Placeholder 5"/>
          <p:cNvSpPr>
            <a:spLocks noGrp="1"/>
          </p:cNvSpPr>
          <p:nvPr>
            <p:ph idx="1"/>
          </p:nvPr>
        </p:nvSpPr>
        <p:spPr>
          <a:xfrm>
            <a:off x="650875" y="2009775"/>
            <a:ext cx="10836275" cy="6826250"/>
          </a:xfrm>
        </p:spPr>
        <p:txBody>
          <a:bodyPr/>
          <a:lstStyle/>
          <a:p>
            <a:pPr marL="243836" indent="-243836" defTabSz="975345" fontAlgn="auto">
              <a:spcBef>
                <a:spcPts val="1067"/>
              </a:spcBef>
              <a:spcAft>
                <a:spcPts val="0"/>
              </a:spcAft>
              <a:defRPr/>
            </a:pPr>
            <a:r>
              <a:rPr lang="en-US" altLang="en-US" sz="2800" dirty="0" smtClean="0"/>
              <a:t>Optimizing project deadlines</a:t>
            </a:r>
          </a:p>
          <a:p>
            <a:pPr marL="243836" indent="-243836" defTabSz="975345" fontAlgn="auto">
              <a:spcBef>
                <a:spcPts val="1067"/>
              </a:spcBef>
              <a:spcAft>
                <a:spcPts val="0"/>
              </a:spcAft>
              <a:defRPr/>
            </a:pPr>
            <a:r>
              <a:rPr lang="en-US" altLang="en-US" sz="2800" dirty="0" smtClean="0"/>
              <a:t>Consolidation of project groups</a:t>
            </a:r>
          </a:p>
          <a:p>
            <a:pPr marL="243836" indent="-243836" defTabSz="975345" fontAlgn="auto">
              <a:spcBef>
                <a:spcPts val="1067"/>
              </a:spcBef>
              <a:spcAft>
                <a:spcPts val="0"/>
              </a:spcAft>
              <a:defRPr/>
            </a:pPr>
            <a:r>
              <a:rPr lang="en-US" altLang="en-US" sz="2800" dirty="0" smtClean="0"/>
              <a:t>Consolidation of e-based resources</a:t>
            </a:r>
          </a:p>
          <a:p>
            <a:pPr marL="243836" indent="-243836" defTabSz="975345" fontAlgn="auto">
              <a:spcBef>
                <a:spcPts val="1067"/>
              </a:spcBef>
              <a:spcAft>
                <a:spcPts val="0"/>
              </a:spcAft>
              <a:defRPr/>
            </a:pPr>
            <a:r>
              <a:rPr lang="en-US" altLang="en-US" sz="2800" dirty="0" smtClean="0"/>
              <a:t>Grading consistency (at &amp; above mastery)</a:t>
            </a:r>
          </a:p>
          <a:p>
            <a:pPr marL="243836" indent="-243836" defTabSz="975345" fontAlgn="auto">
              <a:spcBef>
                <a:spcPts val="1067"/>
              </a:spcBef>
              <a:spcAft>
                <a:spcPts val="0"/>
              </a:spcAft>
              <a:defRPr/>
            </a:pPr>
            <a:r>
              <a:rPr lang="en-US" altLang="en-US" sz="2800" dirty="0" smtClean="0"/>
              <a:t>Common language &amp; format for all projects</a:t>
            </a:r>
          </a:p>
          <a:p>
            <a:pPr marL="243836" indent="-243836" defTabSz="975345" fontAlgn="auto">
              <a:spcBef>
                <a:spcPts val="1067"/>
              </a:spcBef>
              <a:spcAft>
                <a:spcPts val="0"/>
              </a:spcAft>
              <a:defRPr/>
            </a:pPr>
            <a:r>
              <a:rPr lang="en-US" altLang="en-US" sz="2800" dirty="0" smtClean="0"/>
              <a:t>PBL expertise by all staff (bi-weekly training)</a:t>
            </a:r>
          </a:p>
          <a:p>
            <a:pPr marL="243836" indent="-243836" defTabSz="975345" fontAlgn="auto">
              <a:spcBef>
                <a:spcPts val="1067"/>
              </a:spcBef>
              <a:spcAft>
                <a:spcPts val="0"/>
              </a:spcAft>
              <a:defRPr/>
            </a:pPr>
            <a:r>
              <a:rPr lang="en-US" altLang="en-US" sz="2800" dirty="0" smtClean="0"/>
              <a:t>Increased time for students to work on projects (including </a:t>
            </a:r>
            <a:r>
              <a:rPr lang="en-US" altLang="en-US" sz="2800" dirty="0" err="1" smtClean="0"/>
              <a:t>redos</a:t>
            </a:r>
            <a:r>
              <a:rPr lang="en-US" altLang="en-US" sz="2800" dirty="0" smtClean="0"/>
              <a:t>)</a:t>
            </a:r>
          </a:p>
          <a:p>
            <a:pPr marL="243836" indent="-243836" defTabSz="975345" fontAlgn="auto">
              <a:spcBef>
                <a:spcPts val="1067"/>
              </a:spcBef>
              <a:spcAft>
                <a:spcPts val="0"/>
              </a:spcAft>
              <a:defRPr/>
            </a:pPr>
            <a:r>
              <a:rPr lang="en-US" altLang="en-US" sz="2800" dirty="0" smtClean="0"/>
              <a:t>Engaging &amp; rigorous projects (true PBL vs. project oriented learning)</a:t>
            </a:r>
          </a:p>
          <a:p>
            <a:pPr marL="243836" indent="-243836" defTabSz="975345" fontAlgn="auto">
              <a:spcBef>
                <a:spcPts val="1067"/>
              </a:spcBef>
              <a:spcAft>
                <a:spcPts val="0"/>
              </a:spcAft>
              <a:defRPr/>
            </a:pPr>
            <a:endParaRPr lang="en-US" altLang="en-US" sz="2800" dirty="0" smtClean="0"/>
          </a:p>
          <a:p>
            <a:pPr marL="243836" indent="-243836" defTabSz="975345" fontAlgn="auto">
              <a:spcBef>
                <a:spcPts val="1067"/>
              </a:spcBef>
              <a:spcAft>
                <a:spcPts val="0"/>
              </a:spcAft>
              <a:defRPr/>
            </a:pPr>
            <a:endParaRPr lang="en-US" altLang="en-US" sz="2800" dirty="0" smtClean="0"/>
          </a:p>
          <a:p>
            <a:pPr marL="243836" indent="-243836" defTabSz="975345" fontAlgn="auto">
              <a:spcBef>
                <a:spcPts val="1067"/>
              </a:spcBef>
              <a:spcAft>
                <a:spcPts val="0"/>
              </a:spcAft>
              <a:defRPr/>
            </a:pPr>
            <a:endParaRPr lang="en-US" altLang="en-US" sz="2800" dirty="0" smtClean="0"/>
          </a:p>
        </p:txBody>
      </p:sp>
      <p:pic>
        <p:nvPicPr>
          <p:cNvPr id="19462" name="Picture 6" descr="http://thoughtfullearning.com/sites/all/themes/thoughtfullearning/images/ProcessDiagra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6800" y="6553200"/>
            <a:ext cx="5313991" cy="27715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00" y="1676400"/>
            <a:ext cx="5257800" cy="35052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4184" y="1600200"/>
            <a:ext cx="5102074" cy="35814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8400" y="5715000"/>
            <a:ext cx="5293823" cy="364807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0601" y="5562600"/>
            <a:ext cx="5075658" cy="3803595"/>
          </a:xfrm>
          <a:prstGeom prst="rect">
            <a:avLst/>
          </a:prstGeom>
        </p:spPr>
      </p:pic>
      <p:sp>
        <p:nvSpPr>
          <p:cNvPr id="10" name="Title 1"/>
          <p:cNvSpPr>
            <a:spLocks noGrp="1"/>
          </p:cNvSpPr>
          <p:nvPr>
            <p:ph type="title"/>
          </p:nvPr>
        </p:nvSpPr>
        <p:spPr>
          <a:xfrm>
            <a:off x="758613" y="1"/>
            <a:ext cx="12246187" cy="1350151"/>
          </a:xfrm>
        </p:spPr>
        <p:txBody>
          <a:bodyPr/>
          <a:lstStyle/>
          <a:p>
            <a:r>
              <a:rPr lang="en-US" altLang="en-US" sz="5689" dirty="0" smtClean="0"/>
              <a:t>Some Final Thoughts…</a:t>
            </a:r>
            <a:endParaRPr lang="en-US" altLang="en-US" sz="5689" dirty="0"/>
          </a:p>
        </p:txBody>
      </p:sp>
    </p:spTree>
    <p:extLst>
      <p:ext uri="{BB962C8B-B14F-4D97-AF65-F5344CB8AC3E}">
        <p14:creationId xmlns:p14="http://schemas.microsoft.com/office/powerpoint/2010/main" val="23575067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200" y="2209800"/>
            <a:ext cx="12420600" cy="4652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184" y="367948"/>
            <a:ext cx="10836275" cy="1625600"/>
          </a:xfrm>
        </p:spPr>
        <p:txBody>
          <a:bodyPr/>
          <a:lstStyle/>
          <a:p>
            <a:pPr defTabSz="975345" fontAlgn="auto">
              <a:spcAft>
                <a:spcPts val="0"/>
              </a:spcAft>
              <a:defRPr/>
            </a:pPr>
            <a:r>
              <a:rPr lang="en-US" sz="4800" dirty="0" smtClean="0"/>
              <a:t>See for Yourself…</a:t>
            </a:r>
            <a:br>
              <a:rPr lang="en-US" sz="4800" dirty="0" smtClean="0"/>
            </a:br>
            <a:r>
              <a:rPr lang="en-US" sz="4800" dirty="0" smtClean="0"/>
              <a:t>Samples of PBL Research &amp; References:</a:t>
            </a:r>
            <a:endParaRPr lang="en-US" sz="4800" dirty="0"/>
          </a:p>
        </p:txBody>
      </p:sp>
      <p:sp>
        <p:nvSpPr>
          <p:cNvPr id="18435" name="Content Placeholder 3"/>
          <p:cNvSpPr>
            <a:spLocks noGrp="1"/>
          </p:cNvSpPr>
          <p:nvPr>
            <p:ph idx="1"/>
          </p:nvPr>
        </p:nvSpPr>
        <p:spPr>
          <a:xfrm>
            <a:off x="577945" y="2281555"/>
            <a:ext cx="10836275" cy="6826250"/>
          </a:xfrm>
        </p:spPr>
        <p:txBody>
          <a:bodyPr/>
          <a:lstStyle/>
          <a:p>
            <a:pPr marL="243836" lvl="1" indent="-243836" defTabSz="975345" fontAlgn="auto">
              <a:spcBef>
                <a:spcPts val="1067"/>
              </a:spcBef>
              <a:spcAft>
                <a:spcPts val="0"/>
              </a:spcAft>
              <a:defRPr/>
            </a:pPr>
            <a:r>
              <a:rPr lang="en-US" altLang="en-US" sz="2400" u="sng" dirty="0">
                <a:solidFill>
                  <a:srgbClr val="FFC000"/>
                </a:solidFill>
                <a:hlinkClick r:id="rId2"/>
              </a:rPr>
              <a:t>http://www.bie.org/about/what_is_pbl</a:t>
            </a:r>
            <a:endParaRPr lang="en-US" altLang="en-US" sz="2400" dirty="0">
              <a:solidFill>
                <a:srgbClr val="FFC000"/>
              </a:solidFill>
            </a:endParaRPr>
          </a:p>
          <a:p>
            <a:pPr marL="243836" indent="-243836" defTabSz="975345" fontAlgn="auto">
              <a:spcBef>
                <a:spcPts val="1067"/>
              </a:spcBef>
              <a:spcAft>
                <a:spcPts val="0"/>
              </a:spcAft>
              <a:defRPr/>
            </a:pPr>
            <a:r>
              <a:rPr lang="en-US" altLang="en-US" sz="2400" dirty="0" smtClean="0">
                <a:solidFill>
                  <a:srgbClr val="FFC000"/>
                </a:solidFill>
                <a:hlinkClick r:id="rId3"/>
              </a:rPr>
              <a:t>http://www.edutopia.org/pbl-research-learning-outcomes</a:t>
            </a:r>
            <a:endParaRPr lang="en-US" altLang="en-US" sz="2400" dirty="0" smtClean="0">
              <a:solidFill>
                <a:srgbClr val="FFC000"/>
              </a:solidFill>
            </a:endParaRPr>
          </a:p>
          <a:p>
            <a:pPr marL="243836" indent="-243836" defTabSz="975345" fontAlgn="auto">
              <a:spcBef>
                <a:spcPts val="1067"/>
              </a:spcBef>
              <a:spcAft>
                <a:spcPts val="0"/>
              </a:spcAft>
              <a:defRPr/>
            </a:pPr>
            <a:r>
              <a:rPr lang="en-US" altLang="en-US" sz="2400" dirty="0" smtClean="0">
                <a:solidFill>
                  <a:srgbClr val="FFC000"/>
                </a:solidFill>
                <a:hlinkClick r:id="rId4"/>
              </a:rPr>
              <a:t>http://www.edweek.org/ew/articles/2012/04/25/29projbased.h31.html</a:t>
            </a:r>
            <a:endParaRPr lang="en-US" altLang="en-US" sz="2400" dirty="0" smtClean="0">
              <a:solidFill>
                <a:srgbClr val="FFC000"/>
              </a:solidFill>
            </a:endParaRPr>
          </a:p>
          <a:p>
            <a:pPr marL="243836" indent="-243836" defTabSz="975345" fontAlgn="auto">
              <a:spcBef>
                <a:spcPts val="1067"/>
              </a:spcBef>
              <a:spcAft>
                <a:spcPts val="0"/>
              </a:spcAft>
              <a:defRPr/>
            </a:pPr>
            <a:r>
              <a:rPr lang="en-US" altLang="en-US" sz="2400" dirty="0" smtClean="0">
                <a:solidFill>
                  <a:srgbClr val="FFC000"/>
                </a:solidFill>
                <a:hlinkClick r:id="rId5"/>
              </a:rPr>
              <a:t>http://www.nea.org/tools/16963.htm</a:t>
            </a:r>
            <a:endParaRPr lang="en-US" altLang="en-US" sz="2400" dirty="0" smtClean="0">
              <a:solidFill>
                <a:srgbClr val="FFC000"/>
              </a:solidFill>
            </a:endParaRPr>
          </a:p>
          <a:p>
            <a:pPr marL="243836" indent="-243836" defTabSz="975345" fontAlgn="auto">
              <a:spcBef>
                <a:spcPts val="1067"/>
              </a:spcBef>
              <a:spcAft>
                <a:spcPts val="0"/>
              </a:spcAft>
              <a:defRPr/>
            </a:pPr>
            <a:r>
              <a:rPr lang="en-US" altLang="en-US" sz="2400" dirty="0" smtClean="0">
                <a:solidFill>
                  <a:srgbClr val="FFC000"/>
                </a:solidFill>
                <a:hlinkClick r:id="rId6"/>
              </a:rPr>
              <a:t>http://www.bie.org/research</a:t>
            </a:r>
            <a:endParaRPr lang="en-US" altLang="en-US" sz="2400" dirty="0" smtClean="0">
              <a:solidFill>
                <a:srgbClr val="FFC000"/>
              </a:solidFill>
            </a:endParaRPr>
          </a:p>
          <a:p>
            <a:pPr marL="243836" indent="-243836" defTabSz="975345" fontAlgn="auto">
              <a:spcBef>
                <a:spcPts val="1067"/>
              </a:spcBef>
              <a:spcAft>
                <a:spcPts val="0"/>
              </a:spcAft>
              <a:defRPr/>
            </a:pPr>
            <a:r>
              <a:rPr lang="en-US" altLang="en-US" sz="2400" dirty="0" smtClean="0">
                <a:solidFill>
                  <a:srgbClr val="FFC000"/>
                </a:solidFill>
                <a:hlinkClick r:id="rId7"/>
              </a:rPr>
              <a:t>http://www.ascd.org/publications/educational_leadership/feb08/vol65/num05/Project-Based_Learning.aspx</a:t>
            </a:r>
            <a:endParaRPr lang="en-US" altLang="en-US" sz="2400" dirty="0" smtClean="0">
              <a:solidFill>
                <a:srgbClr val="FFC000"/>
              </a:solidFill>
            </a:endParaRPr>
          </a:p>
          <a:p>
            <a:pPr marL="243836" indent="-243836" defTabSz="975345" fontAlgn="auto">
              <a:spcBef>
                <a:spcPts val="1067"/>
              </a:spcBef>
              <a:spcAft>
                <a:spcPts val="0"/>
              </a:spcAft>
              <a:defRPr/>
            </a:pPr>
            <a:r>
              <a:rPr lang="en-US" altLang="en-US" sz="2400" dirty="0" smtClean="0">
                <a:solidFill>
                  <a:srgbClr val="FFC000"/>
                </a:solidFill>
                <a:hlinkClick r:id="rId8"/>
              </a:rPr>
              <a:t>https://sites.google.com/site/pblresearchresources/journal-articles</a:t>
            </a:r>
            <a:endParaRPr lang="en-US" altLang="en-US" sz="2400" dirty="0" smtClean="0">
              <a:solidFill>
                <a:srgbClr val="FFC000"/>
              </a:solidFill>
            </a:endParaRPr>
          </a:p>
          <a:p>
            <a:pPr marL="243836" indent="-243836" defTabSz="975345" fontAlgn="auto">
              <a:spcBef>
                <a:spcPts val="1067"/>
              </a:spcBef>
              <a:spcAft>
                <a:spcPts val="0"/>
              </a:spcAft>
              <a:defRPr/>
            </a:pPr>
            <a:r>
              <a:rPr lang="en-US" altLang="en-US" sz="2400" dirty="0" smtClean="0">
                <a:solidFill>
                  <a:srgbClr val="FFC000"/>
                </a:solidFill>
                <a:hlinkClick r:id="rId9"/>
              </a:rPr>
              <a:t>www.edutopia.org/project-based-learning-student-motivation</a:t>
            </a:r>
            <a:endParaRPr lang="en-US" altLang="en-US" sz="2400" dirty="0" smtClean="0">
              <a:solidFill>
                <a:srgbClr val="FFC000"/>
              </a:solidFill>
            </a:endParaRPr>
          </a:p>
          <a:p>
            <a:pPr marL="243836" indent="-243836" defTabSz="975345" fontAlgn="auto">
              <a:spcBef>
                <a:spcPts val="1067"/>
              </a:spcBef>
              <a:spcAft>
                <a:spcPts val="0"/>
              </a:spcAft>
              <a:defRPr/>
            </a:pPr>
            <a:r>
              <a:rPr lang="en-US" altLang="en-US" sz="2400" dirty="0">
                <a:solidFill>
                  <a:srgbClr val="FFC000"/>
                </a:solidFill>
                <a:hlinkClick r:id="rId10"/>
              </a:rPr>
              <a:t>https://www.pinterest.com/engineerteacher/pbl</a:t>
            </a:r>
            <a:r>
              <a:rPr lang="en-US" altLang="en-US" sz="2400" dirty="0" smtClean="0">
                <a:solidFill>
                  <a:srgbClr val="FFC000"/>
                </a:solidFill>
                <a:hlinkClick r:id="rId10"/>
              </a:rPr>
              <a:t>/</a:t>
            </a:r>
            <a:endParaRPr lang="en-US" altLang="en-US" sz="2400" dirty="0" smtClean="0">
              <a:solidFill>
                <a:srgbClr val="FFC000"/>
              </a:solidFill>
            </a:endParaRPr>
          </a:p>
          <a:p>
            <a:pPr marL="0" indent="0" defTabSz="975345" fontAlgn="auto">
              <a:spcBef>
                <a:spcPts val="1067"/>
              </a:spcBef>
              <a:spcAft>
                <a:spcPts val="0"/>
              </a:spcAft>
              <a:buNone/>
              <a:defRPr/>
            </a:pPr>
            <a:r>
              <a:rPr lang="en-US" altLang="en-US" sz="2400" dirty="0" smtClean="0"/>
              <a:t/>
            </a:r>
            <a:br>
              <a:rPr lang="en-US" altLang="en-US" sz="2400" dirty="0" smtClean="0"/>
            </a:br>
            <a:endParaRPr lang="en-US" altLang="en-US" sz="2400" dirty="0" smtClean="0"/>
          </a:p>
          <a:p>
            <a:pPr marL="243836" indent="-243836" defTabSz="975345" fontAlgn="auto">
              <a:spcBef>
                <a:spcPts val="1067"/>
              </a:spcBef>
              <a:spcAft>
                <a:spcPts val="0"/>
              </a:spcAft>
              <a:defRPr/>
            </a:pPr>
            <a:endParaRPr lang="en-US" altLang="en-US" sz="2400" dirty="0" smtClean="0"/>
          </a:p>
          <a:p>
            <a:pPr marL="243836" indent="-243836" defTabSz="975345" fontAlgn="auto">
              <a:spcBef>
                <a:spcPts val="1067"/>
              </a:spcBef>
              <a:spcAft>
                <a:spcPts val="0"/>
              </a:spcAft>
              <a:defRPr/>
            </a:pPr>
            <a:endParaRPr lang="en-US" altLang="en-US" sz="2400" dirty="0" smtClean="0"/>
          </a:p>
        </p:txBody>
      </p:sp>
      <p:grpSp>
        <p:nvGrpSpPr>
          <p:cNvPr id="3" name="Group 2"/>
          <p:cNvGrpSpPr/>
          <p:nvPr/>
        </p:nvGrpSpPr>
        <p:grpSpPr>
          <a:xfrm>
            <a:off x="1016000" y="7077075"/>
            <a:ext cx="11270297" cy="2600325"/>
            <a:chOff x="447675" y="6224030"/>
            <a:chExt cx="12067222" cy="3005695"/>
          </a:xfrm>
        </p:grpSpPr>
        <p:pic>
          <p:nvPicPr>
            <p:cNvPr id="20484" name="Picture 2" descr="https://encrypted-tbn2.gstatic.com/images?q=tbn:ANd9GcRaw5Y5TdSuiDuH03vEIsl636vUr4KuAPMMxzUc2qvj17c2BJ5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79663" y="8051800"/>
              <a:ext cx="24860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www.innovativeschools.org/uploads/Images/Buck%20Institute(1).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46750" y="8043863"/>
              <a:ext cx="362585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http://www.givinglibrary.org/sites/default/files/styles/large/public/High_Tech_High-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85325" y="7883525"/>
              <a:ext cx="239395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http://www.plymouth.edu/graduate/files/2010/03/logo-ascd.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7675" y="6519863"/>
              <a:ext cx="178752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2" descr="http://ciechs.ccs.k12.nc.us/files/2012/10/Logo-Color-Header.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4800" y="6346825"/>
              <a:ext cx="3976688"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14" descr="http://www.fabbs.org/files/4412/7851/3177/AERA_300px.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59675" y="6551613"/>
              <a:ext cx="234315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2" descr="http://freejobshub.com/wp-content/themes/jobpresspro/images/company_logo/1467.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47675" y="7924800"/>
              <a:ext cx="1624013"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8"/>
            <a:stretch>
              <a:fillRect/>
            </a:stretch>
          </p:blipFill>
          <p:spPr>
            <a:xfrm>
              <a:off x="10427652" y="6224030"/>
              <a:ext cx="2087245" cy="1383827"/>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6400" y="228600"/>
            <a:ext cx="10836275" cy="1625600"/>
          </a:xfrm>
        </p:spPr>
        <p:txBody>
          <a:bodyPr/>
          <a:lstStyle/>
          <a:p>
            <a:pPr defTabSz="975345" fontAlgn="auto">
              <a:spcAft>
                <a:spcPts val="0"/>
              </a:spcAft>
              <a:defRPr/>
            </a:pPr>
            <a:r>
              <a:rPr lang="en-US" sz="5400" dirty="0" smtClean="0"/>
              <a:t>So What is Project Based Learning?</a:t>
            </a:r>
            <a:endParaRPr lang="en-US" sz="5400" dirty="0"/>
          </a:p>
        </p:txBody>
      </p:sp>
      <p:sp>
        <p:nvSpPr>
          <p:cNvPr id="3075" name="Content Placeholder 5"/>
          <p:cNvSpPr>
            <a:spLocks noGrp="1"/>
          </p:cNvSpPr>
          <p:nvPr>
            <p:ph idx="1"/>
          </p:nvPr>
        </p:nvSpPr>
        <p:spPr>
          <a:xfrm>
            <a:off x="330200" y="1768474"/>
            <a:ext cx="11734800" cy="7985125"/>
          </a:xfrm>
        </p:spPr>
        <p:txBody>
          <a:bodyPr>
            <a:normAutofit/>
          </a:bodyPr>
          <a:lstStyle/>
          <a:p>
            <a:pPr marL="243836" indent="-243836" defTabSz="975345" fontAlgn="auto">
              <a:spcBef>
                <a:spcPts val="1067"/>
              </a:spcBef>
              <a:spcAft>
                <a:spcPts val="0"/>
              </a:spcAft>
              <a:defRPr/>
            </a:pPr>
            <a:endParaRPr lang="en-US" altLang="en-US" sz="1600" b="1" dirty="0" smtClean="0"/>
          </a:p>
          <a:p>
            <a:pPr marL="243836" indent="-243836" defTabSz="975345" fontAlgn="auto">
              <a:spcBef>
                <a:spcPts val="1067"/>
              </a:spcBef>
              <a:spcAft>
                <a:spcPts val="0"/>
              </a:spcAft>
              <a:defRPr/>
            </a:pPr>
            <a:r>
              <a:rPr lang="en-US" altLang="en-US" sz="3200" b="1" dirty="0" smtClean="0"/>
              <a:t>What it is:</a:t>
            </a:r>
          </a:p>
          <a:p>
            <a:pPr marL="731509" lvl="1" indent="-243836" defTabSz="975345" fontAlgn="auto">
              <a:spcBef>
                <a:spcPts val="533"/>
              </a:spcBef>
              <a:spcAft>
                <a:spcPts val="0"/>
              </a:spcAft>
              <a:defRPr/>
            </a:pPr>
            <a:r>
              <a:rPr lang="en-US" altLang="en-US" sz="2844" b="1" dirty="0" smtClean="0">
                <a:solidFill>
                  <a:srgbClr val="FFC000"/>
                </a:solidFill>
              </a:rPr>
              <a:t>Student-Centered! </a:t>
            </a:r>
            <a:r>
              <a:rPr lang="en-US" altLang="en-US" sz="2844" b="1" dirty="0" smtClean="0"/>
              <a:t>Inquiry, challenge, &amp; discovery in response to a complex Driving Question.</a:t>
            </a:r>
          </a:p>
          <a:p>
            <a:pPr marL="731509" lvl="1" indent="-243836" defTabSz="975345" fontAlgn="auto">
              <a:spcBef>
                <a:spcPts val="533"/>
              </a:spcBef>
              <a:spcAft>
                <a:spcPts val="0"/>
              </a:spcAft>
              <a:defRPr/>
            </a:pPr>
            <a:r>
              <a:rPr lang="en-US" altLang="en-US" sz="2844" b="1" dirty="0" smtClean="0">
                <a:solidFill>
                  <a:srgbClr val="FFC000"/>
                </a:solidFill>
              </a:rPr>
              <a:t>Intentional! </a:t>
            </a:r>
            <a:r>
              <a:rPr lang="en-US" altLang="en-US" sz="2844" b="1" dirty="0" smtClean="0"/>
              <a:t>A carefully </a:t>
            </a:r>
            <a:r>
              <a:rPr lang="en-US" altLang="en-US" sz="2844" b="1" dirty="0"/>
              <a:t>planned, managed, and assessed </a:t>
            </a:r>
            <a:r>
              <a:rPr lang="en-US" altLang="en-US" sz="2844" b="1" dirty="0" smtClean="0"/>
              <a:t>process that gives students a high degree of "voice and choice." </a:t>
            </a:r>
          </a:p>
          <a:p>
            <a:pPr marL="731509" lvl="1" indent="-243836" defTabSz="975345" fontAlgn="auto">
              <a:spcBef>
                <a:spcPts val="533"/>
              </a:spcBef>
              <a:spcAft>
                <a:spcPts val="0"/>
              </a:spcAft>
              <a:defRPr/>
            </a:pPr>
            <a:r>
              <a:rPr lang="en-US" altLang="en-US" sz="2844" b="1" dirty="0" smtClean="0">
                <a:solidFill>
                  <a:srgbClr val="FFC000"/>
                </a:solidFill>
              </a:rPr>
              <a:t>Rigorous! </a:t>
            </a:r>
            <a:r>
              <a:rPr lang="en-US" altLang="en-US" sz="2844" b="1" dirty="0" smtClean="0"/>
              <a:t>A demanding process where project success requires a high level of content knowledge.</a:t>
            </a:r>
          </a:p>
          <a:p>
            <a:pPr marL="731509" lvl="1" indent="-243836" defTabSz="975345" fontAlgn="auto">
              <a:spcBef>
                <a:spcPts val="533"/>
              </a:spcBef>
              <a:spcAft>
                <a:spcPts val="0"/>
              </a:spcAft>
              <a:defRPr/>
            </a:pPr>
            <a:r>
              <a:rPr lang="en-US" altLang="en-US" sz="2844" b="1" dirty="0" smtClean="0">
                <a:solidFill>
                  <a:srgbClr val="FFC000"/>
                </a:solidFill>
              </a:rPr>
              <a:t>Relevant! </a:t>
            </a:r>
            <a:r>
              <a:rPr lang="en-US" altLang="en-US" sz="2844" b="1" dirty="0" smtClean="0"/>
              <a:t>Where students practice 21st Century Skills (such as collaboration, communication &amp; critical thinking) they will use in college &amp; careers!</a:t>
            </a:r>
          </a:p>
          <a:p>
            <a:pPr marL="731509" lvl="1" indent="-243836" defTabSz="975345" fontAlgn="auto">
              <a:spcBef>
                <a:spcPts val="533"/>
              </a:spcBef>
              <a:spcAft>
                <a:spcPts val="0"/>
              </a:spcAft>
              <a:defRPr/>
            </a:pPr>
            <a:r>
              <a:rPr lang="en-US" altLang="en-US" sz="2844" b="1" dirty="0" smtClean="0">
                <a:solidFill>
                  <a:srgbClr val="FFC000"/>
                </a:solidFill>
              </a:rPr>
              <a:t>Differentiated! </a:t>
            </a:r>
            <a:r>
              <a:rPr lang="en-US" altLang="en-US" sz="2844" b="1" dirty="0" smtClean="0"/>
              <a:t>A process where students create high-quality, authentic, and custom products &amp; presentations. </a:t>
            </a:r>
          </a:p>
          <a:p>
            <a:pPr marL="487673" lvl="1" indent="0" defTabSz="975345" fontAlgn="auto">
              <a:spcBef>
                <a:spcPts val="533"/>
              </a:spcBef>
              <a:spcAft>
                <a:spcPts val="0"/>
              </a:spcAft>
              <a:buFont typeface="Arial" panose="020B0604020202020204" pitchFamily="34" charset="0"/>
              <a:buNone/>
              <a:defRPr/>
            </a:pPr>
            <a:endParaRPr lang="en-US" altLang="en-US" sz="2844" b="1" dirty="0" smtClean="0"/>
          </a:p>
          <a:p>
            <a:pPr marL="731509" lvl="1" indent="-243836" defTabSz="975345" fontAlgn="auto">
              <a:spcBef>
                <a:spcPts val="533"/>
              </a:spcBef>
              <a:spcAft>
                <a:spcPts val="0"/>
              </a:spcAft>
              <a:defRPr/>
            </a:pPr>
            <a:r>
              <a:rPr lang="en-US" altLang="en-US" sz="2000" b="1" dirty="0" smtClean="0"/>
              <a:t>Refer to this link from the Buck Institute for more specific PBL details:</a:t>
            </a:r>
          </a:p>
          <a:p>
            <a:pPr marL="975036" lvl="2" indent="0" defTabSz="975345" fontAlgn="auto">
              <a:spcBef>
                <a:spcPts val="533"/>
              </a:spcBef>
              <a:spcAft>
                <a:spcPts val="0"/>
              </a:spcAft>
              <a:buNone/>
              <a:defRPr/>
            </a:pPr>
            <a:r>
              <a:rPr lang="en-US" altLang="en-US" sz="1800" dirty="0">
                <a:hlinkClick r:id="rId2"/>
              </a:rPr>
              <a:t>http://www.hightechhigh.org/pbl</a:t>
            </a:r>
            <a:r>
              <a:rPr lang="en-US" altLang="en-US" sz="1800" dirty="0" smtClean="0">
                <a:hlinkClick r:id="rId2"/>
              </a:rPr>
              <a:t>/</a:t>
            </a:r>
            <a:endParaRPr lang="en-US" altLang="en-US" sz="1800" dirty="0" smtClean="0"/>
          </a:p>
          <a:p>
            <a:pPr marL="731509" lvl="1" indent="-243836" defTabSz="975345" fontAlgn="auto">
              <a:spcBef>
                <a:spcPts val="533"/>
              </a:spcBef>
              <a:spcAft>
                <a:spcPts val="0"/>
              </a:spcAft>
              <a:defRPr/>
            </a:pPr>
            <a:endParaRPr lang="en-US" altLang="en-US" sz="3200" dirty="0" smtClean="0"/>
          </a:p>
        </p:txBody>
      </p:sp>
      <p:pic>
        <p:nvPicPr>
          <p:cNvPr id="129026" name="Picture 2" descr="https://s-media-cache-ak0.pinimg.com/236x/d7/0b/99/d70b99b8a2f3233a4bd4a3afe3a0b4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8999" y="8001000"/>
            <a:ext cx="2641597"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8080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3443" y="214122"/>
            <a:ext cx="11217275" cy="1885950"/>
          </a:xfrm>
        </p:spPr>
        <p:txBody>
          <a:bodyPr/>
          <a:lstStyle/>
          <a:p>
            <a:r>
              <a:rPr lang="en-US" dirty="0" smtClean="0"/>
              <a:t>Contact me anytime for </a:t>
            </a:r>
            <a:r>
              <a:rPr lang="en-US" dirty="0" smtClean="0"/>
              <a:t>PBL help</a:t>
            </a:r>
            <a:r>
              <a:rPr lang="en-US" dirty="0" smtClean="0"/>
              <a:t>!</a:t>
            </a:r>
            <a:endParaRPr lang="en-US" dirty="0"/>
          </a:p>
        </p:txBody>
      </p:sp>
      <p:sp>
        <p:nvSpPr>
          <p:cNvPr id="3" name="Content Placeholder 2"/>
          <p:cNvSpPr>
            <a:spLocks noGrp="1"/>
          </p:cNvSpPr>
          <p:nvPr>
            <p:ph idx="1"/>
          </p:nvPr>
        </p:nvSpPr>
        <p:spPr>
          <a:xfrm>
            <a:off x="1176084" y="1981200"/>
            <a:ext cx="11346116" cy="7620000"/>
          </a:xfrm>
        </p:spPr>
        <p:txBody>
          <a:bodyPr>
            <a:normAutofit fontScale="62500" lnSpcReduction="20000"/>
          </a:bodyPr>
          <a:lstStyle/>
          <a:p>
            <a:pPr marL="243836" indent="-243836" defTabSz="975345" eaLnBrk="1" fontAlgn="auto" hangingPunct="1">
              <a:spcBef>
                <a:spcPts val="1067"/>
              </a:spcBef>
              <a:spcAft>
                <a:spcPts val="0"/>
              </a:spcAft>
              <a:defRPr/>
            </a:pPr>
            <a:r>
              <a:rPr lang="en-US" altLang="en-US" sz="4500" b="1" dirty="0"/>
              <a:t>Ben Owens</a:t>
            </a:r>
          </a:p>
          <a:p>
            <a:pPr marL="731198" lvl="1" indent="-243836" defTabSz="975345" fontAlgn="auto">
              <a:lnSpc>
                <a:spcPct val="100000"/>
              </a:lnSpc>
              <a:spcBef>
                <a:spcPts val="1067"/>
              </a:spcBef>
              <a:spcAft>
                <a:spcPts val="0"/>
              </a:spcAft>
              <a:defRPr/>
            </a:pPr>
            <a:r>
              <a:rPr lang="en-US" altLang="en-US" sz="3800" b="1" dirty="0">
                <a:solidFill>
                  <a:srgbClr val="FFC000"/>
                </a:solidFill>
              </a:rPr>
              <a:t>Physics &amp; Math </a:t>
            </a:r>
            <a:r>
              <a:rPr lang="en-US" altLang="en-US" sz="3800" b="1" dirty="0" smtClean="0">
                <a:solidFill>
                  <a:srgbClr val="FFC000"/>
                </a:solidFill>
              </a:rPr>
              <a:t>Teacher</a:t>
            </a:r>
          </a:p>
          <a:p>
            <a:pPr marL="731198" lvl="1" indent="-243836" defTabSz="975345" fontAlgn="auto">
              <a:lnSpc>
                <a:spcPct val="100000"/>
              </a:lnSpc>
              <a:spcBef>
                <a:spcPts val="1067"/>
              </a:spcBef>
              <a:spcAft>
                <a:spcPts val="0"/>
              </a:spcAft>
              <a:defRPr/>
            </a:pPr>
            <a:r>
              <a:rPr lang="en-US" altLang="en-US" sz="3800" b="1" dirty="0" smtClean="0">
                <a:solidFill>
                  <a:srgbClr val="FFC000"/>
                </a:solidFill>
              </a:rPr>
              <a:t>Tri-County </a:t>
            </a:r>
            <a:r>
              <a:rPr lang="en-US" altLang="en-US" sz="3800" b="1" dirty="0">
                <a:solidFill>
                  <a:srgbClr val="FFC000"/>
                </a:solidFill>
              </a:rPr>
              <a:t>Early College High </a:t>
            </a:r>
            <a:r>
              <a:rPr lang="en-US" altLang="en-US" sz="3800" b="1" dirty="0" smtClean="0">
                <a:solidFill>
                  <a:srgbClr val="FFC000"/>
                </a:solidFill>
              </a:rPr>
              <a:t>School</a:t>
            </a:r>
          </a:p>
          <a:p>
            <a:pPr marL="1218561" lvl="2" indent="-243836" defTabSz="975345" fontAlgn="auto">
              <a:lnSpc>
                <a:spcPct val="100000"/>
              </a:lnSpc>
              <a:spcBef>
                <a:spcPts val="1067"/>
              </a:spcBef>
              <a:spcAft>
                <a:spcPts val="0"/>
              </a:spcAft>
              <a:defRPr/>
            </a:pPr>
            <a:r>
              <a:rPr lang="fr-FR" sz="3200" dirty="0">
                <a:solidFill>
                  <a:schemeClr val="tx1"/>
                </a:solidFill>
              </a:rPr>
              <a:t>21 Campus Circle</a:t>
            </a:r>
            <a:br>
              <a:rPr lang="fr-FR" sz="3200" dirty="0">
                <a:solidFill>
                  <a:schemeClr val="tx1"/>
                </a:solidFill>
              </a:rPr>
            </a:br>
            <a:r>
              <a:rPr lang="fr-FR" sz="3200" dirty="0">
                <a:solidFill>
                  <a:schemeClr val="tx1"/>
                </a:solidFill>
              </a:rPr>
              <a:t>Murphy, NC </a:t>
            </a:r>
            <a:r>
              <a:rPr lang="fr-FR" sz="3200" dirty="0" smtClean="0">
                <a:solidFill>
                  <a:schemeClr val="tx1"/>
                </a:solidFill>
              </a:rPr>
              <a:t>28906</a:t>
            </a:r>
          </a:p>
          <a:p>
            <a:pPr marL="1218561" lvl="2" indent="-243836" defTabSz="975345" fontAlgn="auto">
              <a:lnSpc>
                <a:spcPct val="100000"/>
              </a:lnSpc>
              <a:spcBef>
                <a:spcPts val="1067"/>
              </a:spcBef>
              <a:spcAft>
                <a:spcPts val="0"/>
              </a:spcAft>
              <a:defRPr/>
            </a:pPr>
            <a:r>
              <a:rPr lang="fr-FR" sz="3200" dirty="0">
                <a:solidFill>
                  <a:schemeClr val="tx1"/>
                </a:solidFill>
              </a:rPr>
              <a:t>p: 828-837-3246 </a:t>
            </a:r>
          </a:p>
          <a:p>
            <a:pPr marL="1218561" lvl="2" indent="-243836" defTabSz="975345" fontAlgn="auto">
              <a:lnSpc>
                <a:spcPct val="100000"/>
              </a:lnSpc>
              <a:spcBef>
                <a:spcPts val="1067"/>
              </a:spcBef>
              <a:spcAft>
                <a:spcPts val="0"/>
              </a:spcAft>
              <a:defRPr/>
            </a:pPr>
            <a:r>
              <a:rPr lang="en-US" altLang="en-US" sz="3200" b="1" dirty="0">
                <a:solidFill>
                  <a:schemeClr val="tx1"/>
                </a:solidFill>
                <a:hlinkClick r:id="rId2"/>
              </a:rPr>
              <a:t>Ben.owens@Cherokee.k12.nc.us</a:t>
            </a:r>
            <a:endParaRPr lang="en-US" altLang="en-US" sz="3200" b="1" dirty="0">
              <a:solidFill>
                <a:schemeClr val="tx1"/>
              </a:solidFill>
            </a:endParaRPr>
          </a:p>
          <a:p>
            <a:pPr marL="731198" lvl="1" indent="-243836" defTabSz="975345" fontAlgn="auto">
              <a:lnSpc>
                <a:spcPct val="100000"/>
              </a:lnSpc>
              <a:spcBef>
                <a:spcPts val="1067"/>
              </a:spcBef>
              <a:spcAft>
                <a:spcPts val="0"/>
              </a:spcAft>
              <a:defRPr/>
            </a:pPr>
            <a:endParaRPr lang="fr-FR" sz="3800" dirty="0" smtClean="0">
              <a:solidFill>
                <a:srgbClr val="FFC000"/>
              </a:solidFill>
            </a:endParaRPr>
          </a:p>
          <a:p>
            <a:pPr marL="731198" lvl="1" indent="-243836" defTabSz="975345" fontAlgn="auto">
              <a:lnSpc>
                <a:spcPct val="100000"/>
              </a:lnSpc>
              <a:spcBef>
                <a:spcPts val="1067"/>
              </a:spcBef>
              <a:spcAft>
                <a:spcPts val="0"/>
              </a:spcAft>
              <a:defRPr/>
            </a:pPr>
            <a:r>
              <a:rPr lang="en-US" sz="3800" dirty="0">
                <a:solidFill>
                  <a:srgbClr val="FFC000"/>
                </a:solidFill>
              </a:rPr>
              <a:t>2014 Hope Street Group National Teacher Fellow</a:t>
            </a:r>
          </a:p>
          <a:p>
            <a:pPr marL="731198" lvl="1" indent="-243836" defTabSz="975345" fontAlgn="auto">
              <a:lnSpc>
                <a:spcPct val="100000"/>
              </a:lnSpc>
              <a:spcBef>
                <a:spcPts val="1067"/>
              </a:spcBef>
              <a:spcAft>
                <a:spcPts val="0"/>
              </a:spcAft>
              <a:defRPr/>
            </a:pPr>
            <a:r>
              <a:rPr lang="en-US" sz="3800" dirty="0">
                <a:solidFill>
                  <a:srgbClr val="FFC000"/>
                </a:solidFill>
              </a:rPr>
              <a:t>Center for Teaching Quality Virtual Community Organizer</a:t>
            </a:r>
          </a:p>
          <a:p>
            <a:pPr marL="731198" lvl="1" indent="-243836" defTabSz="975345" fontAlgn="auto">
              <a:lnSpc>
                <a:spcPct val="100000"/>
              </a:lnSpc>
              <a:spcBef>
                <a:spcPts val="1067"/>
              </a:spcBef>
              <a:spcAft>
                <a:spcPts val="0"/>
              </a:spcAft>
              <a:defRPr/>
            </a:pPr>
            <a:r>
              <a:rPr lang="en-US" sz="3800" dirty="0">
                <a:solidFill>
                  <a:srgbClr val="FFC000"/>
                </a:solidFill>
              </a:rPr>
              <a:t>North Carolina New Schools Champion for Change</a:t>
            </a:r>
          </a:p>
          <a:p>
            <a:pPr marL="731198" lvl="1" indent="-243836" defTabSz="975345" fontAlgn="auto">
              <a:lnSpc>
                <a:spcPct val="100000"/>
              </a:lnSpc>
              <a:spcBef>
                <a:spcPts val="1067"/>
              </a:spcBef>
              <a:spcAft>
                <a:spcPts val="0"/>
              </a:spcAft>
              <a:defRPr/>
            </a:pPr>
            <a:endParaRPr lang="en-US" altLang="en-US" sz="3800" b="1" dirty="0" smtClean="0">
              <a:solidFill>
                <a:srgbClr val="FFC000"/>
              </a:solidFill>
              <a:hlinkClick r:id="rId2"/>
            </a:endParaRPr>
          </a:p>
          <a:p>
            <a:pPr marL="731198" lvl="1" indent="-243836" defTabSz="975345" fontAlgn="auto">
              <a:lnSpc>
                <a:spcPct val="100000"/>
              </a:lnSpc>
              <a:spcBef>
                <a:spcPts val="1067"/>
              </a:spcBef>
              <a:spcAft>
                <a:spcPts val="0"/>
              </a:spcAft>
              <a:defRPr/>
            </a:pPr>
            <a:r>
              <a:rPr lang="en-US" altLang="en-US" sz="3800" b="1" dirty="0" smtClean="0">
                <a:solidFill>
                  <a:srgbClr val="FFC000"/>
                </a:solidFill>
              </a:rPr>
              <a:t>Also follow me on…</a:t>
            </a:r>
          </a:p>
          <a:p>
            <a:pPr marL="1218561" lvl="2" indent="-243836" defTabSz="975345" fontAlgn="auto">
              <a:lnSpc>
                <a:spcPct val="100000"/>
              </a:lnSpc>
              <a:spcBef>
                <a:spcPts val="1067"/>
              </a:spcBef>
              <a:spcAft>
                <a:spcPts val="0"/>
              </a:spcAft>
              <a:defRPr/>
            </a:pPr>
            <a:r>
              <a:rPr lang="en-US" altLang="en-US" sz="3200" b="1" dirty="0" smtClean="0">
                <a:solidFill>
                  <a:schemeClr val="tx1"/>
                </a:solidFill>
              </a:rPr>
              <a:t>Twitter</a:t>
            </a:r>
            <a:r>
              <a:rPr lang="en-US" altLang="en-US" sz="3200" b="1" dirty="0" smtClean="0">
                <a:solidFill>
                  <a:schemeClr val="tx1"/>
                </a:solidFill>
              </a:rPr>
              <a:t>: @</a:t>
            </a:r>
            <a:r>
              <a:rPr lang="en-US" altLang="en-US" sz="3200" b="1" dirty="0" err="1" smtClean="0">
                <a:solidFill>
                  <a:schemeClr val="tx1"/>
                </a:solidFill>
              </a:rPr>
              <a:t>engineerteacher</a:t>
            </a:r>
            <a:endParaRPr lang="en-US" altLang="en-US" sz="3200" b="1" dirty="0" smtClean="0">
              <a:solidFill>
                <a:schemeClr val="tx1"/>
              </a:solidFill>
            </a:endParaRPr>
          </a:p>
          <a:p>
            <a:pPr marL="1218561" lvl="2" indent="-243836" defTabSz="975345" fontAlgn="auto">
              <a:lnSpc>
                <a:spcPct val="100000"/>
              </a:lnSpc>
              <a:spcBef>
                <a:spcPts val="1067"/>
              </a:spcBef>
              <a:spcAft>
                <a:spcPts val="0"/>
              </a:spcAft>
              <a:defRPr/>
            </a:pPr>
            <a:r>
              <a:rPr lang="en-US" altLang="en-US" sz="3200" b="1" dirty="0" err="1" smtClean="0">
                <a:solidFill>
                  <a:schemeClr val="tx1"/>
                </a:solidFill>
              </a:rPr>
              <a:t>Linkedin</a:t>
            </a:r>
            <a:r>
              <a:rPr lang="en-US" altLang="en-US" sz="3200" b="1" dirty="0">
                <a:solidFill>
                  <a:schemeClr val="tx1"/>
                </a:solidFill>
              </a:rPr>
              <a:t>: </a:t>
            </a:r>
            <a:r>
              <a:rPr lang="en-US" altLang="en-US" sz="3200" b="1" dirty="0">
                <a:solidFill>
                  <a:schemeClr val="tx1"/>
                </a:solidFill>
                <a:hlinkClick r:id="rId3"/>
              </a:rPr>
              <a:t>https://</a:t>
            </a:r>
            <a:r>
              <a:rPr lang="en-US" altLang="en-US" sz="3200" b="1" dirty="0" smtClean="0">
                <a:solidFill>
                  <a:schemeClr val="tx1"/>
                </a:solidFill>
                <a:hlinkClick r:id="rId3"/>
              </a:rPr>
              <a:t>www.linkedin.com/pub/ben-owens/75/a98/a8</a:t>
            </a:r>
            <a:endParaRPr lang="en-US" altLang="en-US" sz="3200" b="1" dirty="0" smtClean="0">
              <a:solidFill>
                <a:schemeClr val="tx1"/>
              </a:solidFill>
            </a:endParaRPr>
          </a:p>
          <a:p>
            <a:pPr marL="1218561" lvl="2" indent="-243836" defTabSz="975345" fontAlgn="auto">
              <a:lnSpc>
                <a:spcPct val="100000"/>
              </a:lnSpc>
              <a:spcBef>
                <a:spcPts val="1067"/>
              </a:spcBef>
              <a:spcAft>
                <a:spcPts val="0"/>
              </a:spcAft>
              <a:defRPr/>
            </a:pPr>
            <a:r>
              <a:rPr lang="en-US" altLang="en-US" sz="3200" b="1" dirty="0" smtClean="0">
                <a:solidFill>
                  <a:schemeClr val="tx1"/>
                </a:solidFill>
              </a:rPr>
              <a:t>Pinterest</a:t>
            </a:r>
            <a:r>
              <a:rPr lang="en-US" altLang="en-US" sz="3200" b="1" dirty="0">
                <a:solidFill>
                  <a:schemeClr val="tx1"/>
                </a:solidFill>
              </a:rPr>
              <a:t>: </a:t>
            </a:r>
            <a:r>
              <a:rPr lang="en-US" altLang="en-US" sz="3200" b="1" dirty="0">
                <a:solidFill>
                  <a:schemeClr val="tx1"/>
                </a:solidFill>
                <a:hlinkClick r:id="rId4"/>
              </a:rPr>
              <a:t>www.pinterest.com/engineerteacher</a:t>
            </a:r>
            <a:r>
              <a:rPr lang="en-US" altLang="en-US" sz="3200" b="1" dirty="0" smtClean="0">
                <a:solidFill>
                  <a:schemeClr val="tx1"/>
                </a:solidFill>
                <a:hlinkClick r:id="rId4"/>
              </a:rPr>
              <a:t>/</a:t>
            </a:r>
            <a:endParaRPr lang="en-US" altLang="en-US" sz="3200" b="1" dirty="0" smtClean="0">
              <a:solidFill>
                <a:schemeClr val="tx1"/>
              </a:solidFill>
            </a:endParaRPr>
          </a:p>
          <a:p>
            <a:pPr marL="1218561" lvl="2" indent="-243836" defTabSz="975345" fontAlgn="auto">
              <a:lnSpc>
                <a:spcPct val="100000"/>
              </a:lnSpc>
              <a:spcBef>
                <a:spcPts val="1067"/>
              </a:spcBef>
              <a:spcAft>
                <a:spcPts val="0"/>
              </a:spcAft>
              <a:defRPr/>
            </a:pPr>
            <a:endParaRPr lang="fr-FR" sz="3200" dirty="0" smtClean="0">
              <a:solidFill>
                <a:schemeClr val="tx1"/>
              </a:solidFill>
            </a:endParaRPr>
          </a:p>
          <a:p>
            <a:pPr marL="731198" lvl="1" indent="-243836" defTabSz="975345" fontAlgn="auto">
              <a:lnSpc>
                <a:spcPct val="100000"/>
              </a:lnSpc>
              <a:spcBef>
                <a:spcPts val="1067"/>
              </a:spcBef>
              <a:spcAft>
                <a:spcPts val="0"/>
              </a:spcAft>
              <a:defRPr/>
            </a:pPr>
            <a:r>
              <a:rPr lang="en-US" sz="3800" dirty="0" smtClean="0">
                <a:solidFill>
                  <a:srgbClr val="FFC000"/>
                </a:solidFill>
              </a:rPr>
              <a:t>Need  some PBL examples? Here’s my Mother Lode: </a:t>
            </a:r>
            <a:r>
              <a:rPr lang="en-US" sz="3800" dirty="0" smtClean="0">
                <a:solidFill>
                  <a:schemeClr val="tx1"/>
                </a:solidFill>
                <a:hlinkClick r:id="rId5"/>
              </a:rPr>
              <a:t>http://1drv.ms/1Jtju2W</a:t>
            </a:r>
            <a:endParaRPr lang="en-US" altLang="en-US" sz="3800" b="1" dirty="0" smtClean="0">
              <a:solidFill>
                <a:schemeClr val="tx1"/>
              </a:solidFill>
            </a:endParaRPr>
          </a:p>
          <a:p>
            <a:pPr marL="731198" lvl="1" indent="-243836" defTabSz="975345" fontAlgn="auto">
              <a:lnSpc>
                <a:spcPct val="100000"/>
              </a:lnSpc>
              <a:spcBef>
                <a:spcPts val="1067"/>
              </a:spcBef>
              <a:spcAft>
                <a:spcPts val="0"/>
              </a:spcAft>
              <a:defRPr/>
            </a:pPr>
            <a:endParaRPr lang="en-US" altLang="en-US" sz="3000" b="1" dirty="0">
              <a:solidFill>
                <a:schemeClr val="tx2">
                  <a:lumMod val="75000"/>
                </a:schemeClr>
              </a:solidFill>
            </a:endParaRPr>
          </a:p>
          <a:p>
            <a:endParaRPr lang="en-US"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83600" y="2100072"/>
            <a:ext cx="3238059" cy="2192009"/>
          </a:xfrm>
          <a:prstGeom prst="rect">
            <a:avLst/>
          </a:prstGeom>
        </p:spPr>
      </p:pic>
    </p:spTree>
    <p:extLst>
      <p:ext uri="{BB962C8B-B14F-4D97-AF65-F5344CB8AC3E}">
        <p14:creationId xmlns:p14="http://schemas.microsoft.com/office/powerpoint/2010/main" val="3652599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519291"/>
            <a:ext cx="11216640" cy="1885245"/>
          </a:xfrm>
        </p:spPr>
        <p:txBody>
          <a:bodyPr/>
          <a:lstStyle/>
          <a:p>
            <a:pPr defTabSz="975345" fontAlgn="auto">
              <a:spcAft>
                <a:spcPts val="0"/>
              </a:spcAft>
              <a:defRPr/>
            </a:pPr>
            <a:r>
              <a:rPr lang="en-US" sz="6258" dirty="0" smtClean="0"/>
              <a:t>PBL Example</a:t>
            </a:r>
            <a:endParaRPr lang="en-US" sz="6258" dirty="0"/>
          </a:p>
        </p:txBody>
      </p:sp>
      <p:sp>
        <p:nvSpPr>
          <p:cNvPr id="19459" name="Content Placeholder 2"/>
          <p:cNvSpPr>
            <a:spLocks noGrp="1"/>
          </p:cNvSpPr>
          <p:nvPr>
            <p:ph idx="1"/>
          </p:nvPr>
        </p:nvSpPr>
        <p:spPr>
          <a:xfrm>
            <a:off x="1549400" y="2286000"/>
            <a:ext cx="8823325" cy="6826250"/>
          </a:xfrm>
        </p:spPr>
        <p:txBody>
          <a:bodyPr/>
          <a:lstStyle/>
          <a:p>
            <a:pPr marL="243836" indent="-243836" defTabSz="975345" fontAlgn="auto">
              <a:spcBef>
                <a:spcPts val="1067"/>
              </a:spcBef>
              <a:spcAft>
                <a:spcPts val="0"/>
              </a:spcAft>
              <a:defRPr/>
            </a:pPr>
            <a:r>
              <a:rPr lang="en-US" altLang="en-US" sz="3200" smtClean="0"/>
              <a:t>This video from Manor New Tech High School in Manor, Texas shows how PBL works and the kind of results one can expect from this approach to teaching &amp; learning:</a:t>
            </a:r>
          </a:p>
          <a:p>
            <a:pPr marL="243836" indent="-243836" defTabSz="975345" fontAlgn="auto">
              <a:spcBef>
                <a:spcPts val="1067"/>
              </a:spcBef>
              <a:spcAft>
                <a:spcPts val="0"/>
              </a:spcAft>
              <a:defRPr/>
            </a:pPr>
            <a:endParaRPr lang="en-US" altLang="en-US" sz="3413" smtClean="0">
              <a:hlinkClick r:id="rId2"/>
            </a:endParaRPr>
          </a:p>
          <a:p>
            <a:pPr marL="731509" lvl="1" indent="-243836" defTabSz="975345" fontAlgn="auto">
              <a:spcBef>
                <a:spcPts val="533"/>
              </a:spcBef>
              <a:spcAft>
                <a:spcPts val="0"/>
              </a:spcAft>
              <a:defRPr/>
            </a:pPr>
            <a:r>
              <a:rPr lang="en-US" altLang="en-US" sz="2844" smtClean="0">
                <a:hlinkClick r:id="rId3"/>
              </a:rPr>
              <a:t>http://www.edutopia.org/stw-project-based-learning-best-practices-new-tech-video</a:t>
            </a:r>
            <a:endParaRPr lang="en-US" altLang="en-US" sz="2844" smtClean="0"/>
          </a:p>
        </p:txBody>
      </p:sp>
      <p:pic>
        <p:nvPicPr>
          <p:cNvPr id="21508" name="Picture 10" descr="http://www.bobpearlman.org/Images/Manor%20Logo%20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219" y="6682952"/>
            <a:ext cx="31242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stretch>
            <a:fillRect/>
          </a:stretch>
        </p:blipFill>
        <p:spPr>
          <a:xfrm>
            <a:off x="7341870" y="6629400"/>
            <a:ext cx="3686175" cy="2443905"/>
          </a:xfrm>
          <a:prstGeom prst="rect">
            <a:avLst/>
          </a:prstGeom>
        </p:spPr>
      </p:pic>
    </p:spTree>
    <p:extLst>
      <p:ext uri="{BB962C8B-B14F-4D97-AF65-F5344CB8AC3E}">
        <p14:creationId xmlns:p14="http://schemas.microsoft.com/office/powerpoint/2010/main" val="1146757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6987" y="640438"/>
            <a:ext cx="11704320" cy="1350151"/>
          </a:xfrm>
        </p:spPr>
        <p:txBody>
          <a:bodyPr>
            <a:normAutofit fontScale="90000"/>
          </a:bodyPr>
          <a:lstStyle/>
          <a:p>
            <a:pPr algn="ctr" eaLnBrk="1" hangingPunct="1">
              <a:defRPr/>
            </a:pPr>
            <a:r>
              <a:rPr lang="en-US" b="1" dirty="0" smtClean="0">
                <a:solidFill>
                  <a:srgbClr val="FFC000"/>
                </a:solidFill>
              </a:rPr>
              <a:t>Why PBL? </a:t>
            </a:r>
            <a:r>
              <a:rPr lang="en-US" b="1" dirty="0" smtClean="0">
                <a:solidFill>
                  <a:schemeClr val="accent2">
                    <a:lumMod val="50000"/>
                  </a:schemeClr>
                </a:solidFill>
              </a:rPr>
              <a:t/>
            </a:r>
            <a:br>
              <a:rPr lang="en-US" b="1" dirty="0" smtClean="0">
                <a:solidFill>
                  <a:schemeClr val="accent2">
                    <a:lumMod val="50000"/>
                  </a:schemeClr>
                </a:solidFill>
              </a:rPr>
            </a:br>
            <a:r>
              <a:rPr lang="en-US" b="1" dirty="0" smtClean="0">
                <a:solidFill>
                  <a:schemeClr val="accent2">
                    <a:lumMod val="50000"/>
                  </a:schemeClr>
                </a:solidFill>
              </a:rPr>
              <a:t>It Works! - Success Beyond the Test!</a:t>
            </a:r>
            <a:br>
              <a:rPr lang="en-US" b="1" dirty="0" smtClean="0">
                <a:solidFill>
                  <a:schemeClr val="accent2">
                    <a:lumMod val="50000"/>
                  </a:schemeClr>
                </a:solidFill>
              </a:rPr>
            </a:br>
            <a:r>
              <a:rPr lang="en-US" sz="1600" b="1" dirty="0" smtClean="0">
                <a:solidFill>
                  <a:schemeClr val="accent2">
                    <a:lumMod val="50000"/>
                  </a:schemeClr>
                </a:solidFill>
              </a:rPr>
              <a:t>(and on the test as well!)</a:t>
            </a:r>
            <a:endParaRPr lang="en-US" sz="7200" b="1" dirty="0">
              <a:solidFill>
                <a:schemeClr val="accent2">
                  <a:lumMod val="50000"/>
                </a:schemeClr>
              </a:solidFill>
            </a:endParaRPr>
          </a:p>
        </p:txBody>
      </p:sp>
      <p:sp>
        <p:nvSpPr>
          <p:cNvPr id="5" name="Content Placeholder 4"/>
          <p:cNvSpPr>
            <a:spLocks noGrp="1"/>
          </p:cNvSpPr>
          <p:nvPr>
            <p:ph idx="1"/>
          </p:nvPr>
        </p:nvSpPr>
        <p:spPr>
          <a:xfrm>
            <a:off x="711200" y="2849033"/>
            <a:ext cx="11668125" cy="5418667"/>
          </a:xfrm>
        </p:spPr>
        <p:txBody>
          <a:bodyPr>
            <a:noAutofit/>
          </a:bodyPr>
          <a:lstStyle/>
          <a:p>
            <a:pPr>
              <a:defRPr/>
            </a:pPr>
            <a:r>
              <a:rPr lang="en-US" sz="4000" b="1" dirty="0">
                <a:solidFill>
                  <a:schemeClr val="accent2">
                    <a:lumMod val="75000"/>
                  </a:schemeClr>
                </a:solidFill>
              </a:rPr>
              <a:t>High </a:t>
            </a:r>
            <a:r>
              <a:rPr lang="en-US" sz="4000" b="1" dirty="0" smtClean="0">
                <a:solidFill>
                  <a:schemeClr val="accent2">
                    <a:lumMod val="75000"/>
                  </a:schemeClr>
                </a:solidFill>
              </a:rPr>
              <a:t>Engagement = Depth of Knowledge!</a:t>
            </a:r>
            <a:endParaRPr lang="en-US" sz="4000" b="1" dirty="0">
              <a:solidFill>
                <a:schemeClr val="accent2">
                  <a:lumMod val="75000"/>
                </a:schemeClr>
              </a:solidFill>
            </a:endParaRPr>
          </a:p>
          <a:p>
            <a:pPr eaLnBrk="1" hangingPunct="1">
              <a:defRPr/>
            </a:pPr>
            <a:r>
              <a:rPr lang="en-US" sz="4000" b="1" dirty="0" smtClean="0">
                <a:solidFill>
                  <a:schemeClr val="accent2">
                    <a:lumMod val="75000"/>
                  </a:schemeClr>
                </a:solidFill>
              </a:rPr>
              <a:t>Students Learn how to Learn, Learn how to Think!</a:t>
            </a:r>
          </a:p>
          <a:p>
            <a:pPr eaLnBrk="1" hangingPunct="1">
              <a:defRPr/>
            </a:pPr>
            <a:r>
              <a:rPr lang="en-US" sz="4000" b="1" dirty="0" smtClean="0">
                <a:solidFill>
                  <a:schemeClr val="accent2">
                    <a:lumMod val="75000"/>
                  </a:schemeClr>
                </a:solidFill>
              </a:rPr>
              <a:t>Survival Skills</a:t>
            </a:r>
          </a:p>
          <a:p>
            <a:pPr lvl="1">
              <a:buFont typeface="Wingdings" panose="05000000000000000000" pitchFamily="2" charset="2"/>
              <a:buChar char="ü"/>
            </a:pPr>
            <a:r>
              <a:rPr lang="en-US" altLang="en-US" sz="3200" dirty="0" smtClean="0"/>
              <a:t>Critical thinking and problem-solving</a:t>
            </a:r>
          </a:p>
          <a:p>
            <a:pPr lvl="1">
              <a:buFont typeface="Wingdings" panose="05000000000000000000" pitchFamily="2" charset="2"/>
              <a:buChar char="ü"/>
            </a:pPr>
            <a:r>
              <a:rPr lang="en-US" altLang="en-US" sz="3200" dirty="0" smtClean="0"/>
              <a:t>Collaboration</a:t>
            </a:r>
          </a:p>
          <a:p>
            <a:pPr lvl="1">
              <a:buFont typeface="Wingdings" panose="05000000000000000000" pitchFamily="2" charset="2"/>
              <a:buChar char="ü"/>
            </a:pPr>
            <a:r>
              <a:rPr lang="en-US" altLang="en-US" sz="3200" dirty="0" smtClean="0"/>
              <a:t>Agility and adaptability</a:t>
            </a:r>
          </a:p>
          <a:p>
            <a:pPr lvl="1">
              <a:buFont typeface="Wingdings" panose="05000000000000000000" pitchFamily="2" charset="2"/>
              <a:buChar char="ü"/>
            </a:pPr>
            <a:r>
              <a:rPr lang="en-US" altLang="en-US" sz="3200" dirty="0" smtClean="0"/>
              <a:t>Initiative and entrepreneurialism</a:t>
            </a:r>
          </a:p>
          <a:p>
            <a:pPr lvl="1">
              <a:buFont typeface="Wingdings" panose="05000000000000000000" pitchFamily="2" charset="2"/>
              <a:buChar char="ü"/>
            </a:pPr>
            <a:r>
              <a:rPr lang="en-US" altLang="en-US" sz="3200" dirty="0" smtClean="0"/>
              <a:t>Effective oral and written communication</a:t>
            </a:r>
          </a:p>
          <a:p>
            <a:pPr lvl="1">
              <a:buFont typeface="Wingdings" panose="05000000000000000000" pitchFamily="2" charset="2"/>
              <a:buChar char="ü"/>
            </a:pPr>
            <a:r>
              <a:rPr lang="en-US" altLang="en-US" sz="3200" dirty="0" smtClean="0"/>
              <a:t>Accessing and analyzing information</a:t>
            </a:r>
          </a:p>
          <a:p>
            <a:pPr lvl="1">
              <a:buFont typeface="Wingdings" panose="05000000000000000000" pitchFamily="2" charset="2"/>
              <a:buChar char="ü"/>
            </a:pPr>
            <a:r>
              <a:rPr lang="en-US" altLang="en-US" sz="3200" dirty="0" smtClean="0"/>
              <a:t>Curiosity and imagination</a:t>
            </a:r>
          </a:p>
          <a:p>
            <a:pPr lvl="1">
              <a:buFont typeface="Wingdings" panose="05000000000000000000" pitchFamily="2" charset="2"/>
              <a:buChar char="ü"/>
            </a:pPr>
            <a:r>
              <a:rPr lang="en-US" altLang="en-US" sz="3200" dirty="0" smtClean="0"/>
              <a:t>Grit!</a:t>
            </a:r>
          </a:p>
          <a:p>
            <a:pPr eaLnBrk="1" hangingPunct="1">
              <a:defRPr/>
            </a:pPr>
            <a:endParaRPr lang="en-US" sz="4000" b="1" dirty="0">
              <a:solidFill>
                <a:schemeClr val="accent2">
                  <a:lumMod val="75000"/>
                </a:schemeClr>
              </a:solidFill>
            </a:endParaRPr>
          </a:p>
        </p:txBody>
      </p:sp>
      <p:pic>
        <p:nvPicPr>
          <p:cNvPr id="118786" name="Picture 2" descr="http://www.greatexpectations.org/Websites/greatexpectations/images/books/globalachg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5600" y="4648200"/>
            <a:ext cx="313372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066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76200"/>
            <a:ext cx="10836275" cy="1625600"/>
          </a:xfrm>
        </p:spPr>
        <p:txBody>
          <a:bodyPr/>
          <a:lstStyle/>
          <a:p>
            <a:pPr defTabSz="975345" fontAlgn="auto">
              <a:spcAft>
                <a:spcPts val="0"/>
              </a:spcAft>
              <a:defRPr/>
            </a:pPr>
            <a:r>
              <a:rPr lang="en-US" sz="6258" dirty="0" smtClean="0"/>
              <a:t>PBL Overview:</a:t>
            </a:r>
            <a:endParaRPr lang="en-US" sz="6258" dirty="0"/>
          </a:p>
        </p:txBody>
      </p:sp>
      <p:pic>
        <p:nvPicPr>
          <p:cNvPr id="9219" name="Picture 6" descr="http://nli2012.wikispaces.com/file/view/PBL.jpg/349852362/PB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2057400"/>
            <a:ext cx="9146009" cy="70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080" y="519291"/>
            <a:ext cx="11216640" cy="1885245"/>
          </a:xfrm>
        </p:spPr>
        <p:txBody>
          <a:bodyPr/>
          <a:lstStyle/>
          <a:p>
            <a:pPr defTabSz="975345" fontAlgn="auto">
              <a:spcAft>
                <a:spcPts val="0"/>
              </a:spcAft>
              <a:defRPr/>
            </a:pPr>
            <a:r>
              <a:rPr lang="en-US" sz="6258" dirty="0" smtClean="0"/>
              <a:t>PBL Student Role</a:t>
            </a:r>
            <a:endParaRPr lang="en-US" sz="6258" dirty="0"/>
          </a:p>
        </p:txBody>
      </p:sp>
      <p:sp>
        <p:nvSpPr>
          <p:cNvPr id="3" name="Content Placeholder 2"/>
          <p:cNvSpPr>
            <a:spLocks noGrp="1"/>
          </p:cNvSpPr>
          <p:nvPr>
            <p:ph idx="1"/>
          </p:nvPr>
        </p:nvSpPr>
        <p:spPr>
          <a:xfrm>
            <a:off x="1194667" y="2596444"/>
            <a:ext cx="10916053" cy="6188570"/>
          </a:xfrm>
        </p:spPr>
        <p:txBody>
          <a:bodyPr/>
          <a:lstStyle/>
          <a:p>
            <a:pPr marL="163513" indent="0" defTabSz="975345" fontAlgn="auto">
              <a:spcBef>
                <a:spcPct val="50000"/>
              </a:spcBef>
              <a:spcAft>
                <a:spcPts val="0"/>
              </a:spcAft>
              <a:buFont typeface="Arial" panose="020B0604020202020204" pitchFamily="34" charset="0"/>
              <a:buNone/>
              <a:defRPr/>
            </a:pPr>
            <a:r>
              <a:rPr lang="en-GB" sz="6600" b="1" i="1" dirty="0" smtClean="0"/>
              <a:t>“The most powerful learning occurs when the student is dealing with uncertainty.”</a:t>
            </a:r>
          </a:p>
          <a:p>
            <a:pPr marL="163513" indent="0" defTabSz="975345" fontAlgn="auto">
              <a:spcBef>
                <a:spcPct val="50000"/>
              </a:spcBef>
              <a:spcAft>
                <a:spcPts val="0"/>
              </a:spcAft>
              <a:buFont typeface="Arial" panose="020B0604020202020204" pitchFamily="34" charset="0"/>
              <a:buNone/>
              <a:defRPr/>
            </a:pPr>
            <a:r>
              <a:rPr lang="en-GB" sz="6600" b="1" i="1" dirty="0" smtClean="0"/>
              <a:t>John Dewey</a:t>
            </a:r>
          </a:p>
          <a:p>
            <a:pPr marL="243836" indent="-243836" defTabSz="975345" fontAlgn="auto">
              <a:spcBef>
                <a:spcPts val="1067"/>
              </a:spcBef>
              <a:spcAft>
                <a:spcPts val="0"/>
              </a:spcAft>
              <a:defRPr/>
            </a:pPr>
            <a:endParaRPr lang="en-US" sz="6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400" y="5867400"/>
            <a:ext cx="4762500" cy="35718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52400"/>
            <a:ext cx="10836275" cy="1625600"/>
          </a:xfrm>
        </p:spPr>
        <p:txBody>
          <a:bodyPr/>
          <a:lstStyle/>
          <a:p>
            <a:pPr defTabSz="975345" fontAlgn="auto">
              <a:spcAft>
                <a:spcPts val="0"/>
              </a:spcAft>
              <a:defRPr/>
            </a:pPr>
            <a:r>
              <a:rPr lang="en-US" sz="6258" dirty="0" smtClean="0"/>
              <a:t>PBL Student Role</a:t>
            </a:r>
            <a:endParaRPr lang="en-US" sz="6258" dirty="0"/>
          </a:p>
        </p:txBody>
      </p:sp>
      <p:sp>
        <p:nvSpPr>
          <p:cNvPr id="3" name="Content Placeholder 2"/>
          <p:cNvSpPr>
            <a:spLocks noGrp="1"/>
          </p:cNvSpPr>
          <p:nvPr>
            <p:ph idx="1"/>
          </p:nvPr>
        </p:nvSpPr>
        <p:spPr>
          <a:xfrm>
            <a:off x="427038" y="1778000"/>
            <a:ext cx="7980362" cy="7696200"/>
          </a:xfrm>
        </p:spPr>
        <p:txBody>
          <a:bodyPr>
            <a:normAutofit/>
          </a:bodyPr>
          <a:lstStyle/>
          <a:p>
            <a:pPr marL="243836" indent="-243836" defTabSz="975345" fontAlgn="auto">
              <a:spcBef>
                <a:spcPts val="1067"/>
              </a:spcBef>
              <a:spcAft>
                <a:spcPts val="0"/>
              </a:spcAft>
              <a:buFontTx/>
              <a:buNone/>
              <a:defRPr/>
            </a:pPr>
            <a:r>
              <a:rPr lang="en-GB" sz="3200" b="1" dirty="0" smtClean="0"/>
              <a:t>	Students engage in a collaborative activities that:</a:t>
            </a:r>
          </a:p>
          <a:p>
            <a:pPr marL="243836" indent="-243836" defTabSz="975345" fontAlgn="auto">
              <a:lnSpc>
                <a:spcPct val="70000"/>
              </a:lnSpc>
              <a:spcBef>
                <a:spcPts val="1067"/>
              </a:spcBef>
              <a:spcAft>
                <a:spcPts val="0"/>
              </a:spcAft>
              <a:buFontTx/>
              <a:buNone/>
              <a:defRPr/>
            </a:pPr>
            <a:endParaRPr lang="en-GB" sz="1100" b="1" dirty="0" smtClean="0"/>
          </a:p>
          <a:p>
            <a:pPr marL="731509" lvl="1" indent="-243836" defTabSz="975345" fontAlgn="auto">
              <a:spcBef>
                <a:spcPts val="533"/>
              </a:spcBef>
              <a:spcAft>
                <a:spcPts val="0"/>
              </a:spcAft>
              <a:defRPr/>
            </a:pPr>
            <a:r>
              <a:rPr lang="en-GB" b="1" dirty="0" smtClean="0">
                <a:solidFill>
                  <a:srgbClr val="FFC000"/>
                </a:solidFill>
              </a:rPr>
              <a:t>Make them think</a:t>
            </a:r>
          </a:p>
          <a:p>
            <a:pPr marL="731509" lvl="1" indent="-243836" defTabSz="975345" fontAlgn="auto">
              <a:spcBef>
                <a:spcPts val="533"/>
              </a:spcBef>
              <a:spcAft>
                <a:spcPts val="0"/>
              </a:spcAft>
              <a:defRPr/>
            </a:pPr>
            <a:r>
              <a:rPr lang="en-GB" b="1" dirty="0" smtClean="0">
                <a:solidFill>
                  <a:srgbClr val="FFC000"/>
                </a:solidFill>
              </a:rPr>
              <a:t>Make them ask questions</a:t>
            </a:r>
          </a:p>
          <a:p>
            <a:pPr marL="731509" lvl="1" indent="-243836" defTabSz="975345" fontAlgn="auto">
              <a:spcBef>
                <a:spcPts val="533"/>
              </a:spcBef>
              <a:spcAft>
                <a:spcPts val="0"/>
              </a:spcAft>
              <a:defRPr/>
            </a:pPr>
            <a:r>
              <a:rPr lang="en-GB" b="1" dirty="0" smtClean="0">
                <a:solidFill>
                  <a:srgbClr val="FFC000"/>
                </a:solidFill>
              </a:rPr>
              <a:t>Activate prior knowledge</a:t>
            </a:r>
          </a:p>
          <a:p>
            <a:pPr marL="731509" lvl="1" indent="-243836" defTabSz="975345" fontAlgn="auto">
              <a:spcBef>
                <a:spcPts val="533"/>
              </a:spcBef>
              <a:spcAft>
                <a:spcPts val="0"/>
              </a:spcAft>
              <a:defRPr/>
            </a:pPr>
            <a:r>
              <a:rPr lang="en-GB" b="1" dirty="0" smtClean="0">
                <a:solidFill>
                  <a:srgbClr val="FFC000"/>
                </a:solidFill>
              </a:rPr>
              <a:t>Test their understanding</a:t>
            </a:r>
          </a:p>
          <a:p>
            <a:pPr marL="731509" lvl="1" indent="-243836" defTabSz="975345" fontAlgn="auto">
              <a:spcBef>
                <a:spcPts val="533"/>
              </a:spcBef>
              <a:spcAft>
                <a:spcPts val="0"/>
              </a:spcAft>
              <a:defRPr/>
            </a:pPr>
            <a:r>
              <a:rPr lang="en-GB" b="1" dirty="0" smtClean="0">
                <a:solidFill>
                  <a:srgbClr val="FFC000"/>
                </a:solidFill>
              </a:rPr>
              <a:t>Elaborate new knowledge</a:t>
            </a:r>
          </a:p>
          <a:p>
            <a:pPr marL="731509" lvl="1" indent="-243836" defTabSz="975345" fontAlgn="auto">
              <a:spcBef>
                <a:spcPts val="533"/>
              </a:spcBef>
              <a:spcAft>
                <a:spcPts val="0"/>
              </a:spcAft>
              <a:defRPr/>
            </a:pPr>
            <a:r>
              <a:rPr lang="en-GB" b="1" dirty="0" smtClean="0">
                <a:solidFill>
                  <a:srgbClr val="FFC000"/>
                </a:solidFill>
              </a:rPr>
              <a:t>Reinforce their understanding by helping others</a:t>
            </a:r>
          </a:p>
          <a:p>
            <a:pPr marL="731509" lvl="1" indent="-243836" defTabSz="975345" fontAlgn="auto">
              <a:spcBef>
                <a:spcPts val="533"/>
              </a:spcBef>
              <a:spcAft>
                <a:spcPts val="0"/>
              </a:spcAft>
              <a:defRPr/>
            </a:pPr>
            <a:r>
              <a:rPr lang="en-GB" b="1" dirty="0" smtClean="0">
                <a:solidFill>
                  <a:srgbClr val="FFC000"/>
                </a:solidFill>
              </a:rPr>
              <a:t>Provide motivation for learning</a:t>
            </a:r>
          </a:p>
          <a:p>
            <a:pPr marL="731509" lvl="1" indent="-243836" defTabSz="975345" fontAlgn="auto">
              <a:spcBef>
                <a:spcPts val="533"/>
              </a:spcBef>
              <a:spcAft>
                <a:spcPts val="0"/>
              </a:spcAft>
              <a:defRPr/>
            </a:pPr>
            <a:r>
              <a:rPr lang="en-GB" b="1" dirty="0" smtClean="0">
                <a:solidFill>
                  <a:srgbClr val="FFC000"/>
                </a:solidFill>
              </a:rPr>
              <a:t>Make them practice a logical, analytical approach to unfamiliar situations</a:t>
            </a:r>
          </a:p>
          <a:p>
            <a:pPr marL="731509" lvl="1" indent="-243836" defTabSz="975345" fontAlgn="auto">
              <a:spcBef>
                <a:spcPts val="533"/>
              </a:spcBef>
              <a:spcAft>
                <a:spcPts val="0"/>
              </a:spcAft>
              <a:defRPr/>
            </a:pPr>
            <a:r>
              <a:rPr lang="en-GB" b="1" dirty="0" smtClean="0">
                <a:solidFill>
                  <a:srgbClr val="FFC000"/>
                </a:solidFill>
              </a:rPr>
              <a:t>Involve</a:t>
            </a:r>
          </a:p>
          <a:p>
            <a:pPr marL="1219181" lvl="2" indent="-243836" defTabSz="975345" fontAlgn="auto">
              <a:spcBef>
                <a:spcPts val="533"/>
              </a:spcBef>
              <a:spcAft>
                <a:spcPts val="0"/>
              </a:spcAft>
              <a:defRPr/>
            </a:pPr>
            <a:r>
              <a:rPr lang="en-GB" sz="2400" b="1" dirty="0">
                <a:solidFill>
                  <a:schemeClr val="tx1"/>
                </a:solidFill>
              </a:rPr>
              <a:t>L</a:t>
            </a:r>
            <a:r>
              <a:rPr lang="en-GB" sz="2400" b="1" dirty="0" smtClean="0">
                <a:solidFill>
                  <a:schemeClr val="tx1"/>
                </a:solidFill>
              </a:rPr>
              <a:t>earning in context (Real World situations)</a:t>
            </a:r>
          </a:p>
          <a:p>
            <a:pPr marL="1219181" lvl="2" indent="-243836" defTabSz="975345" fontAlgn="auto">
              <a:spcBef>
                <a:spcPts val="533"/>
              </a:spcBef>
              <a:spcAft>
                <a:spcPts val="0"/>
              </a:spcAft>
              <a:defRPr/>
            </a:pPr>
            <a:r>
              <a:rPr lang="en-GB" sz="2400" b="1" dirty="0">
                <a:solidFill>
                  <a:schemeClr val="tx1"/>
                </a:solidFill>
              </a:rPr>
              <a:t>I</a:t>
            </a:r>
            <a:r>
              <a:rPr lang="en-GB" sz="2400" b="1" dirty="0" smtClean="0">
                <a:solidFill>
                  <a:schemeClr val="tx1"/>
                </a:solidFill>
              </a:rPr>
              <a:t>ntegrated learning</a:t>
            </a:r>
          </a:p>
          <a:p>
            <a:pPr marL="1219181" lvl="2" indent="-243836" defTabSz="975345" fontAlgn="auto">
              <a:spcBef>
                <a:spcPts val="533"/>
              </a:spcBef>
              <a:spcAft>
                <a:spcPts val="0"/>
              </a:spcAft>
              <a:defRPr/>
            </a:pPr>
            <a:r>
              <a:rPr lang="en-GB" sz="2400" b="1" dirty="0" smtClean="0">
                <a:solidFill>
                  <a:schemeClr val="tx1"/>
                </a:solidFill>
              </a:rPr>
              <a:t>Differentiated learning</a:t>
            </a:r>
          </a:p>
          <a:p>
            <a:pPr marL="1219181" lvl="2" indent="-243836" defTabSz="975345" fontAlgn="auto">
              <a:spcBef>
                <a:spcPts val="533"/>
              </a:spcBef>
              <a:spcAft>
                <a:spcPts val="0"/>
              </a:spcAft>
              <a:defRPr/>
            </a:pPr>
            <a:r>
              <a:rPr lang="en-GB" sz="2400" b="1" dirty="0" smtClean="0">
                <a:solidFill>
                  <a:schemeClr val="tx1"/>
                </a:solidFill>
              </a:rPr>
              <a:t>Student autonomy</a:t>
            </a:r>
          </a:p>
          <a:p>
            <a:pPr marL="243836" indent="-243836" defTabSz="975345" fontAlgn="auto">
              <a:spcBef>
                <a:spcPts val="1067"/>
              </a:spcBef>
              <a:spcAft>
                <a:spcPts val="0"/>
              </a:spcAft>
              <a:defRPr/>
            </a:pP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3744" y="330200"/>
            <a:ext cx="3860800" cy="28956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3744" y="3517900"/>
            <a:ext cx="3860800" cy="2895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64600" y="6705600"/>
            <a:ext cx="3962399" cy="297179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E3B30"/>
      </a:dk2>
      <a:lt2>
        <a:srgbClr val="FFDB82"/>
      </a:lt2>
      <a:accent1>
        <a:srgbClr val="F0A22E"/>
      </a:accent1>
      <a:accent2>
        <a:srgbClr val="E4D9B2"/>
      </a:accent2>
      <a:accent3>
        <a:srgbClr val="AA986C"/>
      </a:accent3>
      <a:accent4>
        <a:srgbClr val="8FB977"/>
      </a:accent4>
      <a:accent5>
        <a:srgbClr val="778F9F"/>
      </a:accent5>
      <a:accent6>
        <a:srgbClr val="8A6087"/>
      </a:accent6>
      <a:hlink>
        <a:srgbClr val="AD1F1F"/>
      </a:hlink>
      <a:folHlink>
        <a:srgbClr val="FFC42F"/>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C473073F-34A4-486A-BBA1-2A70AE921EB6}"/>
    </a:ext>
  </a:extLst>
</a:theme>
</file>

<file path=ppt/theme/theme2.xml><?xml version="1.0" encoding="utf-8"?>
<a:theme xmlns:a="http://schemas.openxmlformats.org/drawingml/2006/main" name="Office Theme">
  <a:themeElements>
    <a:clrScheme name="">
      <a:dk1>
        <a:srgbClr val="572E2D"/>
      </a:dk1>
      <a:lt1>
        <a:srgbClr val="2A5657"/>
      </a:lt1>
      <a:dk2>
        <a:srgbClr val="42464D"/>
      </a:dk2>
      <a:lt2>
        <a:srgbClr val="D4D6D9"/>
      </a:lt2>
      <a:accent1>
        <a:srgbClr val="095CC4"/>
      </a:accent1>
      <a:accent2>
        <a:srgbClr val="1B8518"/>
      </a:accent2>
      <a:accent3>
        <a:srgbClr val="ACB4B4"/>
      </a:accent3>
      <a:accent4>
        <a:srgbClr val="492625"/>
      </a:accent4>
      <a:accent5>
        <a:srgbClr val="AAB5DE"/>
      </a:accent5>
      <a:accent6>
        <a:srgbClr val="17781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5634</TotalTime>
  <Words>1480</Words>
  <Application>Microsoft Office PowerPoint</Application>
  <PresentationFormat>Custom</PresentationFormat>
  <Paragraphs>316</Paragraphs>
  <Slides>40</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Berlin Sans FB</vt:lpstr>
      <vt:lpstr>Bradley Hand ITC</vt:lpstr>
      <vt:lpstr>Calibri</vt:lpstr>
      <vt:lpstr>Copperplate Gothic Bold</vt:lpstr>
      <vt:lpstr>Corbel</vt:lpstr>
      <vt:lpstr>Helvetica Light</vt:lpstr>
      <vt:lpstr>Noteworthy Bold</vt:lpstr>
      <vt:lpstr>Tahoma</vt:lpstr>
      <vt:lpstr>Wingdings</vt:lpstr>
      <vt:lpstr>Depth</vt:lpstr>
      <vt:lpstr>A Practical Overview of  Project Based Learning </vt:lpstr>
      <vt:lpstr>So What is Project Based Learning?</vt:lpstr>
      <vt:lpstr> pbl vs. projects </vt:lpstr>
      <vt:lpstr>So What is Project Based Learning?</vt:lpstr>
      <vt:lpstr>PBL Example</vt:lpstr>
      <vt:lpstr>Why PBL?  It Works! - Success Beyond the Test! (and on the test as well!)</vt:lpstr>
      <vt:lpstr>PBL Overview:</vt:lpstr>
      <vt:lpstr>PBL Student Role</vt:lpstr>
      <vt:lpstr>PBL Student Role</vt:lpstr>
      <vt:lpstr>PBL Student Role</vt:lpstr>
      <vt:lpstr>PBL Teacher Role</vt:lpstr>
      <vt:lpstr>Manage the Process</vt:lpstr>
      <vt:lpstr>The PBL Process…</vt:lpstr>
      <vt:lpstr>Workload &amp; Structure Comparison</vt:lpstr>
      <vt:lpstr>Backward Design Process</vt:lpstr>
      <vt:lpstr>PowerPoint Presentation</vt:lpstr>
      <vt:lpstr>Backward Design Process</vt:lpstr>
      <vt:lpstr>PowerPoint Presentation</vt:lpstr>
      <vt:lpstr>Backward Design Process</vt:lpstr>
      <vt:lpstr>Drawing a Project Storyboard</vt:lpstr>
      <vt:lpstr>Selecting your Standards</vt:lpstr>
      <vt:lpstr>Checkpoints or Milestones</vt:lpstr>
      <vt:lpstr>What Zone Am I In?</vt:lpstr>
      <vt:lpstr>Final Product…</vt:lpstr>
      <vt:lpstr>Grading That Reflects the Real World!</vt:lpstr>
      <vt:lpstr>Self &amp; Peer Reflections</vt:lpstr>
      <vt:lpstr>Project Design Criteria</vt:lpstr>
      <vt:lpstr>Process Check…</vt:lpstr>
      <vt:lpstr>PowerPoint Presentation</vt:lpstr>
      <vt:lpstr>Keys to Project Success</vt:lpstr>
      <vt:lpstr>PowerPoint Presentation</vt:lpstr>
      <vt:lpstr>Project Design Suggestions…</vt:lpstr>
      <vt:lpstr>PBL Learning Environment</vt:lpstr>
      <vt:lpstr>PowerPoint Presentation</vt:lpstr>
      <vt:lpstr>An Optimal Learning Environment…</vt:lpstr>
      <vt:lpstr>Student Choice &amp; Voice!</vt:lpstr>
      <vt:lpstr>Issues &amp; Accommodations…</vt:lpstr>
      <vt:lpstr>Some Final Thoughts…</vt:lpstr>
      <vt:lpstr>See for Yourself… Samples of PBL Research &amp; References:</vt:lpstr>
      <vt:lpstr>Contact me anytime for PBL help!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Owens</dc:creator>
  <cp:lastModifiedBy>Ben Owens</cp:lastModifiedBy>
  <cp:revision>86</cp:revision>
  <dcterms:modified xsi:type="dcterms:W3CDTF">2015-09-27T23:18:46Z</dcterms:modified>
</cp:coreProperties>
</file>