
<file path=[Content_Types].xml><?xml version="1.0" encoding="utf-8"?>
<Types xmlns="http://schemas.openxmlformats.org/package/2006/content-types">
  <Default Extension="png" ContentType="image/png"/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2" r:id="rId3"/>
    <p:sldId id="303" r:id="rId4"/>
    <p:sldId id="305" r:id="rId5"/>
    <p:sldId id="297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65" r:id="rId19"/>
    <p:sldId id="262" r:id="rId20"/>
    <p:sldId id="263" r:id="rId21"/>
    <p:sldId id="264" r:id="rId22"/>
    <p:sldId id="261" r:id="rId23"/>
    <p:sldId id="266" r:id="rId24"/>
    <p:sldId id="267" r:id="rId25"/>
    <p:sldId id="268" r:id="rId26"/>
    <p:sldId id="269" r:id="rId27"/>
    <p:sldId id="270" r:id="rId28"/>
    <p:sldId id="271" r:id="rId29"/>
    <p:sldId id="272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8" r:id="rId43"/>
    <p:sldId id="299" r:id="rId44"/>
    <p:sldId id="300" r:id="rId45"/>
    <p:sldId id="301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FFFF81"/>
    <a:srgbClr val="BDFFBD"/>
    <a:srgbClr val="C9E7A7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4F604-D203-405B-9E8D-0EA7723417E2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6CC66-AB15-4DED-8C29-FCC78C87C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416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4F604-D203-405B-9E8D-0EA7723417E2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6CC66-AB15-4DED-8C29-FCC78C87C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51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4F604-D203-405B-9E8D-0EA7723417E2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6CC66-AB15-4DED-8C29-FCC78C87C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224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4F604-D203-405B-9E8D-0EA7723417E2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6CC66-AB15-4DED-8C29-FCC78C87C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533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4F604-D203-405B-9E8D-0EA7723417E2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6CC66-AB15-4DED-8C29-FCC78C87C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076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4F604-D203-405B-9E8D-0EA7723417E2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6CC66-AB15-4DED-8C29-FCC78C87C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188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4F604-D203-405B-9E8D-0EA7723417E2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6CC66-AB15-4DED-8C29-FCC78C87C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92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4F604-D203-405B-9E8D-0EA7723417E2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6CC66-AB15-4DED-8C29-FCC78C87C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249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4F604-D203-405B-9E8D-0EA7723417E2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6CC66-AB15-4DED-8C29-FCC78C87C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177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4F604-D203-405B-9E8D-0EA7723417E2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6CC66-AB15-4DED-8C29-FCC78C87C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406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4F604-D203-405B-9E8D-0EA7723417E2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6CC66-AB15-4DED-8C29-FCC78C87C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100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B4F604-D203-405B-9E8D-0EA7723417E2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06CC66-AB15-4DED-8C29-FCC78C87C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388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youtube.com/watch?v=ssfT0GMM7Oo" TargetMode="External"/><Relationship Id="rId4" Type="http://schemas.openxmlformats.org/officeDocument/2006/relationships/hyperlink" Target="http://www.youtube.com/watch?v=SCqDBvDWt3Q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chemeClr val="accent5">
              <a:lumMod val="20000"/>
              <a:lumOff val="80000"/>
            </a:schemeClr>
          </a:fgClr>
          <a:bgClr>
            <a:srgbClr val="000066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9006" y="211015"/>
            <a:ext cx="11748533" cy="6400800"/>
          </a:xfrm>
          <a:prstGeom prst="rect">
            <a:avLst/>
          </a:prstGeom>
          <a:solidFill>
            <a:schemeClr val="bg1"/>
          </a:solidFill>
          <a:ln w="101600" cap="rnd">
            <a:solidFill>
              <a:srgbClr val="00006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09007" y="248192"/>
            <a:ext cx="11748532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rgbClr val="00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" panose="020E0602020502020306" pitchFamily="34" charset="0"/>
              </a:rPr>
              <a:t>Kindergarten Number Talks</a:t>
            </a:r>
          </a:p>
          <a:p>
            <a:pPr algn="ctr"/>
            <a:r>
              <a:rPr lang="en-US" sz="58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" panose="020E0602020502020306" pitchFamily="34" charset="0"/>
              </a:rPr>
              <a:t>Second Quarter</a:t>
            </a:r>
          </a:p>
          <a:p>
            <a:pPr algn="ctr"/>
            <a:endParaRPr lang="en-US" sz="6600" dirty="0">
              <a:solidFill>
                <a:srgbClr val="000066"/>
              </a:solidFill>
              <a:latin typeface="Berlin Sans FB" panose="020E0602020502020306" pitchFamily="34" charset="0"/>
            </a:endParaRPr>
          </a:p>
          <a:p>
            <a:pPr algn="ctr"/>
            <a:endParaRPr lang="en-US" sz="6600" dirty="0" smtClean="0">
              <a:solidFill>
                <a:srgbClr val="000066"/>
              </a:solidFill>
              <a:latin typeface="Berlin Sans FB" panose="020E0602020502020306" pitchFamily="34" charset="0"/>
            </a:endParaRPr>
          </a:p>
          <a:p>
            <a:pPr algn="ctr"/>
            <a:endParaRPr lang="en-US" sz="6600" dirty="0">
              <a:solidFill>
                <a:srgbClr val="000066"/>
              </a:solidFill>
              <a:latin typeface="Berlin Sans FB" panose="020E0602020502020306" pitchFamily="34" charset="0"/>
            </a:endParaRPr>
          </a:p>
          <a:p>
            <a:pPr algn="ctr"/>
            <a:endParaRPr lang="en-US" sz="2000" dirty="0" smtClean="0">
              <a:solidFill>
                <a:srgbClr val="000066"/>
              </a:solidFill>
              <a:latin typeface="Berlin Sans FB" panose="020E0602020502020306" pitchFamily="34" charset="0"/>
            </a:endParaRPr>
          </a:p>
          <a:p>
            <a:pPr algn="ctr"/>
            <a:endParaRPr lang="en-US" sz="700" dirty="0" smtClean="0">
              <a:solidFill>
                <a:srgbClr val="000066"/>
              </a:solidFill>
              <a:latin typeface="Berlin Sans FB" panose="020E0602020502020306" pitchFamily="34" charset="0"/>
            </a:endParaRPr>
          </a:p>
          <a:p>
            <a:pPr algn="ctr"/>
            <a:endParaRPr lang="en-US" sz="1300" dirty="0" smtClean="0">
              <a:solidFill>
                <a:srgbClr val="000066"/>
              </a:solidFill>
              <a:latin typeface="Berlin Sans FB" panose="020E0602020502020306" pitchFamily="34" charset="0"/>
            </a:endParaRPr>
          </a:p>
          <a:p>
            <a:pPr algn="ctr"/>
            <a:r>
              <a:rPr lang="en-US" dirty="0" smtClean="0">
                <a:solidFill>
                  <a:srgbClr val="000066"/>
                </a:solidFill>
                <a:latin typeface="Berlin Sans FB" panose="020E0602020502020306" pitchFamily="34" charset="0"/>
              </a:rPr>
              <a:t>Adapted from</a:t>
            </a:r>
          </a:p>
          <a:p>
            <a:pPr algn="ctr"/>
            <a:r>
              <a:rPr lang="en-US" sz="1400" dirty="0" smtClean="0">
                <a:solidFill>
                  <a:srgbClr val="000066"/>
                </a:solidFill>
                <a:latin typeface="Berlin Sans FB" panose="020E0602020502020306" pitchFamily="34" charset="0"/>
              </a:rPr>
              <a:t> </a:t>
            </a:r>
            <a:r>
              <a:rPr lang="en-US" sz="1400" dirty="0">
                <a:solidFill>
                  <a:srgbClr val="000066"/>
                </a:solidFill>
                <a:latin typeface="Berlin Sans FB" panose="020E0602020502020306" pitchFamily="34" charset="0"/>
              </a:rPr>
              <a:t>Number Talks: Helping Children Build Mental Math and Computation Strategies, </a:t>
            </a:r>
            <a:r>
              <a:rPr lang="en-US" sz="1400" dirty="0" smtClean="0">
                <a:solidFill>
                  <a:srgbClr val="000066"/>
                </a:solidFill>
                <a:latin typeface="Berlin Sans FB" panose="020E0602020502020306" pitchFamily="34" charset="0"/>
              </a:rPr>
              <a:t>by Sherry Parrish</a:t>
            </a:r>
          </a:p>
          <a:p>
            <a:pPr algn="ctr"/>
            <a:r>
              <a:rPr lang="en-US" sz="1400" dirty="0" smtClean="0">
                <a:solidFill>
                  <a:srgbClr val="000066"/>
                </a:solidFill>
                <a:latin typeface="Berlin Sans FB" panose="020E0602020502020306" pitchFamily="34" charset="0"/>
              </a:rPr>
              <a:t>Number Talks Teacher’s Guide, Cumberland County Schools</a:t>
            </a:r>
            <a:endParaRPr lang="en-US" sz="1400" dirty="0">
              <a:solidFill>
                <a:srgbClr val="000066"/>
              </a:solidFill>
              <a:latin typeface="Berlin Sans FB" panose="020E0602020502020306" pitchFamily="34" charset="0"/>
            </a:endParaRPr>
          </a:p>
        </p:txBody>
      </p:sp>
      <p:pic>
        <p:nvPicPr>
          <p:cNvPr id="1026" name="Picture 2" descr="Image result for math clipar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156" r="41701" b="68637"/>
          <a:stretch/>
        </p:blipFill>
        <p:spPr bwMode="auto">
          <a:xfrm>
            <a:off x="4486875" y="2248824"/>
            <a:ext cx="3192794" cy="337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674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9006" y="211015"/>
            <a:ext cx="11748533" cy="6400800"/>
          </a:xfrm>
          <a:prstGeom prst="rect">
            <a:avLst/>
          </a:prstGeom>
          <a:solidFill>
            <a:schemeClr val="bg1"/>
          </a:solidFill>
          <a:ln w="101600" cap="rnd">
            <a:solidFill>
              <a:schemeClr val="accent5">
                <a:lumMod val="40000"/>
                <a:lumOff val="6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568700" y="6159500"/>
            <a:ext cx="5003800" cy="388815"/>
          </a:xfrm>
          <a:prstGeom prst="rect">
            <a:avLst/>
          </a:prstGeom>
          <a:solidFill>
            <a:srgbClr val="FFF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09007" y="600891"/>
            <a:ext cx="11748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dirty="0" smtClean="0">
              <a:solidFill>
                <a:srgbClr val="000066"/>
              </a:solidFill>
              <a:latin typeface="Berlin Sans FB" panose="020E0602020502020306" pitchFamily="34" charset="0"/>
            </a:endParaRPr>
          </a:p>
          <a:p>
            <a:pPr algn="ctr"/>
            <a:endParaRPr lang="en-US" sz="2000" dirty="0" smtClean="0">
              <a:solidFill>
                <a:srgbClr val="000066"/>
              </a:solidFill>
              <a:latin typeface="Berlin Sans FB" panose="020E0602020502020306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9006" y="1748245"/>
            <a:ext cx="11748533" cy="4847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i="1" dirty="0" smtClean="0"/>
          </a:p>
          <a:p>
            <a:pPr algn="ctr"/>
            <a:endParaRPr lang="en-US" sz="1300" i="1" dirty="0"/>
          </a:p>
          <a:p>
            <a:pPr algn="ctr"/>
            <a:endParaRPr lang="en-US" sz="1300" i="1" dirty="0" smtClean="0"/>
          </a:p>
          <a:p>
            <a:pPr algn="ctr"/>
            <a:endParaRPr lang="en-US" sz="1300" i="1" dirty="0"/>
          </a:p>
          <a:p>
            <a:pPr algn="ctr"/>
            <a:endParaRPr lang="en-US" sz="1300" i="1" dirty="0" smtClean="0"/>
          </a:p>
          <a:p>
            <a:pPr algn="ctr"/>
            <a:endParaRPr lang="en-US" sz="1300" i="1" dirty="0"/>
          </a:p>
          <a:p>
            <a:pPr algn="ctr"/>
            <a:endParaRPr lang="en-US" sz="1300" i="1" dirty="0" smtClean="0"/>
          </a:p>
          <a:p>
            <a:pPr algn="ctr"/>
            <a:endParaRPr lang="en-US" sz="1300" i="1" dirty="0"/>
          </a:p>
          <a:p>
            <a:pPr algn="ctr"/>
            <a:endParaRPr lang="en-US" sz="1300" i="1" dirty="0" smtClean="0"/>
          </a:p>
          <a:p>
            <a:pPr algn="ctr"/>
            <a:endParaRPr lang="en-US" sz="1300" i="1" dirty="0"/>
          </a:p>
          <a:p>
            <a:pPr algn="ctr"/>
            <a:endParaRPr lang="en-US" sz="1300" i="1" dirty="0" smtClean="0"/>
          </a:p>
          <a:p>
            <a:pPr algn="ctr"/>
            <a:endParaRPr lang="en-US" sz="1300" i="1" dirty="0"/>
          </a:p>
          <a:p>
            <a:pPr algn="ctr"/>
            <a:endParaRPr lang="en-US" sz="1300" i="1" dirty="0" smtClean="0"/>
          </a:p>
          <a:p>
            <a:pPr algn="ctr"/>
            <a:endParaRPr lang="en-US" sz="1300" i="1" dirty="0"/>
          </a:p>
          <a:p>
            <a:pPr algn="ctr"/>
            <a:endParaRPr lang="en-US" sz="1300" i="1" dirty="0" smtClean="0"/>
          </a:p>
          <a:p>
            <a:pPr algn="ctr"/>
            <a:endParaRPr lang="en-US" sz="1300" i="1" dirty="0"/>
          </a:p>
          <a:p>
            <a:pPr algn="ctr"/>
            <a:endParaRPr lang="en-US" sz="1300" i="1" dirty="0" smtClean="0"/>
          </a:p>
          <a:p>
            <a:pPr algn="ctr"/>
            <a:endParaRPr lang="en-US" sz="1300" i="1" dirty="0"/>
          </a:p>
          <a:p>
            <a:pPr algn="ctr"/>
            <a:endParaRPr lang="en-US" sz="1300" i="1" dirty="0" smtClean="0"/>
          </a:p>
          <a:p>
            <a:pPr algn="ctr"/>
            <a:endParaRPr lang="en-US" sz="1300" i="1" dirty="0"/>
          </a:p>
          <a:p>
            <a:pPr algn="ctr"/>
            <a:endParaRPr lang="en-US" sz="1300" i="1" dirty="0" smtClean="0"/>
          </a:p>
          <a:p>
            <a:pPr algn="ctr"/>
            <a:endParaRPr lang="en-US" sz="1300" i="1" dirty="0"/>
          </a:p>
          <a:p>
            <a:pPr algn="ctr"/>
            <a:r>
              <a:rPr lang="en-US" b="1" dirty="0" smtClean="0">
                <a:solidFill>
                  <a:srgbClr val="000066"/>
                </a:solidFill>
              </a:rPr>
              <a:t>Corresponding Number Talks are on slides 11-13.</a:t>
            </a:r>
            <a:endParaRPr lang="en-US" b="1" dirty="0">
              <a:solidFill>
                <a:srgbClr val="000066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9007" y="274319"/>
            <a:ext cx="11748532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" panose="020E0602020502020306" pitchFamily="34" charset="0"/>
              </a:rPr>
              <a:t>Teacher Information</a:t>
            </a:r>
          </a:p>
          <a:p>
            <a:pPr algn="ctr"/>
            <a:r>
              <a:rPr lang="en-US" sz="5400" dirty="0" smtClean="0">
                <a:solidFill>
                  <a:srgbClr val="00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" panose="020E0602020502020306" pitchFamily="34" charset="0"/>
              </a:rPr>
              <a:t>Ten Frames: Flexibility with 7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82737" y="2206674"/>
            <a:ext cx="381133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66"/>
                </a:solidFill>
                <a:latin typeface="Berlin Sans FB" panose="020E0602020502020306" pitchFamily="34" charset="0"/>
              </a:rPr>
              <a:t>General Information:</a:t>
            </a:r>
          </a:p>
          <a:p>
            <a:r>
              <a:rPr lang="en-US" sz="2000" dirty="0"/>
              <a:t>Ten frames can be used </a:t>
            </a:r>
            <a:r>
              <a:rPr lang="en-US" sz="2000" dirty="0" smtClean="0"/>
              <a:t>to show decompositions of a quantity,  </a:t>
            </a:r>
            <a:r>
              <a:rPr lang="en-US" sz="2000" dirty="0"/>
              <a:t>build fluency, </a:t>
            </a:r>
            <a:r>
              <a:rPr lang="en-US" sz="2000" dirty="0" err="1"/>
              <a:t>subitize</a:t>
            </a:r>
            <a:r>
              <a:rPr lang="en-US" sz="2000" dirty="0"/>
              <a:t>, and develop and understanding of conservation (a quantity can be represented in more than one way).   These skills are the foundation to computational fluency with addition and subtraction.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340130" y="2206674"/>
            <a:ext cx="593384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66"/>
                </a:solidFill>
                <a:latin typeface="Berlin Sans FB" panose="020E0602020502020306" pitchFamily="34" charset="0"/>
              </a:rPr>
              <a:t>Probing Questions: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/>
              <a:t>How many dots do you see?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/>
              <a:t>How did you find the amount of dots?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/>
              <a:t>Could you find how many dots there are without counting them one by one?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/>
              <a:t>How did knowing the dots on the top row, help you figure out the total number of dots?</a:t>
            </a:r>
            <a:r>
              <a:rPr lang="en-US" sz="1200" i="1" dirty="0"/>
              <a:t>  (i.e., when looking at second ten frame of Number Talk 1)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/>
              <a:t>How did knowing the amount of dots on the left side, help you figure out the total number of dots? </a:t>
            </a:r>
            <a:r>
              <a:rPr lang="en-US" sz="1200" i="1" dirty="0"/>
              <a:t> (i.e., when looking at third ten frame of Number Talk 1) </a:t>
            </a:r>
            <a:endParaRPr lang="en-US" sz="1200" dirty="0"/>
          </a:p>
        </p:txBody>
      </p:sp>
      <p:sp>
        <p:nvSpPr>
          <p:cNvPr id="21" name="Rounded Rectangle 20"/>
          <p:cNvSpPr/>
          <p:nvPr/>
        </p:nvSpPr>
        <p:spPr>
          <a:xfrm>
            <a:off x="886619" y="2118986"/>
            <a:ext cx="3907448" cy="3467508"/>
          </a:xfrm>
          <a:prstGeom prst="roundRect">
            <a:avLst>
              <a:gd name="adj" fmla="val 0"/>
            </a:avLst>
          </a:prstGeom>
          <a:noFill/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5179424" y="2118986"/>
            <a:ext cx="6094548" cy="3467508"/>
          </a:xfrm>
          <a:prstGeom prst="roundRect">
            <a:avLst>
              <a:gd name="adj" fmla="val 0"/>
            </a:avLst>
          </a:prstGeom>
          <a:noFill/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60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9006" y="211015"/>
            <a:ext cx="11748533" cy="6400800"/>
          </a:xfrm>
          <a:prstGeom prst="rect">
            <a:avLst/>
          </a:prstGeom>
          <a:solidFill>
            <a:schemeClr val="bg1"/>
          </a:solidFill>
          <a:ln w="101600" cap="rnd">
            <a:solidFill>
              <a:srgbClr val="00006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09007" y="600891"/>
            <a:ext cx="11748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dirty="0" smtClean="0">
              <a:solidFill>
                <a:srgbClr val="000066"/>
              </a:solidFill>
              <a:latin typeface="Berlin Sans FB" panose="020E0602020502020306" pitchFamily="34" charset="0"/>
            </a:endParaRPr>
          </a:p>
          <a:p>
            <a:pPr algn="ctr"/>
            <a:endParaRPr lang="en-US" sz="2000" dirty="0" smtClean="0">
              <a:solidFill>
                <a:srgbClr val="000066"/>
              </a:solidFill>
              <a:latin typeface="Berlin Sans FB" panose="020E0602020502020306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9007" y="274319"/>
            <a:ext cx="11748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Berlin Sans FB" panose="020E0602020502020306" pitchFamily="34" charset="0"/>
              </a:rPr>
              <a:t>Number Talk A:</a:t>
            </a: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07" t="12301" r="27199" b="61869"/>
          <a:stretch/>
        </p:blipFill>
        <p:spPr>
          <a:xfrm>
            <a:off x="4684059" y="1308777"/>
            <a:ext cx="2550459" cy="1396341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06" t="43315" r="23541" b="30328"/>
          <a:stretch/>
        </p:blipFill>
        <p:spPr>
          <a:xfrm>
            <a:off x="4684059" y="3016555"/>
            <a:ext cx="2550459" cy="1344705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06" t="70375" r="23541" b="4585"/>
          <a:stretch/>
        </p:blipFill>
        <p:spPr>
          <a:xfrm>
            <a:off x="4684058" y="4670922"/>
            <a:ext cx="2550459" cy="1277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096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9006" y="211015"/>
            <a:ext cx="11748533" cy="6400800"/>
          </a:xfrm>
          <a:prstGeom prst="rect">
            <a:avLst/>
          </a:prstGeom>
          <a:solidFill>
            <a:schemeClr val="bg1"/>
          </a:solidFill>
          <a:ln w="101600" cap="rnd">
            <a:solidFill>
              <a:srgbClr val="00006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09007" y="600891"/>
            <a:ext cx="11748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dirty="0" smtClean="0">
              <a:solidFill>
                <a:srgbClr val="000066"/>
              </a:solidFill>
              <a:latin typeface="Berlin Sans FB" panose="020E0602020502020306" pitchFamily="34" charset="0"/>
            </a:endParaRPr>
          </a:p>
          <a:p>
            <a:pPr algn="ctr"/>
            <a:endParaRPr lang="en-US" sz="2000" dirty="0" smtClean="0">
              <a:solidFill>
                <a:srgbClr val="000066"/>
              </a:solidFill>
              <a:latin typeface="Berlin Sans FB" panose="020E0602020502020306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9007" y="274319"/>
            <a:ext cx="11748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Berlin Sans FB" panose="020E0602020502020306" pitchFamily="34" charset="0"/>
              </a:rPr>
              <a:t>Number Talk B:</a:t>
            </a: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72" t="11576" r="28852" b="64063"/>
          <a:stretch/>
        </p:blipFill>
        <p:spPr>
          <a:xfrm>
            <a:off x="4801319" y="1318426"/>
            <a:ext cx="2486150" cy="1315346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72" t="43076" r="22386" b="30957"/>
          <a:stretch/>
        </p:blipFill>
        <p:spPr>
          <a:xfrm>
            <a:off x="4801319" y="3084935"/>
            <a:ext cx="2563906" cy="1304364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72" t="68620" r="22386" b="3424"/>
          <a:stretch/>
        </p:blipFill>
        <p:spPr>
          <a:xfrm>
            <a:off x="4801319" y="4708049"/>
            <a:ext cx="2563906" cy="14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11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9006" y="211015"/>
            <a:ext cx="11748533" cy="6400800"/>
          </a:xfrm>
          <a:prstGeom prst="rect">
            <a:avLst/>
          </a:prstGeom>
          <a:solidFill>
            <a:schemeClr val="bg1"/>
          </a:solidFill>
          <a:ln w="101600" cap="rnd">
            <a:solidFill>
              <a:srgbClr val="00006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09007" y="600891"/>
            <a:ext cx="11748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dirty="0" smtClean="0">
              <a:solidFill>
                <a:srgbClr val="000066"/>
              </a:solidFill>
              <a:latin typeface="Berlin Sans FB" panose="020E0602020502020306" pitchFamily="34" charset="0"/>
            </a:endParaRPr>
          </a:p>
          <a:p>
            <a:pPr algn="ctr"/>
            <a:endParaRPr lang="en-US" sz="2000" dirty="0" smtClean="0">
              <a:solidFill>
                <a:srgbClr val="000066"/>
              </a:solidFill>
              <a:latin typeface="Berlin Sans FB" panose="020E0602020502020306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9007" y="274319"/>
            <a:ext cx="11748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Berlin Sans FB" panose="020E0602020502020306" pitchFamily="34" charset="0"/>
              </a:rPr>
              <a:t>Number Talk C:</a:t>
            </a: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5" t="11280" r="25327" b="64535"/>
          <a:stretch/>
        </p:blipFill>
        <p:spPr>
          <a:xfrm>
            <a:off x="4702629" y="1308777"/>
            <a:ext cx="2773343" cy="1386672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6" t="42492" r="22989" b="32082"/>
          <a:stretch/>
        </p:blipFill>
        <p:spPr>
          <a:xfrm>
            <a:off x="4718958" y="3071008"/>
            <a:ext cx="2639785" cy="1338943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6" t="69676" r="22989" b="4278"/>
          <a:stretch/>
        </p:blipFill>
        <p:spPr>
          <a:xfrm>
            <a:off x="4718958" y="4833867"/>
            <a:ext cx="2639785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261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9006" y="211015"/>
            <a:ext cx="11748533" cy="6400800"/>
          </a:xfrm>
          <a:prstGeom prst="rect">
            <a:avLst/>
          </a:prstGeom>
          <a:solidFill>
            <a:schemeClr val="bg1"/>
          </a:solidFill>
          <a:ln w="101600" cap="rnd">
            <a:solidFill>
              <a:schemeClr val="accent5">
                <a:lumMod val="40000"/>
                <a:lumOff val="6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568700" y="6159500"/>
            <a:ext cx="5003800" cy="388815"/>
          </a:xfrm>
          <a:prstGeom prst="rect">
            <a:avLst/>
          </a:prstGeom>
          <a:solidFill>
            <a:srgbClr val="FFF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09007" y="274319"/>
            <a:ext cx="11748532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" panose="020E0602020502020306" pitchFamily="34" charset="0"/>
              </a:rPr>
              <a:t>Teacher Information</a:t>
            </a:r>
          </a:p>
          <a:p>
            <a:pPr algn="ctr"/>
            <a:r>
              <a:rPr lang="en-US" sz="5400" dirty="0" smtClean="0">
                <a:solidFill>
                  <a:srgbClr val="00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" panose="020E0602020502020306" pitchFamily="34" charset="0"/>
              </a:rPr>
              <a:t>Dot Images: Flexibility with 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9007" y="600891"/>
            <a:ext cx="11748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dirty="0" smtClean="0">
              <a:solidFill>
                <a:srgbClr val="000066"/>
              </a:solidFill>
              <a:latin typeface="Berlin Sans FB" panose="020E0602020502020306" pitchFamily="34" charset="0"/>
            </a:endParaRPr>
          </a:p>
          <a:p>
            <a:pPr algn="ctr"/>
            <a:endParaRPr lang="en-US" sz="2000" dirty="0" smtClean="0">
              <a:solidFill>
                <a:srgbClr val="000066"/>
              </a:solidFill>
              <a:latin typeface="Berlin Sans FB" panose="020E0602020502020306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9006" y="1813202"/>
            <a:ext cx="11748533" cy="4847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300" i="1" dirty="0" smtClean="0"/>
          </a:p>
          <a:p>
            <a:pPr algn="ctr"/>
            <a:endParaRPr lang="en-US" sz="1300" i="1" dirty="0"/>
          </a:p>
          <a:p>
            <a:pPr algn="ctr"/>
            <a:endParaRPr lang="en-US" sz="1300" i="1" dirty="0" smtClean="0"/>
          </a:p>
          <a:p>
            <a:pPr algn="ctr"/>
            <a:endParaRPr lang="en-US" sz="1300" i="1" dirty="0"/>
          </a:p>
          <a:p>
            <a:pPr algn="ctr"/>
            <a:endParaRPr lang="en-US" sz="1300" i="1" dirty="0" smtClean="0"/>
          </a:p>
          <a:p>
            <a:pPr algn="ctr"/>
            <a:endParaRPr lang="en-US" sz="1300" i="1" dirty="0"/>
          </a:p>
          <a:p>
            <a:pPr algn="ctr"/>
            <a:endParaRPr lang="en-US" sz="1300" i="1" dirty="0" smtClean="0"/>
          </a:p>
          <a:p>
            <a:pPr algn="ctr"/>
            <a:endParaRPr lang="en-US" sz="1300" i="1" dirty="0"/>
          </a:p>
          <a:p>
            <a:pPr algn="ctr"/>
            <a:endParaRPr lang="en-US" sz="1300" i="1" dirty="0" smtClean="0"/>
          </a:p>
          <a:p>
            <a:pPr algn="ctr"/>
            <a:endParaRPr lang="en-US" sz="1300" i="1" dirty="0"/>
          </a:p>
          <a:p>
            <a:pPr algn="ctr"/>
            <a:endParaRPr lang="en-US" sz="1300" i="1" dirty="0" smtClean="0"/>
          </a:p>
          <a:p>
            <a:pPr algn="ctr"/>
            <a:endParaRPr lang="en-US" sz="1300" i="1" dirty="0"/>
          </a:p>
          <a:p>
            <a:pPr algn="ctr"/>
            <a:endParaRPr lang="en-US" sz="1300" i="1" dirty="0" smtClean="0"/>
          </a:p>
          <a:p>
            <a:pPr algn="ctr"/>
            <a:endParaRPr lang="en-US" sz="1300" i="1" dirty="0"/>
          </a:p>
          <a:p>
            <a:pPr algn="ctr"/>
            <a:endParaRPr lang="en-US" sz="1300" i="1" dirty="0" smtClean="0"/>
          </a:p>
          <a:p>
            <a:pPr algn="ctr"/>
            <a:endParaRPr lang="en-US" sz="1300" i="1" dirty="0"/>
          </a:p>
          <a:p>
            <a:pPr algn="ctr"/>
            <a:endParaRPr lang="en-US" sz="1300" i="1" dirty="0" smtClean="0"/>
          </a:p>
          <a:p>
            <a:pPr algn="ctr"/>
            <a:endParaRPr lang="en-US" sz="1300" i="1" dirty="0"/>
          </a:p>
          <a:p>
            <a:pPr algn="ctr"/>
            <a:endParaRPr lang="en-US" sz="1300" i="1" dirty="0" smtClean="0"/>
          </a:p>
          <a:p>
            <a:pPr algn="ctr"/>
            <a:endParaRPr lang="en-US" sz="1300" i="1" dirty="0"/>
          </a:p>
          <a:p>
            <a:pPr algn="ctr"/>
            <a:endParaRPr lang="en-US" sz="1300" i="1" dirty="0" smtClean="0"/>
          </a:p>
          <a:p>
            <a:pPr algn="ctr"/>
            <a:endParaRPr lang="en-US" sz="1300" i="1" dirty="0"/>
          </a:p>
          <a:p>
            <a:pPr algn="ctr"/>
            <a:r>
              <a:rPr lang="en-US" b="1" dirty="0" smtClean="0">
                <a:solidFill>
                  <a:srgbClr val="000066"/>
                </a:solidFill>
              </a:rPr>
              <a:t>Corresponding Number Talks are on slides 15-17.</a:t>
            </a:r>
            <a:endParaRPr lang="en-US" b="1" dirty="0">
              <a:solidFill>
                <a:srgbClr val="000066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66405" y="2157435"/>
            <a:ext cx="3011235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66"/>
                </a:solidFill>
                <a:latin typeface="Berlin Sans FB" panose="020E0602020502020306" pitchFamily="34" charset="0"/>
              </a:rPr>
              <a:t>General Information:</a:t>
            </a:r>
          </a:p>
          <a:p>
            <a:r>
              <a:rPr lang="en-US" sz="2000" dirty="0">
                <a:solidFill>
                  <a:prstClr val="black"/>
                </a:solidFill>
              </a:rPr>
              <a:t>Dot images are a great tool for introducing composing and decomposing, practicing counting, seeing numbers in a variety of ways, subitizing (instantly recognizing a quantity), and noticing number combinations.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983479" y="2157435"/>
            <a:ext cx="628650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66"/>
                </a:solidFill>
                <a:latin typeface="Berlin Sans FB" panose="020E0602020502020306" pitchFamily="34" charset="0"/>
              </a:rPr>
              <a:t>Probing Questions:</a:t>
            </a:r>
            <a:endParaRPr lang="en-US" sz="2400" dirty="0">
              <a:solidFill>
                <a:srgbClr val="000066"/>
              </a:solidFill>
              <a:latin typeface="Berlin Sans FB" panose="020E0602020502020306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How many dots do you see?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How did you know “how many”?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Could you find the number of dots without counting them one by one?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Is there another way to find the amount?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How are the dots arranged?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/>
              <a:t>What stayed the same between the first and second box (or second and third)?  What changed?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/>
              <a:t>How did knowing the amount in the first box help you figure out the amount in the next box?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763021" y="2046887"/>
            <a:ext cx="3420359" cy="3649978"/>
          </a:xfrm>
          <a:prstGeom prst="roundRect">
            <a:avLst>
              <a:gd name="adj" fmla="val 0"/>
            </a:avLst>
          </a:prstGeom>
          <a:noFill/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4777739" y="2046887"/>
            <a:ext cx="6654019" cy="3649978"/>
          </a:xfrm>
          <a:prstGeom prst="roundRect">
            <a:avLst>
              <a:gd name="adj" fmla="val 0"/>
            </a:avLst>
          </a:prstGeom>
          <a:noFill/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78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9006" y="211015"/>
            <a:ext cx="11748533" cy="6400800"/>
          </a:xfrm>
          <a:prstGeom prst="rect">
            <a:avLst/>
          </a:prstGeom>
          <a:solidFill>
            <a:schemeClr val="bg1"/>
          </a:solidFill>
          <a:ln w="101600" cap="rnd">
            <a:solidFill>
              <a:srgbClr val="00006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09007" y="600891"/>
            <a:ext cx="11748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dirty="0" smtClean="0">
              <a:solidFill>
                <a:srgbClr val="000066"/>
              </a:solidFill>
              <a:latin typeface="Berlin Sans FB" panose="020E0602020502020306" pitchFamily="34" charset="0"/>
            </a:endParaRPr>
          </a:p>
          <a:p>
            <a:pPr algn="ctr"/>
            <a:endParaRPr lang="en-US" sz="2000" dirty="0" smtClean="0">
              <a:solidFill>
                <a:srgbClr val="000066"/>
              </a:solidFill>
              <a:latin typeface="Berlin Sans FB" panose="020E0602020502020306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9007" y="274319"/>
            <a:ext cx="11748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Berlin Sans FB" panose="020E0602020502020306" pitchFamily="34" charset="0"/>
              </a:rPr>
              <a:t>Number Talk A: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980216" y="1078167"/>
            <a:ext cx="2173098" cy="1485143"/>
            <a:chOff x="565350" y="5474962"/>
            <a:chExt cx="1324719" cy="996319"/>
          </a:xfrm>
        </p:grpSpPr>
        <p:sp>
          <p:nvSpPr>
            <p:cNvPr id="7" name="Rectangle 6"/>
            <p:cNvSpPr/>
            <p:nvPr/>
          </p:nvSpPr>
          <p:spPr>
            <a:xfrm>
              <a:off x="565350" y="5474962"/>
              <a:ext cx="1324719" cy="99631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pic>
          <p:nvPicPr>
            <p:cNvPr id="8" name="Picture 2" descr="http://cdn.shopify.com/s/files/1/0095/5362/products/SMALL-Black-dot_large.png?v=13553985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4606" y="5694127"/>
              <a:ext cx="231030" cy="173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http://cdn.shopify.com/s/files/1/0095/5362/products/SMALL-Black-dot_large.png?v=13553985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4370" y="5694127"/>
              <a:ext cx="231030" cy="173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http://cdn.shopify.com/s/files/1/0095/5362/products/SMALL-Black-dot_large.png?v=13553985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4606" y="6075127"/>
              <a:ext cx="231030" cy="173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http://cdn.shopify.com/s/files/1/0095/5362/products/SMALL-Black-dot_large.png?v=13553985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4370" y="6075127"/>
              <a:ext cx="231030" cy="173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http://cdn.shopify.com/s/files/1/0095/5362/products/SMALL-Black-dot_large.png?v=13553985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6353" y="5867007"/>
              <a:ext cx="231030" cy="173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http://cdn.shopify.com/s/files/1/0095/5362/products/SMALL-Black-dot_large.png?v=13553985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7770" y="6075127"/>
              <a:ext cx="231030" cy="173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Group 13"/>
          <p:cNvGrpSpPr/>
          <p:nvPr/>
        </p:nvGrpSpPr>
        <p:grpSpPr>
          <a:xfrm>
            <a:off x="4978817" y="2958483"/>
            <a:ext cx="2173098" cy="1485143"/>
            <a:chOff x="580280" y="6636818"/>
            <a:chExt cx="1324719" cy="996319"/>
          </a:xfrm>
        </p:grpSpPr>
        <p:sp>
          <p:nvSpPr>
            <p:cNvPr id="15" name="Rectangle 14"/>
            <p:cNvSpPr/>
            <p:nvPr/>
          </p:nvSpPr>
          <p:spPr>
            <a:xfrm>
              <a:off x="580280" y="6636818"/>
              <a:ext cx="1324719" cy="99631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pic>
          <p:nvPicPr>
            <p:cNvPr id="16" name="Picture 2" descr="http://cdn.shopify.com/s/files/1/0095/5362/products/SMALL-Black-dot_large.png?v=13553985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6837127"/>
              <a:ext cx="231030" cy="173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" descr="http://cdn.shopify.com/s/files/1/0095/5362/products/SMALL-Black-dot_large.png?v=13553985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5564" y="6837127"/>
              <a:ext cx="231030" cy="173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" descr="http://cdn.shopify.com/s/files/1/0095/5362/products/SMALL-Black-dot_large.png?v=13553985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7218127"/>
              <a:ext cx="231030" cy="173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" descr="http://cdn.shopify.com/s/files/1/0095/5362/products/SMALL-Black-dot_large.png?v=13553985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5564" y="7218127"/>
              <a:ext cx="231030" cy="173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" descr="http://cdn.shopify.com/s/files/1/0095/5362/products/SMALL-Black-dot_large.png?v=13553985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7770" y="7010007"/>
              <a:ext cx="231030" cy="173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" descr="http://cdn.shopify.com/s/files/1/0095/5362/products/SMALL-Black-dot_large.png?v=13553985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7770" y="7218127"/>
              <a:ext cx="231030" cy="173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3" name="Group 22"/>
          <p:cNvGrpSpPr/>
          <p:nvPr/>
        </p:nvGrpSpPr>
        <p:grpSpPr>
          <a:xfrm>
            <a:off x="4978818" y="4768705"/>
            <a:ext cx="2173098" cy="1485143"/>
            <a:chOff x="580281" y="7842881"/>
            <a:chExt cx="1324719" cy="996319"/>
          </a:xfrm>
        </p:grpSpPr>
        <p:sp>
          <p:nvSpPr>
            <p:cNvPr id="24" name="Rectangle 23"/>
            <p:cNvSpPr/>
            <p:nvPr/>
          </p:nvSpPr>
          <p:spPr>
            <a:xfrm>
              <a:off x="580281" y="7842881"/>
              <a:ext cx="1324719" cy="99631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pic>
          <p:nvPicPr>
            <p:cNvPr id="25" name="Picture 2" descr="http://cdn.shopify.com/s/files/1/0095/5362/products/SMALL-Black-dot_large.png?v=13553985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8056327"/>
              <a:ext cx="231030" cy="173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" descr="http://cdn.shopify.com/s/files/1/0095/5362/products/SMALL-Black-dot_large.png?v=13553985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5370" y="8056327"/>
              <a:ext cx="231030" cy="173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2" descr="http://cdn.shopify.com/s/files/1/0095/5362/products/SMALL-Black-dot_large.png?v=13553985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1570" y="8229600"/>
              <a:ext cx="231030" cy="173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" descr="http://cdn.shopify.com/s/files/1/0095/5362/products/SMALL-Black-dot_large.png?v=13553985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5564" y="8437327"/>
              <a:ext cx="231030" cy="173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2" descr="http://cdn.shopify.com/s/files/1/0095/5362/products/SMALL-Black-dot_large.png?v=13553985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547" y="8229207"/>
              <a:ext cx="231030" cy="173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2" descr="http://cdn.shopify.com/s/files/1/0095/5362/products/SMALL-Black-dot_large.png?v=13553985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2764" y="8437327"/>
              <a:ext cx="231030" cy="173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33570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9006" y="211015"/>
            <a:ext cx="11748533" cy="6400800"/>
          </a:xfrm>
          <a:prstGeom prst="rect">
            <a:avLst/>
          </a:prstGeom>
          <a:solidFill>
            <a:schemeClr val="bg1"/>
          </a:solidFill>
          <a:ln w="101600" cap="rnd">
            <a:solidFill>
              <a:srgbClr val="00006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09007" y="600891"/>
            <a:ext cx="11748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dirty="0" smtClean="0">
              <a:solidFill>
                <a:srgbClr val="000066"/>
              </a:solidFill>
              <a:latin typeface="Berlin Sans FB" panose="020E0602020502020306" pitchFamily="34" charset="0"/>
            </a:endParaRPr>
          </a:p>
          <a:p>
            <a:pPr algn="ctr"/>
            <a:endParaRPr lang="en-US" sz="2000" dirty="0" smtClean="0">
              <a:solidFill>
                <a:srgbClr val="000066"/>
              </a:solidFill>
              <a:latin typeface="Berlin Sans FB" panose="020E0602020502020306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9007" y="274319"/>
            <a:ext cx="11748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Berlin Sans FB" panose="020E0602020502020306" pitchFamily="34" charset="0"/>
              </a:rPr>
              <a:t>Number Talk B: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110842" y="1210804"/>
            <a:ext cx="2091455" cy="1336175"/>
            <a:chOff x="2743200" y="5474962"/>
            <a:chExt cx="1324719" cy="996319"/>
          </a:xfrm>
        </p:grpSpPr>
        <p:sp>
          <p:nvSpPr>
            <p:cNvPr id="7" name="Rectangle 6"/>
            <p:cNvSpPr/>
            <p:nvPr/>
          </p:nvSpPr>
          <p:spPr>
            <a:xfrm>
              <a:off x="2743200" y="5474962"/>
              <a:ext cx="1324719" cy="99631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pic>
          <p:nvPicPr>
            <p:cNvPr id="8" name="Picture 2" descr="http://cdn.shopify.com/s/files/1/0095/5362/products/SMALL-Black-dot_large.png?v=13553985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0059" y="5714507"/>
              <a:ext cx="231030" cy="173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http://cdn.shopify.com/s/files/1/0095/5362/products/SMALL-Black-dot_large.png?v=13553985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0059" y="6071820"/>
              <a:ext cx="231030" cy="173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http://cdn.shopify.com/s/files/1/0095/5362/products/SMALL-Black-dot_large.png?v=13553985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6604" y="6071819"/>
              <a:ext cx="231030" cy="173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http://cdn.shopify.com/s/files/1/0095/5362/products/SMALL-Black-dot_large.png?v=13553985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6604" y="5714507"/>
              <a:ext cx="231030" cy="173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http://cdn.shopify.com/s/files/1/0095/5362/products/SMALL-Black-dot_large.png?v=13553985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5170" y="6072312"/>
              <a:ext cx="231030" cy="173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http://cdn.shopify.com/s/files/1/0095/5362/products/SMALL-Black-dot_large.png?v=13553985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5170" y="5715000"/>
              <a:ext cx="231030" cy="173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Group 13"/>
          <p:cNvGrpSpPr/>
          <p:nvPr/>
        </p:nvGrpSpPr>
        <p:grpSpPr>
          <a:xfrm>
            <a:off x="5109443" y="3074793"/>
            <a:ext cx="2091455" cy="1336175"/>
            <a:chOff x="2758130" y="6636818"/>
            <a:chExt cx="1324719" cy="996319"/>
          </a:xfrm>
        </p:grpSpPr>
        <p:sp>
          <p:nvSpPr>
            <p:cNvPr id="15" name="Rectangle 14"/>
            <p:cNvSpPr/>
            <p:nvPr/>
          </p:nvSpPr>
          <p:spPr>
            <a:xfrm>
              <a:off x="2758130" y="6636818"/>
              <a:ext cx="1324719" cy="99631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pic>
          <p:nvPicPr>
            <p:cNvPr id="16" name="Picture 2" descr="http://cdn.shopify.com/s/files/1/0095/5362/products/SMALL-Black-dot_large.png?v=13553985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9400" y="6860715"/>
              <a:ext cx="231030" cy="173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" descr="http://cdn.shopify.com/s/files/1/0095/5362/products/SMALL-Black-dot_large.png?v=13553985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9400" y="7218028"/>
              <a:ext cx="231030" cy="173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" descr="http://cdn.shopify.com/s/files/1/0095/5362/products/SMALL-Black-dot_large.png?v=13553985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5945" y="7218027"/>
              <a:ext cx="231030" cy="173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" descr="http://cdn.shopify.com/s/files/1/0095/5362/products/SMALL-Black-dot_large.png?v=13553985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5945" y="6860715"/>
              <a:ext cx="231030" cy="173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" descr="http://cdn.shopify.com/s/files/1/0095/5362/products/SMALL-Black-dot_large.png?v=13553985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5200" y="7218520"/>
              <a:ext cx="231030" cy="173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" descr="http://cdn.shopify.com/s/files/1/0095/5362/products/SMALL-Black-dot_large.png?v=13553985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4459" y="7218127"/>
              <a:ext cx="231030" cy="173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" descr="http://cdn.shopify.com/s/files/1/0095/5362/products/SMALL-Black-dot_large.png?v=13553985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4459" y="7214919"/>
              <a:ext cx="231030" cy="173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4" name="Group 23"/>
          <p:cNvGrpSpPr/>
          <p:nvPr/>
        </p:nvGrpSpPr>
        <p:grpSpPr>
          <a:xfrm>
            <a:off x="5109444" y="4934000"/>
            <a:ext cx="2091455" cy="1336175"/>
            <a:chOff x="2758131" y="7842881"/>
            <a:chExt cx="1324719" cy="996319"/>
          </a:xfrm>
        </p:grpSpPr>
        <p:sp>
          <p:nvSpPr>
            <p:cNvPr id="25" name="Rectangle 24"/>
            <p:cNvSpPr/>
            <p:nvPr/>
          </p:nvSpPr>
          <p:spPr>
            <a:xfrm>
              <a:off x="2758131" y="7842881"/>
              <a:ext cx="1324719" cy="99631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pic>
          <p:nvPicPr>
            <p:cNvPr id="26" name="Picture 2" descr="http://cdn.shopify.com/s/files/1/0095/5362/products/SMALL-Black-dot_large.png?v=13553985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9400" y="8079522"/>
              <a:ext cx="231030" cy="173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2" descr="http://cdn.shopify.com/s/files/1/0095/5362/products/SMALL-Black-dot_large.png?v=13553985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5945" y="8436834"/>
              <a:ext cx="231030" cy="173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" descr="http://cdn.shopify.com/s/files/1/0095/5362/products/SMALL-Black-dot_large.png?v=13553985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5945" y="8079522"/>
              <a:ext cx="231030" cy="173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2" descr="http://cdn.shopify.com/s/files/1/0095/5362/products/SMALL-Black-dot_large.png?v=13553985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5200" y="8437327"/>
              <a:ext cx="231030" cy="173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2" descr="http://cdn.shopify.com/s/files/1/0095/5362/products/SMALL-Black-dot_large.png?v=13553985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4459" y="8436934"/>
              <a:ext cx="231030" cy="173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2" descr="http://cdn.shopify.com/s/files/1/0095/5362/products/SMALL-Black-dot_large.png?v=13553985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4459" y="8433726"/>
              <a:ext cx="231030" cy="173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58794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9006" y="211015"/>
            <a:ext cx="11748533" cy="6400800"/>
          </a:xfrm>
          <a:prstGeom prst="rect">
            <a:avLst/>
          </a:prstGeom>
          <a:solidFill>
            <a:schemeClr val="bg1"/>
          </a:solidFill>
          <a:ln w="101600" cap="rnd">
            <a:solidFill>
              <a:srgbClr val="00006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09007" y="600891"/>
            <a:ext cx="11748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dirty="0" smtClean="0">
              <a:solidFill>
                <a:srgbClr val="000066"/>
              </a:solidFill>
              <a:latin typeface="Berlin Sans FB" panose="020E0602020502020306" pitchFamily="34" charset="0"/>
            </a:endParaRPr>
          </a:p>
          <a:p>
            <a:pPr algn="ctr"/>
            <a:endParaRPr lang="en-US" sz="2000" dirty="0" smtClean="0">
              <a:solidFill>
                <a:srgbClr val="000066"/>
              </a:solidFill>
              <a:latin typeface="Berlin Sans FB" panose="020E0602020502020306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9007" y="274319"/>
            <a:ext cx="11748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Berlin Sans FB" panose="020E0602020502020306" pitchFamily="34" charset="0"/>
              </a:rPr>
              <a:t>Number Talk C: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050266" y="1129165"/>
            <a:ext cx="2054062" cy="1466805"/>
            <a:chOff x="4984950" y="5463524"/>
            <a:chExt cx="1324719" cy="996319"/>
          </a:xfrm>
        </p:grpSpPr>
        <p:sp>
          <p:nvSpPr>
            <p:cNvPr id="7" name="Rectangle 6"/>
            <p:cNvSpPr/>
            <p:nvPr/>
          </p:nvSpPr>
          <p:spPr>
            <a:xfrm>
              <a:off x="4984950" y="5463524"/>
              <a:ext cx="1324719" cy="99631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pic>
          <p:nvPicPr>
            <p:cNvPr id="8" name="Picture 2" descr="http://cdn.shopify.com/s/files/1/0095/5362/products/SMALL-Black-dot_large.png?v=13553985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9859" y="5541234"/>
              <a:ext cx="231030" cy="173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http://cdn.shopify.com/s/files/1/0095/5362/products/SMALL-Black-dot_large.png?v=13553985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6404" y="5898546"/>
              <a:ext cx="231030" cy="173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http://cdn.shopify.com/s/files/1/0095/5362/products/SMALL-Black-dot_large.png?v=13553985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6404" y="5541234"/>
              <a:ext cx="231030" cy="173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http://cdn.shopify.com/s/files/1/0095/5362/products/SMALL-Black-dot_large.png?v=13553985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4970" y="5899039"/>
              <a:ext cx="231030" cy="173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http://cdn.shopify.com/s/files/1/0095/5362/products/SMALL-Black-dot_large.png?v=13553985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4970" y="5541727"/>
              <a:ext cx="231030" cy="173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http://cdn.shopify.com/s/files/1/0095/5362/products/SMALL-Black-dot_large.png?v=13553985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4970" y="6227527"/>
              <a:ext cx="231030" cy="173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Group 13"/>
          <p:cNvGrpSpPr/>
          <p:nvPr/>
        </p:nvGrpSpPr>
        <p:grpSpPr>
          <a:xfrm>
            <a:off x="5048867" y="2993147"/>
            <a:ext cx="2054062" cy="1466805"/>
            <a:chOff x="4999880" y="6625380"/>
            <a:chExt cx="1324719" cy="996319"/>
          </a:xfrm>
        </p:grpSpPr>
        <p:sp>
          <p:nvSpPr>
            <p:cNvPr id="15" name="Rectangle 14"/>
            <p:cNvSpPr/>
            <p:nvPr/>
          </p:nvSpPr>
          <p:spPr>
            <a:xfrm>
              <a:off x="4999880" y="6625380"/>
              <a:ext cx="1324719" cy="99631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pic>
          <p:nvPicPr>
            <p:cNvPr id="16" name="Picture 2" descr="http://cdn.shopify.com/s/files/1/0095/5362/products/SMALL-Black-dot_large.png?v=13553985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3970" y="7370527"/>
              <a:ext cx="231030" cy="173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" descr="http://cdn.shopify.com/s/files/1/0095/5362/products/SMALL-Black-dot_large.png?v=13553985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6404" y="7041546"/>
              <a:ext cx="231030" cy="173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" descr="http://cdn.shopify.com/s/files/1/0095/5362/products/SMALL-Black-dot_large.png?v=13553985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6404" y="6684234"/>
              <a:ext cx="231030" cy="173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" descr="http://cdn.shopify.com/s/files/1/0095/5362/products/SMALL-Black-dot_large.png?v=13553985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7400" y="7042039"/>
              <a:ext cx="231030" cy="173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" descr="http://cdn.shopify.com/s/files/1/0095/5362/products/SMALL-Black-dot_large.png?v=13553985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7400" y="6684727"/>
              <a:ext cx="231030" cy="173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" descr="http://cdn.shopify.com/s/files/1/0095/5362/products/SMALL-Black-dot_large.png?v=13553985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7400" y="7370527"/>
              <a:ext cx="231030" cy="173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3" name="Group 22"/>
          <p:cNvGrpSpPr/>
          <p:nvPr/>
        </p:nvGrpSpPr>
        <p:grpSpPr>
          <a:xfrm>
            <a:off x="5048868" y="4852356"/>
            <a:ext cx="2054062" cy="1466805"/>
            <a:chOff x="4999881" y="7831443"/>
            <a:chExt cx="1324719" cy="996319"/>
          </a:xfrm>
        </p:grpSpPr>
        <p:sp>
          <p:nvSpPr>
            <p:cNvPr id="24" name="Rectangle 23"/>
            <p:cNvSpPr/>
            <p:nvPr/>
          </p:nvSpPr>
          <p:spPr>
            <a:xfrm>
              <a:off x="4999881" y="7831443"/>
              <a:ext cx="1324719" cy="99631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pic>
          <p:nvPicPr>
            <p:cNvPr id="25" name="Picture 2" descr="http://cdn.shopify.com/s/files/1/0095/5362/products/SMALL-Black-dot_large.png?v=13553985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93966" y="8589727"/>
              <a:ext cx="231030" cy="173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" descr="http://cdn.shopify.com/s/files/1/0095/5362/products/SMALL-Black-dot_large.png?v=13553985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6400" y="8260746"/>
              <a:ext cx="231030" cy="173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2" descr="http://cdn.shopify.com/s/files/1/0095/5362/products/SMALL-Black-dot_large.png?v=13553985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6400" y="7903434"/>
              <a:ext cx="231030" cy="173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" descr="http://cdn.shopify.com/s/files/1/0095/5362/products/SMALL-Black-dot_large.png?v=13553985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7396" y="8261239"/>
              <a:ext cx="231030" cy="173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2" descr="http://cdn.shopify.com/s/files/1/0095/5362/products/SMALL-Black-dot_large.png?v=13553985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7396" y="7903927"/>
              <a:ext cx="231030" cy="173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14426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9006" y="211015"/>
            <a:ext cx="11748533" cy="6400800"/>
          </a:xfrm>
          <a:prstGeom prst="rect">
            <a:avLst/>
          </a:prstGeom>
          <a:solidFill>
            <a:schemeClr val="bg1"/>
          </a:solidFill>
          <a:ln w="101600" cap="rnd">
            <a:solidFill>
              <a:schemeClr val="accent5">
                <a:lumMod val="40000"/>
                <a:lumOff val="6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09007" y="600891"/>
            <a:ext cx="11748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dirty="0" smtClean="0">
              <a:solidFill>
                <a:srgbClr val="000066"/>
              </a:solidFill>
              <a:latin typeface="Berlin Sans FB" panose="020E0602020502020306" pitchFamily="34" charset="0"/>
            </a:endParaRPr>
          </a:p>
          <a:p>
            <a:pPr algn="ctr"/>
            <a:endParaRPr lang="en-US" sz="2000" dirty="0" smtClean="0">
              <a:solidFill>
                <a:srgbClr val="000066"/>
              </a:solidFill>
              <a:latin typeface="Berlin Sans FB" panose="020E0602020502020306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68700" y="6159500"/>
            <a:ext cx="5003800" cy="388815"/>
          </a:xfrm>
          <a:prstGeom prst="rect">
            <a:avLst/>
          </a:prstGeom>
          <a:solidFill>
            <a:srgbClr val="FFF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09006" y="1748245"/>
            <a:ext cx="11748533" cy="4847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i="1" dirty="0" smtClean="0"/>
          </a:p>
          <a:p>
            <a:pPr algn="ctr"/>
            <a:endParaRPr lang="en-US" sz="1300" i="1" dirty="0"/>
          </a:p>
          <a:p>
            <a:pPr algn="ctr"/>
            <a:endParaRPr lang="en-US" sz="1300" i="1" dirty="0" smtClean="0"/>
          </a:p>
          <a:p>
            <a:pPr algn="ctr"/>
            <a:endParaRPr lang="en-US" sz="1300" i="1" dirty="0"/>
          </a:p>
          <a:p>
            <a:pPr algn="ctr"/>
            <a:endParaRPr lang="en-US" sz="1300" i="1" dirty="0" smtClean="0"/>
          </a:p>
          <a:p>
            <a:pPr algn="ctr"/>
            <a:endParaRPr lang="en-US" sz="1300" i="1" dirty="0"/>
          </a:p>
          <a:p>
            <a:pPr algn="ctr"/>
            <a:endParaRPr lang="en-US" sz="1300" i="1" dirty="0" smtClean="0"/>
          </a:p>
          <a:p>
            <a:pPr algn="ctr"/>
            <a:endParaRPr lang="en-US" sz="1300" i="1" dirty="0"/>
          </a:p>
          <a:p>
            <a:pPr algn="ctr"/>
            <a:endParaRPr lang="en-US" sz="1300" i="1" dirty="0" smtClean="0"/>
          </a:p>
          <a:p>
            <a:pPr algn="ctr"/>
            <a:endParaRPr lang="en-US" sz="1300" i="1" dirty="0"/>
          </a:p>
          <a:p>
            <a:pPr algn="ctr"/>
            <a:endParaRPr lang="en-US" sz="1300" i="1" dirty="0" smtClean="0"/>
          </a:p>
          <a:p>
            <a:pPr algn="ctr"/>
            <a:endParaRPr lang="en-US" sz="1300" i="1" dirty="0"/>
          </a:p>
          <a:p>
            <a:pPr algn="ctr"/>
            <a:endParaRPr lang="en-US" sz="1300" i="1" dirty="0" smtClean="0"/>
          </a:p>
          <a:p>
            <a:pPr algn="ctr"/>
            <a:endParaRPr lang="en-US" sz="1300" i="1" dirty="0"/>
          </a:p>
          <a:p>
            <a:pPr algn="ctr"/>
            <a:endParaRPr lang="en-US" sz="1300" i="1" dirty="0" smtClean="0"/>
          </a:p>
          <a:p>
            <a:pPr algn="ctr"/>
            <a:endParaRPr lang="en-US" sz="1300" i="1" dirty="0"/>
          </a:p>
          <a:p>
            <a:pPr algn="ctr"/>
            <a:endParaRPr lang="en-US" sz="1300" i="1" dirty="0" smtClean="0"/>
          </a:p>
          <a:p>
            <a:pPr algn="ctr"/>
            <a:endParaRPr lang="en-US" sz="1300" i="1" dirty="0"/>
          </a:p>
          <a:p>
            <a:pPr algn="ctr"/>
            <a:endParaRPr lang="en-US" sz="1300" i="1" dirty="0" smtClean="0"/>
          </a:p>
          <a:p>
            <a:pPr algn="ctr"/>
            <a:endParaRPr lang="en-US" sz="1300" i="1" dirty="0"/>
          </a:p>
          <a:p>
            <a:pPr algn="ctr"/>
            <a:endParaRPr lang="en-US" sz="1300" i="1" dirty="0" smtClean="0"/>
          </a:p>
          <a:p>
            <a:pPr algn="ctr"/>
            <a:endParaRPr lang="en-US" sz="1300" i="1" dirty="0"/>
          </a:p>
          <a:p>
            <a:pPr algn="ctr"/>
            <a:r>
              <a:rPr lang="en-US" b="1" dirty="0" smtClean="0">
                <a:solidFill>
                  <a:srgbClr val="000066"/>
                </a:solidFill>
              </a:rPr>
              <a:t>Corresponding Number Talks are on slides 19-21.</a:t>
            </a:r>
            <a:endParaRPr lang="en-US" b="1" dirty="0">
              <a:solidFill>
                <a:srgbClr val="000066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9007" y="274319"/>
            <a:ext cx="11748532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" panose="020E0602020502020306" pitchFamily="34" charset="0"/>
              </a:rPr>
              <a:t>Teacher Information</a:t>
            </a:r>
          </a:p>
          <a:p>
            <a:pPr algn="ctr"/>
            <a:r>
              <a:rPr lang="en-US" sz="5400" dirty="0" smtClean="0">
                <a:solidFill>
                  <a:srgbClr val="00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" panose="020E0602020502020306" pitchFamily="34" charset="0"/>
              </a:rPr>
              <a:t>Dot Images: Flexibility with 7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51371" y="2141686"/>
            <a:ext cx="3171247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66"/>
                </a:solidFill>
                <a:latin typeface="Berlin Sans FB" panose="020E0602020502020306" pitchFamily="34" charset="0"/>
              </a:rPr>
              <a:t>General Information:</a:t>
            </a:r>
          </a:p>
          <a:p>
            <a:r>
              <a:rPr lang="en-US" sz="2000" dirty="0">
                <a:solidFill>
                  <a:prstClr val="black"/>
                </a:solidFill>
              </a:rPr>
              <a:t>Dot images are a great tool for introducing composing and decomposing, practicing counting, seeing numbers in a variety of ways, subitizing (instantly recognizing a quantity), and noticing number combinations.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59878" y="2155875"/>
            <a:ext cx="602722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66"/>
                </a:solidFill>
                <a:latin typeface="Berlin Sans FB" panose="020E0602020502020306" pitchFamily="34" charset="0"/>
              </a:rPr>
              <a:t>Probing Questions: </a:t>
            </a:r>
            <a:endParaRPr lang="en-US" sz="2400" dirty="0">
              <a:solidFill>
                <a:srgbClr val="000066"/>
              </a:solidFill>
              <a:latin typeface="Berlin Sans FB" panose="020E0602020502020306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How many dots do you see?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How did you know “how many”?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Could you find the number of dots without counting them one by one?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Is there another way to find the amount?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How are the dots arranged?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/>
              <a:t>What stayed the same between the first and second box (or second and third)?  What changed?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/>
              <a:t>How did knowing the amount in the first box help you figure out the amount in the next box?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761071" y="2050406"/>
            <a:ext cx="3513749" cy="3644899"/>
          </a:xfrm>
          <a:prstGeom prst="roundRect">
            <a:avLst>
              <a:gd name="adj" fmla="val 0"/>
            </a:avLst>
          </a:prstGeom>
          <a:noFill/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4876998" y="2050406"/>
            <a:ext cx="6530142" cy="3644899"/>
          </a:xfrm>
          <a:prstGeom prst="roundRect">
            <a:avLst>
              <a:gd name="adj" fmla="val 0"/>
            </a:avLst>
          </a:prstGeom>
          <a:noFill/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43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9006" y="211015"/>
            <a:ext cx="11748533" cy="6400800"/>
          </a:xfrm>
          <a:prstGeom prst="rect">
            <a:avLst/>
          </a:prstGeom>
          <a:solidFill>
            <a:schemeClr val="bg1"/>
          </a:solidFill>
          <a:ln w="101600" cap="rnd">
            <a:solidFill>
              <a:srgbClr val="00006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09007" y="600891"/>
            <a:ext cx="11748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dirty="0" smtClean="0">
              <a:solidFill>
                <a:srgbClr val="000066"/>
              </a:solidFill>
              <a:latin typeface="Berlin Sans FB" panose="020E0602020502020306" pitchFamily="34" charset="0"/>
            </a:endParaRPr>
          </a:p>
          <a:p>
            <a:pPr algn="ctr"/>
            <a:endParaRPr lang="en-US" sz="2000" dirty="0" smtClean="0">
              <a:solidFill>
                <a:srgbClr val="000066"/>
              </a:solidFill>
              <a:latin typeface="Berlin Sans FB" panose="020E0602020502020306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9007" y="274319"/>
            <a:ext cx="11748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Berlin Sans FB" panose="020E0602020502020306" pitchFamily="34" charset="0"/>
              </a:rPr>
              <a:t>Number Talk A: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767944" y="4785032"/>
            <a:ext cx="2612572" cy="1517802"/>
            <a:chOff x="381002" y="7919081"/>
            <a:chExt cx="1600197" cy="996319"/>
          </a:xfrm>
        </p:grpSpPr>
        <p:sp>
          <p:nvSpPr>
            <p:cNvPr id="7" name="Rectangle 6"/>
            <p:cNvSpPr/>
            <p:nvPr/>
          </p:nvSpPr>
          <p:spPr>
            <a:xfrm>
              <a:off x="381002" y="7919081"/>
              <a:ext cx="1600197" cy="99631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2" descr="http://cdn.shopify.com/s/files/1/0095/5362/products/SMALL-Black-dot_large.png?v=13553985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876" y="8106885"/>
              <a:ext cx="231030" cy="173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http://cdn.shopify.com/s/files/1/0095/5362/products/SMALL-Black-dot_large.png?v=13553985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876" y="8673108"/>
              <a:ext cx="231030" cy="173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http://cdn.shopify.com/s/files/1/0095/5362/products/SMALL-Black-dot_large.png?v=13553985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876" y="8403331"/>
              <a:ext cx="231030" cy="173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http://cdn.shopify.com/s/files/1/0095/5362/products/SMALL-Black-dot_large.png?v=13553985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461" y="8673108"/>
              <a:ext cx="231030" cy="173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http://cdn.shopify.com/s/files/1/0095/5362/products/SMALL-Black-dot_large.png?v=13553985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486" y="8403332"/>
              <a:ext cx="231030" cy="173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http://cdn.shopify.com/s/files/1/0095/5362/products/SMALL-Black-dot_large.png?v=13553985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486" y="8672265"/>
              <a:ext cx="231030" cy="173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Group 13"/>
          <p:cNvGrpSpPr/>
          <p:nvPr/>
        </p:nvGrpSpPr>
        <p:grpSpPr>
          <a:xfrm>
            <a:off x="4767943" y="1045509"/>
            <a:ext cx="2612575" cy="1517802"/>
            <a:chOff x="381001" y="5551162"/>
            <a:chExt cx="1600199" cy="996319"/>
          </a:xfrm>
        </p:grpSpPr>
        <p:sp>
          <p:nvSpPr>
            <p:cNvPr id="15" name="Rectangle 14"/>
            <p:cNvSpPr/>
            <p:nvPr/>
          </p:nvSpPr>
          <p:spPr>
            <a:xfrm>
              <a:off x="381001" y="5551162"/>
              <a:ext cx="1600199" cy="99631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2" descr="http://cdn.shopify.com/s/files/1/0095/5362/products/SMALL-Black-dot_large.png?v=13553985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683" y="5781998"/>
              <a:ext cx="231030" cy="173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" descr="http://cdn.shopify.com/s/files/1/0095/5362/products/SMALL-Black-dot_large.png?v=13553985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6696" y="6162722"/>
              <a:ext cx="231030" cy="173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" descr="http://cdn.shopify.com/s/files/1/0095/5362/products/SMALL-Black-dot_large.png?v=13553985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683" y="6159294"/>
              <a:ext cx="231030" cy="173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" descr="http://cdn.shopify.com/s/files/1/0095/5362/products/SMALL-Black-dot_large.png?v=13553985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5421" y="5782389"/>
              <a:ext cx="231030" cy="173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" descr="http://cdn.shopify.com/s/files/1/0095/5362/products/SMALL-Black-dot_large.png?v=13553985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5421" y="6165699"/>
              <a:ext cx="231030" cy="173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" descr="http://cdn.shopify.com/s/files/1/0095/5362/products/SMALL-Black-dot_large.png?v=13553985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8484" y="5781997"/>
              <a:ext cx="231030" cy="173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" descr="http://cdn.shopify.com/s/files/1/0095/5362/products/SMALL-Black-dot_large.png?v=13553985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8491" y="6162723"/>
              <a:ext cx="231030" cy="173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4" name="Group 23"/>
          <p:cNvGrpSpPr/>
          <p:nvPr/>
        </p:nvGrpSpPr>
        <p:grpSpPr>
          <a:xfrm>
            <a:off x="4767943" y="2876840"/>
            <a:ext cx="2612573" cy="1517802"/>
            <a:chOff x="381002" y="6713018"/>
            <a:chExt cx="1600198" cy="996319"/>
          </a:xfrm>
        </p:grpSpPr>
        <p:sp>
          <p:nvSpPr>
            <p:cNvPr id="25" name="Rectangle 24"/>
            <p:cNvSpPr/>
            <p:nvPr/>
          </p:nvSpPr>
          <p:spPr>
            <a:xfrm>
              <a:off x="381002" y="6713018"/>
              <a:ext cx="1600198" cy="99631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Picture 2" descr="http://cdn.shopify.com/s/files/1/0095/5362/products/SMALL-Black-dot_large.png?v=13553985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2934" y="7005663"/>
              <a:ext cx="231030" cy="173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2" descr="http://cdn.shopify.com/s/files/1/0095/5362/products/SMALL-Black-dot_large.png?v=13553985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2934" y="7305096"/>
              <a:ext cx="231030" cy="173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" descr="http://cdn.shopify.com/s/files/1/0095/5362/products/SMALL-Black-dot_large.png?v=13553985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747" y="7005663"/>
              <a:ext cx="231030" cy="173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2" descr="http://cdn.shopify.com/s/files/1/0095/5362/products/SMALL-Black-dot_large.png?v=13553985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134" y="7307701"/>
              <a:ext cx="231030" cy="173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2" descr="http://cdn.shopify.com/s/files/1/0095/5362/products/SMALL-Black-dot_large.png?v=13553985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1399" y="7005663"/>
              <a:ext cx="231030" cy="173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2" descr="http://cdn.shopify.com/s/files/1/0095/5362/products/SMALL-Black-dot_large.png?v=13553985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6696" y="7305095"/>
              <a:ext cx="231030" cy="173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2" descr="http://cdn.shopify.com/s/files/1/0095/5362/products/SMALL-Black-dot_large.png?v=13553985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2431" y="7305096"/>
              <a:ext cx="231030" cy="173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44172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chemeClr val="accent5">
              <a:lumMod val="20000"/>
              <a:lumOff val="80000"/>
            </a:schemeClr>
          </a:fgClr>
          <a:bgClr>
            <a:srgbClr val="000066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9006" y="211015"/>
            <a:ext cx="11748533" cy="6400800"/>
          </a:xfrm>
          <a:prstGeom prst="rect">
            <a:avLst/>
          </a:prstGeom>
          <a:solidFill>
            <a:schemeClr val="bg1"/>
          </a:solidFill>
          <a:ln w="101600" cap="rnd">
            <a:solidFill>
              <a:srgbClr val="00006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04949" y="365757"/>
            <a:ext cx="11430000" cy="6263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0066"/>
                </a:solidFill>
                <a:latin typeface="Berlin Sans FB" panose="020E0602020502020306" pitchFamily="34" charset="0"/>
              </a:rPr>
              <a:t>Overview</a:t>
            </a:r>
          </a:p>
          <a:p>
            <a:endParaRPr lang="en-US" b="1" dirty="0" smtClean="0"/>
          </a:p>
          <a:p>
            <a:r>
              <a:rPr lang="en-US" sz="2200" dirty="0" smtClean="0">
                <a:solidFill>
                  <a:srgbClr val="000066"/>
                </a:solidFill>
                <a:latin typeface="Berlin Sans FB" panose="020E0602020502020306" pitchFamily="34" charset="0"/>
              </a:rPr>
              <a:t>What </a:t>
            </a:r>
            <a:r>
              <a:rPr lang="en-US" sz="2200" dirty="0">
                <a:solidFill>
                  <a:srgbClr val="000066"/>
                </a:solidFill>
                <a:latin typeface="Berlin Sans FB" panose="020E0602020502020306" pitchFamily="34" charset="0"/>
              </a:rPr>
              <a:t>is a Number Talk?</a:t>
            </a:r>
          </a:p>
          <a:p>
            <a:r>
              <a:rPr lang="en-US" dirty="0"/>
              <a:t>A Number Talk is a brief routine (about 10 minutes) focused around developing flexibility and fluency with numbers. Through </a:t>
            </a:r>
            <a:r>
              <a:rPr lang="en-US" dirty="0" smtClean="0"/>
              <a:t>regular </a:t>
            </a:r>
            <a:r>
              <a:rPr lang="en-US" dirty="0"/>
              <a:t>opportunities to work with dot images and expressions, students develop an understanding of number relationships and structure.  This supports the development of early fluency skills. </a:t>
            </a:r>
          </a:p>
          <a:p>
            <a:r>
              <a:rPr lang="en-US" sz="1100" dirty="0"/>
              <a:t> </a:t>
            </a:r>
          </a:p>
          <a:p>
            <a:r>
              <a:rPr lang="en-US" dirty="0"/>
              <a:t>Through frequent Number Talks, students will recognize: 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US" dirty="0"/>
              <a:t>Numbers are composed of smaller numbers.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US" dirty="0"/>
              <a:t>Numbers can be decomposed and combined with other numbers in a variety of ways.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US" dirty="0"/>
              <a:t>What we know about one number can help us work with other numbers.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US" dirty="0"/>
              <a:t>What we know about small numbers can help us work with large numbers.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US" dirty="0"/>
              <a:t>Numbers are organized into groups of ones, tens, hundreds, etc...</a:t>
            </a:r>
            <a:endParaRPr lang="en-US" sz="2000" dirty="0"/>
          </a:p>
          <a:p>
            <a:r>
              <a:rPr lang="en-US" sz="2200" dirty="0"/>
              <a:t> </a:t>
            </a:r>
          </a:p>
          <a:p>
            <a:r>
              <a:rPr lang="en-US" sz="2200" dirty="0">
                <a:solidFill>
                  <a:srgbClr val="000066"/>
                </a:solidFill>
                <a:latin typeface="Berlin Sans FB" panose="020E0602020502020306" pitchFamily="34" charset="0"/>
              </a:rPr>
              <a:t>How Do Number Talks Look in Kindergarten?</a:t>
            </a:r>
          </a:p>
          <a:p>
            <a:r>
              <a:rPr lang="en-US" dirty="0" smtClean="0"/>
              <a:t>During much of Kindergarten, </a:t>
            </a:r>
            <a:r>
              <a:rPr lang="en-US" dirty="0"/>
              <a:t>Number Talks </a:t>
            </a:r>
            <a:r>
              <a:rPr lang="en-US" dirty="0" smtClean="0"/>
              <a:t>utilize dot images, ten frames, and </a:t>
            </a:r>
            <a:r>
              <a:rPr lang="en-US" dirty="0" err="1" smtClean="0"/>
              <a:t>Rekenreks</a:t>
            </a:r>
            <a:r>
              <a:rPr lang="en-US" dirty="0" smtClean="0"/>
              <a:t>.  Later </a:t>
            </a:r>
            <a:r>
              <a:rPr lang="en-US" dirty="0"/>
              <a:t>in the school year, they </a:t>
            </a:r>
            <a:r>
              <a:rPr lang="en-US" dirty="0" smtClean="0"/>
              <a:t> </a:t>
            </a:r>
            <a:r>
              <a:rPr lang="en-US" dirty="0"/>
              <a:t>focus around </a:t>
            </a:r>
            <a:r>
              <a:rPr lang="en-US" dirty="0" smtClean="0"/>
              <a:t>expressions. Kindergarten </a:t>
            </a:r>
            <a:r>
              <a:rPr lang="en-US" dirty="0"/>
              <a:t>students work with </a:t>
            </a:r>
            <a:r>
              <a:rPr lang="en-US" dirty="0" smtClean="0"/>
              <a:t>these quick </a:t>
            </a:r>
            <a:r>
              <a:rPr lang="en-US" dirty="0"/>
              <a:t>images to find “how many”.  </a:t>
            </a:r>
            <a:r>
              <a:rPr lang="en-US" dirty="0" smtClean="0"/>
              <a:t>The </a:t>
            </a:r>
            <a:r>
              <a:rPr lang="en-US" dirty="0"/>
              <a:t>image is briefly displayed </a:t>
            </a:r>
            <a:r>
              <a:rPr lang="en-US" dirty="0" smtClean="0"/>
              <a:t>for </a:t>
            </a:r>
            <a:r>
              <a:rPr lang="en-US" dirty="0"/>
              <a:t>three seconds, encouraging students to use strategies other than</a:t>
            </a:r>
            <a:r>
              <a:rPr lang="en-US" i="1" dirty="0"/>
              <a:t> counting all </a:t>
            </a:r>
            <a:r>
              <a:rPr lang="en-US" dirty="0"/>
              <a:t>to find the total quantity.  At first, kindergarten students may rely solely on </a:t>
            </a:r>
            <a:r>
              <a:rPr lang="en-US" i="1" dirty="0"/>
              <a:t>counting all </a:t>
            </a:r>
            <a:r>
              <a:rPr lang="en-US" dirty="0"/>
              <a:t>dots to find the quantity.  Through frequent experiences, </a:t>
            </a:r>
            <a:r>
              <a:rPr lang="en-US" dirty="0" smtClean="0"/>
              <a:t>they begin </a:t>
            </a:r>
            <a:r>
              <a:rPr lang="en-US" dirty="0"/>
              <a:t>to rely on perceptual subitizing (instantly seeing the amount), conceptual subitizing (seeing parts within the set, and using mental processes to find the total quantity), and known number facts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87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9006" y="211015"/>
            <a:ext cx="11748533" cy="6400800"/>
          </a:xfrm>
          <a:prstGeom prst="rect">
            <a:avLst/>
          </a:prstGeom>
          <a:solidFill>
            <a:schemeClr val="bg1"/>
          </a:solidFill>
          <a:ln w="101600" cap="rnd">
            <a:solidFill>
              <a:srgbClr val="00006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09007" y="600891"/>
            <a:ext cx="11748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dirty="0" smtClean="0">
              <a:solidFill>
                <a:srgbClr val="000066"/>
              </a:solidFill>
              <a:latin typeface="Berlin Sans FB" panose="020E0602020502020306" pitchFamily="34" charset="0"/>
            </a:endParaRPr>
          </a:p>
          <a:p>
            <a:pPr algn="ctr"/>
            <a:endParaRPr lang="en-US" sz="2000" dirty="0" smtClean="0">
              <a:solidFill>
                <a:srgbClr val="000066"/>
              </a:solidFill>
              <a:latin typeface="Berlin Sans FB" panose="020E0602020502020306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9007" y="274319"/>
            <a:ext cx="11748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Berlin Sans FB" panose="020E0602020502020306" pitchFamily="34" charset="0"/>
              </a:rPr>
              <a:t>Number Talk B: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893130" y="1235162"/>
            <a:ext cx="2340429" cy="1377135"/>
            <a:chOff x="2590801" y="5551161"/>
            <a:chExt cx="1600199" cy="996319"/>
          </a:xfrm>
        </p:grpSpPr>
        <p:sp>
          <p:nvSpPr>
            <p:cNvPr id="7" name="Rectangle 6"/>
            <p:cNvSpPr/>
            <p:nvPr/>
          </p:nvSpPr>
          <p:spPr>
            <a:xfrm>
              <a:off x="2590801" y="5551161"/>
              <a:ext cx="1600199" cy="99631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2" descr="http://cdn.shopify.com/s/files/1/0095/5362/products/SMALL-Black-dot_large.png?v=1355398517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706" b="-1"/>
            <a:stretch/>
          </p:blipFill>
          <p:spPr bwMode="auto">
            <a:xfrm>
              <a:off x="3048001" y="5584094"/>
              <a:ext cx="231030" cy="1460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http://cdn.shopify.com/s/files/1/0095/5362/products/SMALL-Black-dot_large.png?v=13553985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6190" y="6351745"/>
              <a:ext cx="231030" cy="173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http://cdn.shopify.com/s/files/1/0095/5362/products/SMALL-Black-dot_large.png?v=13553985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4194" y="6014080"/>
              <a:ext cx="231030" cy="173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http://cdn.shopify.com/s/files/1/0095/5362/products/SMALL-Black-dot_large.png?v=1355398517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706" b="-1"/>
            <a:stretch/>
          </p:blipFill>
          <p:spPr bwMode="auto">
            <a:xfrm>
              <a:off x="3502771" y="5584094"/>
              <a:ext cx="231030" cy="1460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http://cdn.shopify.com/s/files/1/0095/5362/products/SMALL-Black-dot_large.png?v=13553985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5201" y="6014080"/>
              <a:ext cx="231030" cy="173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http://cdn.shopify.com/s/files/1/0095/5362/products/SMALL-Black-dot_large.png?v=13553985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3142" y="5785480"/>
              <a:ext cx="231030" cy="173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http://cdn.shopify.com/s/files/1/0095/5362/products/SMALL-Black-dot_large.png?v=13553985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5648" y="6348769"/>
              <a:ext cx="231030" cy="173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Group 14"/>
          <p:cNvGrpSpPr/>
          <p:nvPr/>
        </p:nvGrpSpPr>
        <p:grpSpPr>
          <a:xfrm>
            <a:off x="4893131" y="4746086"/>
            <a:ext cx="2340426" cy="1377135"/>
            <a:chOff x="2590802" y="7919080"/>
            <a:chExt cx="1600197" cy="996319"/>
          </a:xfrm>
        </p:grpSpPr>
        <p:sp>
          <p:nvSpPr>
            <p:cNvPr id="16" name="Rectangle 15"/>
            <p:cNvSpPr/>
            <p:nvPr/>
          </p:nvSpPr>
          <p:spPr>
            <a:xfrm>
              <a:off x="2590802" y="7919080"/>
              <a:ext cx="1600197" cy="99631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2" descr="http://cdn.shopify.com/s/files/1/0095/5362/products/SMALL-Black-dot_large.png?v=13553985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4411" y="8112334"/>
              <a:ext cx="231030" cy="173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" descr="http://cdn.shopify.com/s/files/1/0095/5362/products/SMALL-Black-dot_large.png?v=1355398517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r="20297" b="-2"/>
            <a:stretch/>
          </p:blipFill>
          <p:spPr bwMode="auto">
            <a:xfrm>
              <a:off x="3962401" y="8285607"/>
              <a:ext cx="184138" cy="173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" descr="http://cdn.shopify.com/s/files/1/0095/5362/products/SMALL-Black-dot_large.png?v=13553985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3201" y="8107352"/>
              <a:ext cx="231030" cy="173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" descr="http://cdn.shopify.com/s/files/1/0095/5362/products/SMALL-Black-dot_large.png?v=13553985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9090" y="8503421"/>
              <a:ext cx="231030" cy="173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" descr="http://cdn.shopify.com/s/files/1/0095/5362/products/SMALL-Black-dot_large.png?v=13553985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1645" y="8503422"/>
              <a:ext cx="231030" cy="173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" descr="http://cdn.shopify.com/s/files/1/0095/5362/products/SMALL-Black-dot_large.png?v=13553985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1611" y="8108705"/>
              <a:ext cx="231030" cy="173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" descr="http://cdn.shopify.com/s/files/1/0095/5362/products/SMALL-Black-dot_large.png?v=13553985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1611" y="8503422"/>
              <a:ext cx="231030" cy="173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" name="Group 24"/>
          <p:cNvGrpSpPr/>
          <p:nvPr/>
        </p:nvGrpSpPr>
        <p:grpSpPr>
          <a:xfrm>
            <a:off x="4893130" y="2952193"/>
            <a:ext cx="2340427" cy="1377135"/>
            <a:chOff x="2590802" y="6713017"/>
            <a:chExt cx="1600198" cy="996319"/>
          </a:xfrm>
        </p:grpSpPr>
        <p:sp>
          <p:nvSpPr>
            <p:cNvPr id="26" name="Rectangle 25"/>
            <p:cNvSpPr/>
            <p:nvPr/>
          </p:nvSpPr>
          <p:spPr>
            <a:xfrm>
              <a:off x="2590802" y="6713017"/>
              <a:ext cx="1600198" cy="99631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Picture 2" descr="http://cdn.shopify.com/s/files/1/0095/5362/products/SMALL-Black-dot_large.png?v=13553985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4411" y="6933462"/>
              <a:ext cx="231030" cy="173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" descr="http://cdn.shopify.com/s/files/1/0095/5362/products/SMALL-Black-dot_large.png?v=13553985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9371" y="7106735"/>
              <a:ext cx="231030" cy="173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2" descr="http://cdn.shopify.com/s/files/1/0095/5362/products/SMALL-Black-dot_large.png?v=13553985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3201" y="6928480"/>
              <a:ext cx="231030" cy="173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2" descr="http://cdn.shopify.com/s/files/1/0095/5362/products/SMALL-Black-dot_large.png?v=13553985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9090" y="7324549"/>
              <a:ext cx="231030" cy="173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2" descr="http://cdn.shopify.com/s/files/1/0095/5362/products/SMALL-Black-dot_large.png?v=13553985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1645" y="7324550"/>
              <a:ext cx="231030" cy="173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2" descr="http://cdn.shopify.com/s/files/1/0095/5362/products/SMALL-Black-dot_large.png?v=13553985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1611" y="6929833"/>
              <a:ext cx="231030" cy="173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2" descr="http://cdn.shopify.com/s/files/1/0095/5362/products/SMALL-Black-dot_large.png?v=13553985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1611" y="7324550"/>
              <a:ext cx="231030" cy="173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48898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9006" y="211015"/>
            <a:ext cx="11748533" cy="6400800"/>
          </a:xfrm>
          <a:prstGeom prst="rect">
            <a:avLst/>
          </a:prstGeom>
          <a:solidFill>
            <a:schemeClr val="bg1"/>
          </a:solidFill>
          <a:ln w="101600" cap="rnd">
            <a:solidFill>
              <a:srgbClr val="00006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09007" y="600891"/>
            <a:ext cx="11748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dirty="0" smtClean="0">
              <a:solidFill>
                <a:srgbClr val="000066"/>
              </a:solidFill>
              <a:latin typeface="Berlin Sans FB" panose="020E0602020502020306" pitchFamily="34" charset="0"/>
            </a:endParaRPr>
          </a:p>
          <a:p>
            <a:pPr algn="ctr"/>
            <a:endParaRPr lang="en-US" sz="2000" dirty="0" smtClean="0">
              <a:solidFill>
                <a:srgbClr val="000066"/>
              </a:solidFill>
              <a:latin typeface="Berlin Sans FB" panose="020E0602020502020306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9007" y="274319"/>
            <a:ext cx="11748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Berlin Sans FB" panose="020E0602020502020306" pitchFamily="34" charset="0"/>
              </a:rPr>
              <a:t>Number Talk C: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735288" y="3009478"/>
            <a:ext cx="2612572" cy="1352505"/>
            <a:chOff x="4800601" y="6713016"/>
            <a:chExt cx="1600198" cy="996319"/>
          </a:xfrm>
        </p:grpSpPr>
        <p:sp>
          <p:nvSpPr>
            <p:cNvPr id="7" name="Rectangle 6"/>
            <p:cNvSpPr/>
            <p:nvPr/>
          </p:nvSpPr>
          <p:spPr>
            <a:xfrm>
              <a:off x="4800601" y="6713016"/>
              <a:ext cx="1600198" cy="99631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2" descr="http://cdn.shopify.com/s/files/1/0095/5362/products/SMALL-Black-dot_large.png?v=13553985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5154" y="6907606"/>
              <a:ext cx="231030" cy="173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http://cdn.shopify.com/s/files/1/0095/5362/products/SMALL-Black-dot_large.png?v=13553985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9883" y="7288606"/>
              <a:ext cx="231030" cy="173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http://cdn.shopify.com/s/files/1/0095/5362/products/SMALL-Black-dot_large.png?v=13553985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1570" y="7285960"/>
              <a:ext cx="231030" cy="173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http://cdn.shopify.com/s/files/1/0095/5362/products/SMALL-Black-dot_large.png?v=13553985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4083" y="6907606"/>
              <a:ext cx="231030" cy="173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http://cdn.shopify.com/s/files/1/0095/5362/products/SMALL-Black-dot_large.png?v=13553985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4418" y="6908370"/>
              <a:ext cx="231030" cy="173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http://cdn.shopify.com/s/files/1/0095/5362/products/SMALL-Black-dot_large.png?v=13553985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5744" y="7292235"/>
              <a:ext cx="231030" cy="173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http://cdn.shopify.com/s/files/1/0095/5362/products/SMALL-Black-dot_large.png?v=13553985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4418" y="7292235"/>
              <a:ext cx="231030" cy="173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Group 14"/>
          <p:cNvGrpSpPr/>
          <p:nvPr/>
        </p:nvGrpSpPr>
        <p:grpSpPr>
          <a:xfrm>
            <a:off x="4735288" y="4787042"/>
            <a:ext cx="2612570" cy="1352505"/>
            <a:chOff x="4800601" y="7919079"/>
            <a:chExt cx="1600197" cy="996319"/>
          </a:xfrm>
        </p:grpSpPr>
        <p:sp>
          <p:nvSpPr>
            <p:cNvPr id="16" name="Rectangle 15"/>
            <p:cNvSpPr/>
            <p:nvPr/>
          </p:nvSpPr>
          <p:spPr>
            <a:xfrm>
              <a:off x="4800601" y="7919079"/>
              <a:ext cx="1600197" cy="99631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pic>
          <p:nvPicPr>
            <p:cNvPr id="17" name="Picture 2" descr="http://cdn.shopify.com/s/files/1/0095/5362/products/SMALL-Black-dot_large.png?v=1355398517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b="13278"/>
            <a:stretch/>
          </p:blipFill>
          <p:spPr bwMode="auto">
            <a:xfrm>
              <a:off x="5499394" y="8736406"/>
              <a:ext cx="231030" cy="1502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" descr="http://cdn.shopify.com/s/files/1/0095/5362/products/SMALL-Black-dot_large.png?v=13553985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9001" y="8507806"/>
              <a:ext cx="231030" cy="173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" descr="http://cdn.shopify.com/s/files/1/0095/5362/products/SMALL-Black-dot_large.png?v=1355398517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743"/>
            <a:stretch/>
          </p:blipFill>
          <p:spPr bwMode="auto">
            <a:xfrm>
              <a:off x="5676571" y="8003940"/>
              <a:ext cx="231030" cy="1494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" descr="http://cdn.shopify.com/s/files/1/0095/5362/products/SMALL-Black-dot_large.png?v=13553985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8728" y="8284927"/>
              <a:ext cx="231030" cy="173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" descr="http://cdn.shopify.com/s/files/1/0095/5362/products/SMALL-Black-dot_large.png?v=1355398517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743"/>
            <a:stretch/>
          </p:blipFill>
          <p:spPr bwMode="auto">
            <a:xfrm>
              <a:off x="5331570" y="8003940"/>
              <a:ext cx="231030" cy="1494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" descr="http://cdn.shopify.com/s/files/1/0095/5362/products/SMALL-Black-dot_large.png?v=13553985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9001" y="8284927"/>
              <a:ext cx="231030" cy="173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" descr="http://cdn.shopify.com/s/files/1/0095/5362/products/SMALL-Black-dot_large.png?v=13553985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6571" y="8507806"/>
              <a:ext cx="231030" cy="173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" name="Group 24"/>
          <p:cNvGrpSpPr/>
          <p:nvPr/>
        </p:nvGrpSpPr>
        <p:grpSpPr>
          <a:xfrm>
            <a:off x="4735287" y="1112835"/>
            <a:ext cx="2612573" cy="1352505"/>
            <a:chOff x="4800600" y="5551160"/>
            <a:chExt cx="1600199" cy="996319"/>
          </a:xfrm>
        </p:grpSpPr>
        <p:sp>
          <p:nvSpPr>
            <p:cNvPr id="26" name="Rectangle 25"/>
            <p:cNvSpPr/>
            <p:nvPr/>
          </p:nvSpPr>
          <p:spPr>
            <a:xfrm>
              <a:off x="4800600" y="5551160"/>
              <a:ext cx="1600199" cy="99631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Picture 2" descr="http://cdn.shopify.com/s/files/1/0095/5362/products/SMALL-Black-dot_large.png?v=13553985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5154" y="5722773"/>
              <a:ext cx="231030" cy="173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" descr="http://cdn.shopify.com/s/files/1/0095/5362/products/SMALL-Black-dot_large.png?v=13553985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8899" y="6110244"/>
              <a:ext cx="231030" cy="173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2" descr="http://cdn.shopify.com/s/files/1/0095/5362/products/SMALL-Black-dot_large.png?v=13553985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7346" y="6115711"/>
              <a:ext cx="231030" cy="173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2" descr="http://cdn.shopify.com/s/files/1/0095/5362/products/SMALL-Black-dot_large.png?v=13553985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61844" y="5722773"/>
              <a:ext cx="231030" cy="173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2" descr="http://cdn.shopify.com/s/files/1/0095/5362/products/SMALL-Black-dot_large.png?v=13553985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1032" y="5722773"/>
              <a:ext cx="231030" cy="173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2" descr="http://cdn.shopify.com/s/files/1/0095/5362/products/SMALL-Black-dot_large.png?v=13553985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2604" y="5719172"/>
              <a:ext cx="231030" cy="173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2" descr="http://cdn.shopify.com/s/files/1/0095/5362/products/SMALL-Black-dot_large.png?v=13553985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2848" y="6098509"/>
              <a:ext cx="231030" cy="173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2" descr="http://cdn.shopify.com/s/files/1/0095/5362/products/SMALL-Black-dot_large.png?v=13553985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9514" y="6098508"/>
              <a:ext cx="231030" cy="173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95578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9006" y="211015"/>
            <a:ext cx="11748533" cy="6400800"/>
          </a:xfrm>
          <a:prstGeom prst="rect">
            <a:avLst/>
          </a:prstGeom>
          <a:solidFill>
            <a:schemeClr val="bg1"/>
          </a:solidFill>
          <a:ln w="101600" cap="rnd">
            <a:solidFill>
              <a:schemeClr val="accent5">
                <a:lumMod val="40000"/>
                <a:lumOff val="6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568700" y="6159500"/>
            <a:ext cx="5003800" cy="388815"/>
          </a:xfrm>
          <a:prstGeom prst="rect">
            <a:avLst/>
          </a:prstGeom>
          <a:solidFill>
            <a:srgbClr val="FFF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09007" y="600891"/>
            <a:ext cx="11748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dirty="0" smtClean="0">
              <a:solidFill>
                <a:srgbClr val="000066"/>
              </a:solidFill>
              <a:latin typeface="Berlin Sans FB" panose="020E0602020502020306" pitchFamily="34" charset="0"/>
            </a:endParaRPr>
          </a:p>
          <a:p>
            <a:pPr algn="ctr"/>
            <a:endParaRPr lang="en-US" sz="2000" dirty="0" smtClean="0">
              <a:solidFill>
                <a:srgbClr val="000066"/>
              </a:solidFill>
              <a:latin typeface="Berlin Sans FB" panose="020E0602020502020306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9006" y="1748245"/>
            <a:ext cx="11748533" cy="4847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i="1" dirty="0" smtClean="0"/>
          </a:p>
          <a:p>
            <a:pPr algn="ctr"/>
            <a:endParaRPr lang="en-US" sz="1300" i="1" dirty="0"/>
          </a:p>
          <a:p>
            <a:pPr algn="ctr"/>
            <a:endParaRPr lang="en-US" sz="1300" i="1" dirty="0" smtClean="0"/>
          </a:p>
          <a:p>
            <a:pPr algn="ctr"/>
            <a:endParaRPr lang="en-US" sz="1300" i="1" dirty="0"/>
          </a:p>
          <a:p>
            <a:pPr algn="ctr"/>
            <a:endParaRPr lang="en-US" sz="1300" i="1" dirty="0" smtClean="0"/>
          </a:p>
          <a:p>
            <a:pPr algn="ctr"/>
            <a:endParaRPr lang="en-US" sz="1300" i="1" dirty="0"/>
          </a:p>
          <a:p>
            <a:pPr algn="ctr"/>
            <a:endParaRPr lang="en-US" sz="1300" i="1" dirty="0" smtClean="0"/>
          </a:p>
          <a:p>
            <a:pPr algn="ctr"/>
            <a:endParaRPr lang="en-US" sz="1300" i="1" dirty="0"/>
          </a:p>
          <a:p>
            <a:pPr algn="ctr"/>
            <a:endParaRPr lang="en-US" sz="1300" i="1" dirty="0" smtClean="0"/>
          </a:p>
          <a:p>
            <a:pPr algn="ctr"/>
            <a:endParaRPr lang="en-US" sz="1300" i="1" dirty="0"/>
          </a:p>
          <a:p>
            <a:pPr algn="ctr"/>
            <a:endParaRPr lang="en-US" sz="1300" i="1" dirty="0" smtClean="0"/>
          </a:p>
          <a:p>
            <a:pPr algn="ctr"/>
            <a:endParaRPr lang="en-US" sz="1300" i="1" dirty="0"/>
          </a:p>
          <a:p>
            <a:pPr algn="ctr"/>
            <a:endParaRPr lang="en-US" sz="1300" i="1" dirty="0" smtClean="0"/>
          </a:p>
          <a:p>
            <a:pPr algn="ctr"/>
            <a:endParaRPr lang="en-US" sz="1300" i="1" dirty="0"/>
          </a:p>
          <a:p>
            <a:pPr algn="ctr"/>
            <a:endParaRPr lang="en-US" sz="1300" i="1" dirty="0" smtClean="0"/>
          </a:p>
          <a:p>
            <a:pPr algn="ctr"/>
            <a:endParaRPr lang="en-US" sz="1300" i="1" dirty="0"/>
          </a:p>
          <a:p>
            <a:pPr algn="ctr"/>
            <a:endParaRPr lang="en-US" sz="1300" i="1" dirty="0" smtClean="0"/>
          </a:p>
          <a:p>
            <a:pPr algn="ctr"/>
            <a:endParaRPr lang="en-US" sz="1300" i="1" dirty="0"/>
          </a:p>
          <a:p>
            <a:pPr algn="ctr"/>
            <a:endParaRPr lang="en-US" sz="1300" i="1" dirty="0" smtClean="0"/>
          </a:p>
          <a:p>
            <a:pPr algn="ctr"/>
            <a:endParaRPr lang="en-US" sz="1300" i="1" dirty="0"/>
          </a:p>
          <a:p>
            <a:pPr algn="ctr"/>
            <a:endParaRPr lang="en-US" sz="1300" i="1" dirty="0" smtClean="0"/>
          </a:p>
          <a:p>
            <a:pPr algn="ctr"/>
            <a:endParaRPr lang="en-US" sz="1100" i="1" dirty="0"/>
          </a:p>
          <a:p>
            <a:pPr algn="ctr"/>
            <a:r>
              <a:rPr lang="en-US" b="1" dirty="0" smtClean="0">
                <a:solidFill>
                  <a:srgbClr val="000066"/>
                </a:solidFill>
              </a:rPr>
              <a:t>Corresponding Number Talks are on slides 23-25.</a:t>
            </a:r>
            <a:endParaRPr lang="en-US" b="1" dirty="0">
              <a:solidFill>
                <a:srgbClr val="000066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9007" y="274319"/>
            <a:ext cx="11748532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" panose="020E0602020502020306" pitchFamily="34" charset="0"/>
              </a:rPr>
              <a:t>Teacher Information</a:t>
            </a:r>
          </a:p>
          <a:p>
            <a:pPr algn="ctr"/>
            <a:r>
              <a:rPr lang="en-US" sz="5400" dirty="0" err="1" smtClean="0">
                <a:solidFill>
                  <a:srgbClr val="00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" panose="020E0602020502020306" pitchFamily="34" charset="0"/>
              </a:rPr>
              <a:t>Rekenreks</a:t>
            </a:r>
            <a:r>
              <a:rPr lang="en-US" sz="5400" dirty="0" smtClean="0">
                <a:solidFill>
                  <a:srgbClr val="00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" panose="020E0602020502020306" pitchFamily="34" charset="0"/>
              </a:rPr>
              <a:t>: Flexibility with 6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64621" y="2344158"/>
            <a:ext cx="4160523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66"/>
                </a:solidFill>
                <a:latin typeface="Berlin Sans FB" panose="020E0602020502020306" pitchFamily="34" charset="0"/>
              </a:rPr>
              <a:t>General Information:</a:t>
            </a:r>
          </a:p>
          <a:p>
            <a:r>
              <a:rPr lang="en-US" sz="2000" dirty="0"/>
              <a:t>A </a:t>
            </a:r>
            <a:r>
              <a:rPr lang="en-US" sz="2000" dirty="0" err="1" smtClean="0"/>
              <a:t>Rekenrek</a:t>
            </a:r>
            <a:r>
              <a:rPr lang="en-US" sz="2000" dirty="0" smtClean="0"/>
              <a:t> </a:t>
            </a:r>
            <a:r>
              <a:rPr lang="en-US" sz="2000" dirty="0"/>
              <a:t>is made of two rods, each containing ten beads.  The beads are in groups of fives to support subitizing.</a:t>
            </a:r>
          </a:p>
          <a:p>
            <a:endParaRPr lang="en-US" sz="2000" dirty="0">
              <a:solidFill>
                <a:srgbClr val="000066"/>
              </a:solidFill>
            </a:endParaRPr>
          </a:p>
          <a:p>
            <a:r>
              <a:rPr lang="en-US" sz="2000" dirty="0" err="1" smtClean="0"/>
              <a:t>Rekenreks</a:t>
            </a:r>
            <a:r>
              <a:rPr lang="en-US" sz="2000" dirty="0" smtClean="0"/>
              <a:t> </a:t>
            </a:r>
            <a:r>
              <a:rPr lang="en-US" sz="2000" dirty="0"/>
              <a:t>are great tools for reasoning about numbers, subitizing, building fluency, and applying number relationships to solve problems.</a:t>
            </a:r>
          </a:p>
          <a:p>
            <a:endParaRPr lang="en-US" sz="2400" dirty="0" smtClean="0">
              <a:solidFill>
                <a:srgbClr val="000066"/>
              </a:solidFill>
              <a:latin typeface="Berlin Sans FB" panose="020E0602020502020306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80759" y="2358347"/>
            <a:ext cx="5182689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66"/>
                </a:solidFill>
                <a:latin typeface="Berlin Sans FB" panose="020E0602020502020306" pitchFamily="34" charset="0"/>
              </a:rPr>
              <a:t>Probing Questions: </a:t>
            </a:r>
            <a:endParaRPr lang="en-US" sz="2400" dirty="0">
              <a:solidFill>
                <a:srgbClr val="000066"/>
              </a:solidFill>
              <a:latin typeface="Berlin Sans FB" panose="020E0602020502020306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/>
              <a:t>How did you find the amount </a:t>
            </a:r>
            <a:r>
              <a:rPr lang="en-US" sz="2000" dirty="0" smtClean="0"/>
              <a:t>on the </a:t>
            </a:r>
            <a:r>
              <a:rPr lang="en-US" sz="2000" b="1" i="1" u="sng" dirty="0" smtClean="0"/>
              <a:t>left side</a:t>
            </a:r>
            <a:r>
              <a:rPr lang="en-US" sz="2000" dirty="0" smtClean="0"/>
              <a:t>?</a:t>
            </a:r>
            <a:endParaRPr lang="en-US" sz="20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/>
              <a:t>Could you find how many beads there are without counting them one by one?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/>
              <a:t>Is there another way to find the </a:t>
            </a:r>
            <a:r>
              <a:rPr lang="en-US" sz="2000" dirty="0" smtClean="0"/>
              <a:t>amount?</a:t>
            </a:r>
            <a:endParaRPr lang="en-US" sz="20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/>
              <a:t>How are the beads arranged?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/>
              <a:t>What changed between the first and second </a:t>
            </a:r>
            <a:r>
              <a:rPr lang="en-US" sz="2000" dirty="0" err="1" smtClean="0"/>
              <a:t>Rekenrek</a:t>
            </a:r>
            <a:r>
              <a:rPr lang="en-US" sz="2000" dirty="0" smtClean="0"/>
              <a:t>?  </a:t>
            </a:r>
            <a:r>
              <a:rPr lang="en-US" sz="2000" dirty="0"/>
              <a:t>What stayed the same?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/>
              <a:t>How can you use the second </a:t>
            </a:r>
            <a:r>
              <a:rPr lang="en-US" sz="2000" dirty="0" err="1" smtClean="0"/>
              <a:t>Rekenrek</a:t>
            </a:r>
            <a:r>
              <a:rPr lang="en-US" sz="2000" dirty="0" smtClean="0"/>
              <a:t> </a:t>
            </a:r>
            <a:r>
              <a:rPr lang="en-US" sz="2000" dirty="0"/>
              <a:t>to find the amount on the third </a:t>
            </a:r>
            <a:r>
              <a:rPr lang="en-US" sz="2000" dirty="0" err="1" smtClean="0"/>
              <a:t>Rekenrek</a:t>
            </a:r>
            <a:r>
              <a:rPr lang="en-US" sz="2000" dirty="0" smtClean="0"/>
              <a:t>?</a:t>
            </a:r>
            <a:endParaRPr lang="en-US" sz="2000" dirty="0"/>
          </a:p>
        </p:txBody>
      </p:sp>
      <p:sp>
        <p:nvSpPr>
          <p:cNvPr id="21" name="Rounded Rectangle 20"/>
          <p:cNvSpPr/>
          <p:nvPr/>
        </p:nvSpPr>
        <p:spPr>
          <a:xfrm>
            <a:off x="855616" y="2314928"/>
            <a:ext cx="4526279" cy="3287543"/>
          </a:xfrm>
          <a:prstGeom prst="roundRect">
            <a:avLst>
              <a:gd name="adj" fmla="val 0"/>
            </a:avLst>
          </a:prstGeom>
          <a:noFill/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6028505" y="2314928"/>
            <a:ext cx="5282477" cy="3287543"/>
          </a:xfrm>
          <a:prstGeom prst="roundRect">
            <a:avLst>
              <a:gd name="adj" fmla="val 0"/>
            </a:avLst>
          </a:prstGeom>
          <a:noFill/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9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9006" y="211015"/>
            <a:ext cx="11748533" cy="6400800"/>
          </a:xfrm>
          <a:prstGeom prst="rect">
            <a:avLst/>
          </a:prstGeom>
          <a:solidFill>
            <a:schemeClr val="bg1"/>
          </a:solidFill>
          <a:ln w="101600" cap="rnd">
            <a:solidFill>
              <a:srgbClr val="00006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09007" y="600891"/>
            <a:ext cx="11748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dirty="0" smtClean="0">
              <a:solidFill>
                <a:srgbClr val="000066"/>
              </a:solidFill>
              <a:latin typeface="Berlin Sans FB" panose="020E0602020502020306" pitchFamily="34" charset="0"/>
            </a:endParaRPr>
          </a:p>
          <a:p>
            <a:pPr algn="ctr"/>
            <a:endParaRPr lang="en-US" sz="2000" dirty="0" smtClean="0">
              <a:solidFill>
                <a:srgbClr val="000066"/>
              </a:solidFill>
              <a:latin typeface="Berlin Sans FB" panose="020E0602020502020306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9007" y="274319"/>
            <a:ext cx="11748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Berlin Sans FB" panose="020E0602020502020306" pitchFamily="34" charset="0"/>
              </a:rPr>
              <a:t>Number Talk A: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919"/>
          <a:stretch/>
        </p:blipFill>
        <p:spPr bwMode="auto">
          <a:xfrm>
            <a:off x="4936671" y="1154164"/>
            <a:ext cx="4543716" cy="1082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06" b="49887"/>
          <a:stretch/>
        </p:blipFill>
        <p:spPr bwMode="auto">
          <a:xfrm>
            <a:off x="4936671" y="2465614"/>
            <a:ext cx="4543716" cy="1191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93" b="24596"/>
          <a:stretch/>
        </p:blipFill>
        <p:spPr bwMode="auto">
          <a:xfrm>
            <a:off x="4936671" y="3838473"/>
            <a:ext cx="4543716" cy="1159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680" b="2"/>
          <a:stretch/>
        </p:blipFill>
        <p:spPr bwMode="auto">
          <a:xfrm>
            <a:off x="4936671" y="5165483"/>
            <a:ext cx="4543716" cy="1094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5414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9006" y="211015"/>
            <a:ext cx="11748533" cy="6400800"/>
          </a:xfrm>
          <a:prstGeom prst="rect">
            <a:avLst/>
          </a:prstGeom>
          <a:solidFill>
            <a:schemeClr val="bg1"/>
          </a:solidFill>
          <a:ln w="101600" cap="rnd">
            <a:solidFill>
              <a:srgbClr val="00006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09007" y="600891"/>
            <a:ext cx="11748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dirty="0" smtClean="0">
              <a:solidFill>
                <a:srgbClr val="000066"/>
              </a:solidFill>
              <a:latin typeface="Berlin Sans FB" panose="020E0602020502020306" pitchFamily="34" charset="0"/>
            </a:endParaRPr>
          </a:p>
          <a:p>
            <a:pPr algn="ctr"/>
            <a:endParaRPr lang="en-US" sz="2000" dirty="0" smtClean="0">
              <a:solidFill>
                <a:srgbClr val="000066"/>
              </a:solidFill>
              <a:latin typeface="Berlin Sans FB" panose="020E0602020502020306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9007" y="274319"/>
            <a:ext cx="11748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Berlin Sans FB" panose="020E0602020502020306" pitchFamily="34" charset="0"/>
              </a:rPr>
              <a:t>Number Talk B: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930"/>
          <a:stretch/>
        </p:blipFill>
        <p:spPr bwMode="auto">
          <a:xfrm>
            <a:off x="4924266" y="1047516"/>
            <a:ext cx="4856553" cy="1156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40" b="50338"/>
          <a:stretch/>
        </p:blipFill>
        <p:spPr bwMode="auto">
          <a:xfrm>
            <a:off x="4924266" y="2367639"/>
            <a:ext cx="4856553" cy="1224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229" b="24070"/>
          <a:stretch/>
        </p:blipFill>
        <p:spPr bwMode="auto">
          <a:xfrm>
            <a:off x="4924265" y="3690250"/>
            <a:ext cx="4856553" cy="1338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473" b="-1871"/>
          <a:stretch/>
        </p:blipFill>
        <p:spPr bwMode="auto">
          <a:xfrm>
            <a:off x="4924264" y="5143495"/>
            <a:ext cx="4856553" cy="1273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6951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9006" y="211015"/>
            <a:ext cx="11748533" cy="6400800"/>
          </a:xfrm>
          <a:prstGeom prst="rect">
            <a:avLst/>
          </a:prstGeom>
          <a:solidFill>
            <a:schemeClr val="bg1"/>
          </a:solidFill>
          <a:ln w="101600" cap="rnd">
            <a:solidFill>
              <a:srgbClr val="00006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09007" y="600891"/>
            <a:ext cx="11748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dirty="0" smtClean="0">
              <a:solidFill>
                <a:srgbClr val="000066"/>
              </a:solidFill>
              <a:latin typeface="Berlin Sans FB" panose="020E0602020502020306" pitchFamily="34" charset="0"/>
            </a:endParaRPr>
          </a:p>
          <a:p>
            <a:pPr algn="ctr"/>
            <a:endParaRPr lang="en-US" sz="2000" dirty="0" smtClean="0">
              <a:solidFill>
                <a:srgbClr val="000066"/>
              </a:solidFill>
              <a:latin typeface="Berlin Sans FB" panose="020E0602020502020306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9007" y="274319"/>
            <a:ext cx="11748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Berlin Sans FB" panose="020E0602020502020306" pitchFamily="34" charset="0"/>
              </a:rPr>
              <a:t>Number Talk C: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048"/>
          <a:stretch/>
        </p:blipFill>
        <p:spPr bwMode="auto">
          <a:xfrm>
            <a:off x="4931951" y="884233"/>
            <a:ext cx="4897847" cy="1434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63" b="47993"/>
          <a:stretch/>
        </p:blipFill>
        <p:spPr bwMode="auto">
          <a:xfrm>
            <a:off x="4931951" y="2318657"/>
            <a:ext cx="4897847" cy="1306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25" b="22324"/>
          <a:stretch/>
        </p:blipFill>
        <p:spPr bwMode="auto">
          <a:xfrm>
            <a:off x="4931950" y="3746778"/>
            <a:ext cx="4897847" cy="1322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739" b="-136"/>
          <a:stretch/>
        </p:blipFill>
        <p:spPr bwMode="auto">
          <a:xfrm>
            <a:off x="4931949" y="5069392"/>
            <a:ext cx="4897847" cy="1191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303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9006" y="211015"/>
            <a:ext cx="11748533" cy="6400800"/>
          </a:xfrm>
          <a:prstGeom prst="rect">
            <a:avLst/>
          </a:prstGeom>
          <a:solidFill>
            <a:schemeClr val="bg1"/>
          </a:solidFill>
          <a:ln w="101600" cap="rnd">
            <a:solidFill>
              <a:schemeClr val="accent5">
                <a:lumMod val="40000"/>
                <a:lumOff val="6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09007" y="600891"/>
            <a:ext cx="11748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dirty="0" smtClean="0">
              <a:solidFill>
                <a:srgbClr val="000066"/>
              </a:solidFill>
              <a:latin typeface="Berlin Sans FB" panose="020E0602020502020306" pitchFamily="34" charset="0"/>
            </a:endParaRPr>
          </a:p>
          <a:p>
            <a:pPr algn="ctr"/>
            <a:endParaRPr lang="en-US" sz="2000" dirty="0" smtClean="0">
              <a:solidFill>
                <a:srgbClr val="000066"/>
              </a:solidFill>
              <a:latin typeface="Berlin Sans FB" panose="020E0602020502020306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68700" y="6159500"/>
            <a:ext cx="5003800" cy="388815"/>
          </a:xfrm>
          <a:prstGeom prst="rect">
            <a:avLst/>
          </a:prstGeom>
          <a:solidFill>
            <a:srgbClr val="FFF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09006" y="1748245"/>
            <a:ext cx="11748533" cy="4847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i="1" dirty="0" smtClean="0"/>
          </a:p>
          <a:p>
            <a:pPr algn="ctr"/>
            <a:endParaRPr lang="en-US" sz="1300" i="1" dirty="0"/>
          </a:p>
          <a:p>
            <a:pPr algn="ctr"/>
            <a:endParaRPr lang="en-US" sz="1300" i="1" dirty="0" smtClean="0"/>
          </a:p>
          <a:p>
            <a:pPr algn="ctr"/>
            <a:endParaRPr lang="en-US" sz="1300" i="1" dirty="0"/>
          </a:p>
          <a:p>
            <a:pPr algn="ctr"/>
            <a:endParaRPr lang="en-US" sz="1300" i="1" dirty="0" smtClean="0"/>
          </a:p>
          <a:p>
            <a:pPr algn="ctr"/>
            <a:endParaRPr lang="en-US" sz="1300" i="1" dirty="0"/>
          </a:p>
          <a:p>
            <a:pPr algn="ctr"/>
            <a:endParaRPr lang="en-US" sz="1300" i="1" dirty="0" smtClean="0"/>
          </a:p>
          <a:p>
            <a:pPr algn="ctr"/>
            <a:endParaRPr lang="en-US" sz="1300" i="1" dirty="0"/>
          </a:p>
          <a:p>
            <a:pPr algn="ctr"/>
            <a:endParaRPr lang="en-US" sz="1300" i="1" dirty="0" smtClean="0"/>
          </a:p>
          <a:p>
            <a:pPr algn="ctr"/>
            <a:endParaRPr lang="en-US" sz="1300" i="1" dirty="0"/>
          </a:p>
          <a:p>
            <a:pPr algn="ctr"/>
            <a:endParaRPr lang="en-US" sz="1300" i="1" dirty="0" smtClean="0"/>
          </a:p>
          <a:p>
            <a:pPr algn="ctr"/>
            <a:endParaRPr lang="en-US" sz="1300" i="1" dirty="0"/>
          </a:p>
          <a:p>
            <a:pPr algn="ctr"/>
            <a:endParaRPr lang="en-US" sz="1300" i="1" dirty="0" smtClean="0"/>
          </a:p>
          <a:p>
            <a:pPr algn="ctr"/>
            <a:endParaRPr lang="en-US" sz="1300" i="1" dirty="0"/>
          </a:p>
          <a:p>
            <a:pPr algn="ctr"/>
            <a:endParaRPr lang="en-US" sz="1300" i="1" dirty="0" smtClean="0"/>
          </a:p>
          <a:p>
            <a:pPr algn="ctr"/>
            <a:endParaRPr lang="en-US" sz="1300" i="1" dirty="0"/>
          </a:p>
          <a:p>
            <a:pPr algn="ctr"/>
            <a:endParaRPr lang="en-US" sz="1300" i="1" dirty="0" smtClean="0"/>
          </a:p>
          <a:p>
            <a:pPr algn="ctr"/>
            <a:endParaRPr lang="en-US" sz="1300" i="1" dirty="0"/>
          </a:p>
          <a:p>
            <a:pPr algn="ctr"/>
            <a:endParaRPr lang="en-US" sz="1300" i="1" dirty="0" smtClean="0"/>
          </a:p>
          <a:p>
            <a:pPr algn="ctr"/>
            <a:endParaRPr lang="en-US" sz="1300" i="1" dirty="0"/>
          </a:p>
          <a:p>
            <a:pPr algn="ctr"/>
            <a:endParaRPr lang="en-US" sz="1300" i="1" dirty="0" smtClean="0"/>
          </a:p>
          <a:p>
            <a:pPr algn="ctr"/>
            <a:endParaRPr lang="en-US" sz="1300" i="1" dirty="0"/>
          </a:p>
          <a:p>
            <a:pPr algn="ctr"/>
            <a:r>
              <a:rPr lang="en-US" b="1" dirty="0" smtClean="0">
                <a:solidFill>
                  <a:srgbClr val="000066"/>
                </a:solidFill>
              </a:rPr>
              <a:t>Corresponding Number Talks are on slides 27-29.</a:t>
            </a:r>
            <a:endParaRPr lang="en-US" b="1" dirty="0">
              <a:solidFill>
                <a:srgbClr val="000066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9007" y="274319"/>
            <a:ext cx="11748532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" panose="020E0602020502020306" pitchFamily="34" charset="0"/>
              </a:rPr>
              <a:t>Teacher Information</a:t>
            </a:r>
          </a:p>
          <a:p>
            <a:pPr algn="ctr"/>
            <a:r>
              <a:rPr lang="en-US" sz="5400" dirty="0" err="1" smtClean="0">
                <a:solidFill>
                  <a:srgbClr val="00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" panose="020E0602020502020306" pitchFamily="34" charset="0"/>
              </a:rPr>
              <a:t>Rekenreks</a:t>
            </a:r>
            <a:r>
              <a:rPr lang="en-US" sz="5400" dirty="0" smtClean="0">
                <a:solidFill>
                  <a:srgbClr val="00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" panose="020E0602020502020306" pitchFamily="34" charset="0"/>
              </a:rPr>
              <a:t>: Flexibility with 7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51561" y="2187406"/>
            <a:ext cx="384048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66"/>
                </a:solidFill>
                <a:latin typeface="Berlin Sans FB" panose="020E0602020502020306" pitchFamily="34" charset="0"/>
              </a:rPr>
              <a:t>General Information:</a:t>
            </a:r>
          </a:p>
          <a:p>
            <a:r>
              <a:rPr lang="en-US" sz="2000" dirty="0"/>
              <a:t>A </a:t>
            </a:r>
            <a:r>
              <a:rPr lang="en-US" sz="2000" dirty="0" err="1" smtClean="0"/>
              <a:t>Rekenrek</a:t>
            </a:r>
            <a:r>
              <a:rPr lang="en-US" sz="2000" dirty="0" smtClean="0"/>
              <a:t> </a:t>
            </a:r>
            <a:r>
              <a:rPr lang="en-US" sz="2000" dirty="0"/>
              <a:t>is made of two rods, each containing ten beads.  The beads are in groups of fives to support subitizing.</a:t>
            </a:r>
          </a:p>
          <a:p>
            <a:endParaRPr lang="en-US" sz="2000" dirty="0" smtClean="0"/>
          </a:p>
          <a:p>
            <a:r>
              <a:rPr lang="en-US" sz="2000" dirty="0" err="1" smtClean="0"/>
              <a:t>Rekenreks</a:t>
            </a:r>
            <a:r>
              <a:rPr lang="en-US" sz="2000" dirty="0" smtClean="0"/>
              <a:t> </a:t>
            </a:r>
            <a:r>
              <a:rPr lang="en-US" sz="2000" dirty="0"/>
              <a:t>are great tools for reasoning about numbers, subitizing, building fluency, and applying number relationships to solve problems.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744540" y="2201595"/>
            <a:ext cx="56626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66"/>
                </a:solidFill>
                <a:latin typeface="Berlin Sans FB" panose="020E0602020502020306" pitchFamily="34" charset="0"/>
              </a:rPr>
              <a:t>Reflection Questions:</a:t>
            </a:r>
            <a:endParaRPr lang="en-US" sz="2400" dirty="0">
              <a:solidFill>
                <a:srgbClr val="000066"/>
              </a:solidFill>
              <a:latin typeface="Berlin Sans FB" panose="020E0602020502020306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/>
              <a:t>How did you find the amount </a:t>
            </a:r>
            <a:r>
              <a:rPr lang="en-US" sz="2000" dirty="0" smtClean="0"/>
              <a:t>on the </a:t>
            </a:r>
            <a:r>
              <a:rPr lang="en-US" sz="2000" b="1" i="1" u="sng" dirty="0" smtClean="0"/>
              <a:t>left side</a:t>
            </a:r>
            <a:r>
              <a:rPr lang="en-US" sz="2000" dirty="0" smtClean="0"/>
              <a:t>?</a:t>
            </a:r>
            <a:endParaRPr lang="en-US" sz="20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/>
              <a:t>Could you find how many beads there are without counting them one by one?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/>
              <a:t>Is there another way to find the </a:t>
            </a:r>
            <a:r>
              <a:rPr lang="en-US" sz="2000" dirty="0" smtClean="0"/>
              <a:t>amount?</a:t>
            </a:r>
            <a:endParaRPr lang="en-US" sz="20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/>
              <a:t>How are the beads arranged?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/>
              <a:t>What changed between the first and second </a:t>
            </a:r>
            <a:r>
              <a:rPr lang="en-US" sz="2000" dirty="0" err="1" smtClean="0"/>
              <a:t>Rekenrek</a:t>
            </a:r>
            <a:r>
              <a:rPr lang="en-US" sz="2000" dirty="0" smtClean="0"/>
              <a:t>?  </a:t>
            </a:r>
            <a:r>
              <a:rPr lang="en-US" sz="2000" dirty="0"/>
              <a:t>What stayed the same?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/>
              <a:t>How can you use what you know about one </a:t>
            </a:r>
            <a:r>
              <a:rPr lang="en-US" sz="2000" dirty="0" err="1" smtClean="0"/>
              <a:t>Rekenrek</a:t>
            </a:r>
            <a:r>
              <a:rPr lang="en-US" sz="2000" dirty="0" smtClean="0"/>
              <a:t> </a:t>
            </a:r>
            <a:r>
              <a:rPr lang="en-US" sz="2000" dirty="0"/>
              <a:t>to find the amount on another </a:t>
            </a:r>
            <a:r>
              <a:rPr lang="en-US" sz="2000" dirty="0" err="1" smtClean="0"/>
              <a:t>Rekenrek</a:t>
            </a:r>
            <a:r>
              <a:rPr lang="en-US" sz="2000" dirty="0" smtClean="0"/>
              <a:t>?</a:t>
            </a:r>
            <a:endParaRPr lang="en-US" sz="2000" dirty="0"/>
          </a:p>
        </p:txBody>
      </p:sp>
      <p:sp>
        <p:nvSpPr>
          <p:cNvPr id="21" name="Rounded Rectangle 20"/>
          <p:cNvSpPr/>
          <p:nvPr/>
        </p:nvSpPr>
        <p:spPr>
          <a:xfrm>
            <a:off x="845820" y="2073266"/>
            <a:ext cx="4046221" cy="3699290"/>
          </a:xfrm>
          <a:prstGeom prst="roundRect">
            <a:avLst>
              <a:gd name="adj" fmla="val 0"/>
            </a:avLst>
          </a:prstGeom>
          <a:noFill/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5605198" y="2073266"/>
            <a:ext cx="5733362" cy="3699290"/>
          </a:xfrm>
          <a:prstGeom prst="roundRect">
            <a:avLst>
              <a:gd name="adj" fmla="val 0"/>
            </a:avLst>
          </a:prstGeom>
          <a:noFill/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05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9006" y="211015"/>
            <a:ext cx="11748533" cy="6400800"/>
          </a:xfrm>
          <a:prstGeom prst="rect">
            <a:avLst/>
          </a:prstGeom>
          <a:solidFill>
            <a:schemeClr val="bg1"/>
          </a:solidFill>
          <a:ln w="101600" cap="rnd">
            <a:solidFill>
              <a:srgbClr val="00006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09007" y="600891"/>
            <a:ext cx="11748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dirty="0" smtClean="0">
              <a:solidFill>
                <a:srgbClr val="000066"/>
              </a:solidFill>
              <a:latin typeface="Berlin Sans FB" panose="020E0602020502020306" pitchFamily="34" charset="0"/>
            </a:endParaRPr>
          </a:p>
          <a:p>
            <a:pPr algn="ctr"/>
            <a:endParaRPr lang="en-US" sz="2000" dirty="0" smtClean="0">
              <a:solidFill>
                <a:srgbClr val="000066"/>
              </a:solidFill>
              <a:latin typeface="Berlin Sans FB" panose="020E0602020502020306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9007" y="274319"/>
            <a:ext cx="11748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Berlin Sans FB" panose="020E0602020502020306" pitchFamily="34" charset="0"/>
              </a:rPr>
              <a:t>Number Talk A: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743"/>
          <a:stretch/>
        </p:blipFill>
        <p:spPr bwMode="auto">
          <a:xfrm>
            <a:off x="4916088" y="933218"/>
            <a:ext cx="4705187" cy="1444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08" b="47258"/>
          <a:stretch/>
        </p:blipFill>
        <p:spPr bwMode="auto">
          <a:xfrm>
            <a:off x="4916088" y="2504027"/>
            <a:ext cx="4705187" cy="1208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321" b="24281"/>
          <a:stretch/>
        </p:blipFill>
        <p:spPr bwMode="auto">
          <a:xfrm>
            <a:off x="4916088" y="3838461"/>
            <a:ext cx="4705187" cy="109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493" b="-168"/>
          <a:stretch/>
        </p:blipFill>
        <p:spPr bwMode="auto">
          <a:xfrm>
            <a:off x="4916087" y="5057338"/>
            <a:ext cx="4705187" cy="1159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8114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9006" y="211015"/>
            <a:ext cx="11748533" cy="6400800"/>
          </a:xfrm>
          <a:prstGeom prst="rect">
            <a:avLst/>
          </a:prstGeom>
          <a:solidFill>
            <a:schemeClr val="bg1"/>
          </a:solidFill>
          <a:ln w="101600" cap="rnd">
            <a:solidFill>
              <a:srgbClr val="00006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09007" y="600891"/>
            <a:ext cx="11748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dirty="0" smtClean="0">
              <a:solidFill>
                <a:srgbClr val="000066"/>
              </a:solidFill>
              <a:latin typeface="Berlin Sans FB" panose="020E0602020502020306" pitchFamily="34" charset="0"/>
            </a:endParaRPr>
          </a:p>
          <a:p>
            <a:pPr algn="ctr"/>
            <a:endParaRPr lang="en-US" sz="2000" dirty="0" smtClean="0">
              <a:solidFill>
                <a:srgbClr val="000066"/>
              </a:solidFill>
              <a:latin typeface="Berlin Sans FB" panose="020E0602020502020306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9007" y="274319"/>
            <a:ext cx="11748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Berlin Sans FB" panose="020E0602020502020306" pitchFamily="34" charset="0"/>
              </a:rPr>
              <a:t>Number Talk B: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947"/>
          <a:stretch/>
        </p:blipFill>
        <p:spPr bwMode="auto">
          <a:xfrm>
            <a:off x="4925788" y="905847"/>
            <a:ext cx="4806043" cy="1412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74" b="48976"/>
          <a:stretch/>
        </p:blipFill>
        <p:spPr bwMode="auto">
          <a:xfrm>
            <a:off x="4925787" y="2442982"/>
            <a:ext cx="4806043" cy="1224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526" b="22711"/>
          <a:stretch/>
        </p:blipFill>
        <p:spPr bwMode="auto">
          <a:xfrm>
            <a:off x="4925786" y="3874254"/>
            <a:ext cx="4806043" cy="1240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351" b="-1176"/>
          <a:stretch/>
        </p:blipFill>
        <p:spPr bwMode="auto">
          <a:xfrm>
            <a:off x="4925786" y="5166073"/>
            <a:ext cx="4806043" cy="1191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4363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9006" y="211015"/>
            <a:ext cx="11748533" cy="6400800"/>
          </a:xfrm>
          <a:prstGeom prst="rect">
            <a:avLst/>
          </a:prstGeom>
          <a:solidFill>
            <a:schemeClr val="bg1"/>
          </a:solidFill>
          <a:ln w="101600" cap="rnd">
            <a:solidFill>
              <a:srgbClr val="00006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09007" y="274319"/>
            <a:ext cx="11748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Berlin Sans FB" panose="020E0602020502020306" pitchFamily="34" charset="0"/>
              </a:rPr>
              <a:t>Number Talk C: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029"/>
          <a:stretch/>
        </p:blipFill>
        <p:spPr bwMode="auto">
          <a:xfrm>
            <a:off x="4960165" y="1072346"/>
            <a:ext cx="4771666" cy="1181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30" b="49956"/>
          <a:stretch/>
        </p:blipFill>
        <p:spPr bwMode="auto">
          <a:xfrm>
            <a:off x="4960165" y="2361345"/>
            <a:ext cx="4771666" cy="1306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99" b="25413"/>
          <a:stretch/>
        </p:blipFill>
        <p:spPr bwMode="auto">
          <a:xfrm>
            <a:off x="4960165" y="3775629"/>
            <a:ext cx="4771666" cy="1240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389" b="-1245"/>
          <a:stretch/>
        </p:blipFill>
        <p:spPr bwMode="auto">
          <a:xfrm>
            <a:off x="4960165" y="5198152"/>
            <a:ext cx="4771666" cy="1224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897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chemeClr val="accent5">
              <a:lumMod val="20000"/>
              <a:lumOff val="80000"/>
            </a:schemeClr>
          </a:fgClr>
          <a:bgClr>
            <a:srgbClr val="000066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9006" y="211015"/>
            <a:ext cx="11748533" cy="6400800"/>
          </a:xfrm>
          <a:prstGeom prst="rect">
            <a:avLst/>
          </a:prstGeom>
          <a:solidFill>
            <a:schemeClr val="bg1"/>
          </a:solidFill>
          <a:ln w="101600" cap="rnd">
            <a:solidFill>
              <a:srgbClr val="00006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04949" y="365757"/>
            <a:ext cx="1143000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0066"/>
                </a:solidFill>
                <a:latin typeface="Berlin Sans FB" panose="020E0602020502020306" pitchFamily="34" charset="0"/>
              </a:rPr>
              <a:t>Overview (continued)</a:t>
            </a:r>
          </a:p>
          <a:p>
            <a:endParaRPr lang="en-US" b="1" dirty="0" smtClean="0"/>
          </a:p>
          <a:p>
            <a:r>
              <a:rPr lang="en-US" sz="2200" dirty="0" smtClean="0">
                <a:solidFill>
                  <a:srgbClr val="000066"/>
                </a:solidFill>
                <a:latin typeface="Berlin Sans FB" panose="020E0602020502020306" pitchFamily="34" charset="0"/>
              </a:rPr>
              <a:t>Kindergarten Number Talk Images:</a:t>
            </a:r>
          </a:p>
          <a:p>
            <a:endParaRPr lang="en-US" sz="2200" dirty="0" smtClean="0"/>
          </a:p>
          <a:p>
            <a:endParaRPr lang="en-US" sz="2200" dirty="0"/>
          </a:p>
          <a:p>
            <a:endParaRPr lang="en-US" sz="2200" dirty="0" smtClean="0"/>
          </a:p>
          <a:p>
            <a:endParaRPr lang="en-US" sz="2600" dirty="0" smtClean="0"/>
          </a:p>
          <a:p>
            <a:endParaRPr lang="en-US" sz="2600" dirty="0"/>
          </a:p>
          <a:p>
            <a:endParaRPr lang="en-US" sz="3400" dirty="0"/>
          </a:p>
          <a:p>
            <a:r>
              <a:rPr lang="en-US" sz="2200" dirty="0" smtClean="0">
                <a:solidFill>
                  <a:srgbClr val="000066"/>
                </a:solidFill>
                <a:latin typeface="Berlin Sans FB" panose="020E0602020502020306" pitchFamily="34" charset="0"/>
              </a:rPr>
              <a:t>Directions for Implementation: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dirty="0"/>
              <a:t>The teacher selects a Number Talk slide, and reveals the first image for three seconds.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 marL="342900" lvl="0" indent="-342900">
              <a:buFont typeface="+mj-lt"/>
              <a:buAutoNum type="arabicPeriod"/>
            </a:pPr>
            <a:endParaRPr lang="en-US" sz="800" dirty="0"/>
          </a:p>
          <a:p>
            <a:pPr marL="342900" lvl="0" indent="-342900">
              <a:buFont typeface="+mj-lt"/>
              <a:buAutoNum type="arabicPeriod"/>
            </a:pPr>
            <a:r>
              <a:rPr lang="en-US" dirty="0"/>
              <a:t>Students find the total quantity of dots on the first image.  Students put a thumb up when ready.</a:t>
            </a:r>
          </a:p>
          <a:p>
            <a:pPr marL="342900" lvl="0" indent="-342900">
              <a:buFont typeface="+mj-lt"/>
              <a:buAutoNum type="arabicPeriod"/>
            </a:pPr>
            <a:endParaRPr lang="en-US" sz="800" dirty="0"/>
          </a:p>
          <a:p>
            <a:pPr marL="342900" lvl="0" indent="-342900">
              <a:buFont typeface="+mj-lt"/>
              <a:buAutoNum type="arabicPeriod"/>
            </a:pPr>
            <a:r>
              <a:rPr lang="en-US" dirty="0"/>
              <a:t>A few students share answers and thinking.  The teacher records so thinking is visible to all students.</a:t>
            </a:r>
          </a:p>
          <a:p>
            <a:pPr marL="342900" lvl="0" indent="-342900">
              <a:buFont typeface="+mj-lt"/>
              <a:buAutoNum type="arabicPeriod"/>
            </a:pPr>
            <a:endParaRPr lang="en-US" sz="800" dirty="0"/>
          </a:p>
          <a:p>
            <a:pPr marL="342900" lvl="0" indent="-342900">
              <a:buFont typeface="+mj-lt"/>
              <a:buAutoNum type="arabicPeriod"/>
            </a:pPr>
            <a:r>
              <a:rPr lang="en-US" dirty="0"/>
              <a:t>Steps 1-4 are repeated for the remaining problems.   Teacher reveals the next image.  Students determine the amount, and make connections to the previous image since they are typically </a:t>
            </a:r>
            <a:r>
              <a:rPr lang="en-US" dirty="0" smtClean="0"/>
              <a:t>related.</a:t>
            </a:r>
          </a:p>
          <a:p>
            <a:pPr lvl="0"/>
            <a:endParaRPr lang="en-US" sz="2600" dirty="0">
              <a:solidFill>
                <a:srgbClr val="000066"/>
              </a:solidFill>
              <a:latin typeface="Berlin Sans FB" panose="020E0602020502020306" pitchFamily="34" charset="0"/>
            </a:endParaRPr>
          </a:p>
          <a:p>
            <a:endParaRPr lang="en-US" dirty="0">
              <a:solidFill>
                <a:srgbClr val="000066"/>
              </a:solidFill>
              <a:latin typeface="Berlin Sans FB" panose="020E0602020502020306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7925" y="1589856"/>
            <a:ext cx="706701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100" dirty="0" smtClean="0">
              <a:solidFill>
                <a:srgbClr val="000066"/>
              </a:solidFill>
              <a:latin typeface="Berlin Sans FB" panose="020E0602020502020306" pitchFamily="34" charset="0"/>
            </a:endParaRPr>
          </a:p>
          <a:p>
            <a:pPr algn="ctr"/>
            <a:endParaRPr lang="en-US" sz="1100" dirty="0" smtClean="0">
              <a:solidFill>
                <a:srgbClr val="000066"/>
              </a:solidFill>
              <a:latin typeface="Berlin Sans FB" panose="020E0602020502020306" pitchFamily="34" charset="0"/>
            </a:endParaRPr>
          </a:p>
          <a:p>
            <a:pPr algn="ctr"/>
            <a:endParaRPr lang="en-US" sz="1100" dirty="0">
              <a:solidFill>
                <a:srgbClr val="000066"/>
              </a:solidFill>
              <a:latin typeface="Berlin Sans FB" panose="020E0602020502020306" pitchFamily="34" charset="0"/>
            </a:endParaRPr>
          </a:p>
          <a:p>
            <a:pPr algn="ctr"/>
            <a:endParaRPr lang="en-US" sz="2400" dirty="0">
              <a:solidFill>
                <a:srgbClr val="000066"/>
              </a:solidFill>
              <a:latin typeface="Berlin Sans FB" panose="020E0602020502020306" pitchFamily="34" charset="0"/>
            </a:endParaRPr>
          </a:p>
          <a:p>
            <a:r>
              <a:rPr lang="en-US" dirty="0" smtClean="0">
                <a:solidFill>
                  <a:srgbClr val="000066"/>
                </a:solidFill>
              </a:rPr>
              <a:t>       </a:t>
            </a:r>
            <a:r>
              <a:rPr lang="en-US" dirty="0" smtClean="0"/>
              <a:t>Scattered Dots                  Five/Ten </a:t>
            </a:r>
            <a:r>
              <a:rPr lang="en-US" smtClean="0"/>
              <a:t>Frames                      </a:t>
            </a:r>
            <a:r>
              <a:rPr lang="en-US" dirty="0" err="1" smtClean="0"/>
              <a:t>Rekenreks</a:t>
            </a:r>
            <a:r>
              <a:rPr lang="en-US" dirty="0" smtClean="0"/>
              <a:t>*</a:t>
            </a:r>
          </a:p>
          <a:p>
            <a:endParaRPr lang="en-US" sz="2200" dirty="0" smtClean="0"/>
          </a:p>
          <a:p>
            <a:endParaRPr lang="en-US" dirty="0">
              <a:solidFill>
                <a:srgbClr val="000066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63809" y="1886757"/>
            <a:ext cx="1324719" cy="5978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http://cdn.shopify.com/s/files/1/0095/5362/products/SMALL-Black-dot_large.png?v=135539851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996" y="2248580"/>
            <a:ext cx="231030" cy="173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cdn.shopify.com/s/files/1/0095/5362/products/SMALL-Black-dot_large.png?v=135539851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026" y="2143070"/>
            <a:ext cx="231030" cy="173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cdn.shopify.com/s/files/1/0095/5362/products/SMALL-Black-dot_large.png?v=135539851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218" y="2090314"/>
            <a:ext cx="231030" cy="173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cdn.shopify.com/s/files/1/0095/5362/products/SMALL-Black-dot_large.png?v=135539851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4178" y="1984805"/>
            <a:ext cx="231030" cy="173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2" t="9989" r="11312" b="66363"/>
          <a:stretch/>
        </p:blipFill>
        <p:spPr>
          <a:xfrm>
            <a:off x="3450434" y="1930483"/>
            <a:ext cx="1371600" cy="535577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409" b="72800"/>
          <a:stretch/>
        </p:blipFill>
        <p:spPr bwMode="auto">
          <a:xfrm>
            <a:off x="5904745" y="1716937"/>
            <a:ext cx="1403422" cy="819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662" y="1869403"/>
            <a:ext cx="911185" cy="69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8431840" y="1719438"/>
            <a:ext cx="2799471" cy="1015663"/>
          </a:xfrm>
          <a:prstGeom prst="rect">
            <a:avLst/>
          </a:prstGeom>
          <a:solidFill>
            <a:srgbClr val="E8EEF8"/>
          </a:solidFill>
          <a:ln w="28575" cap="rnd">
            <a:solidFill>
              <a:srgbClr val="1D4999"/>
            </a:solidFill>
            <a:prstDash val="sysDash"/>
          </a:ln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*A </a:t>
            </a:r>
            <a:r>
              <a:rPr lang="en-US" sz="1200" dirty="0" err="1" smtClean="0"/>
              <a:t>Rekenrek</a:t>
            </a:r>
            <a:r>
              <a:rPr lang="en-US" sz="1200" dirty="0" smtClean="0"/>
              <a:t> </a:t>
            </a:r>
            <a:r>
              <a:rPr lang="en-US" sz="1200" dirty="0"/>
              <a:t>contains two wires.  On each wire is a set of ten beads, five in one color and five in another color</a:t>
            </a:r>
            <a:r>
              <a:rPr lang="en-US" sz="1200" dirty="0" smtClean="0"/>
              <a:t>.  </a:t>
            </a:r>
            <a:r>
              <a:rPr lang="en-US" sz="1200" dirty="0"/>
              <a:t>When working with </a:t>
            </a:r>
            <a:r>
              <a:rPr lang="en-US" sz="1200" dirty="0" err="1" smtClean="0"/>
              <a:t>Rekenreks</a:t>
            </a:r>
            <a:r>
              <a:rPr lang="en-US" sz="1200" dirty="0"/>
              <a:t>, </a:t>
            </a:r>
            <a:r>
              <a:rPr lang="en-US" sz="1200" dirty="0" smtClean="0"/>
              <a:t>students </a:t>
            </a:r>
            <a:r>
              <a:rPr lang="en-US" sz="1200" dirty="0"/>
              <a:t>attend to the beads moved to the left of the </a:t>
            </a:r>
            <a:r>
              <a:rPr lang="en-US" sz="1200" dirty="0" err="1" smtClean="0"/>
              <a:t>Rekenrek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582848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9006" y="211015"/>
            <a:ext cx="11748533" cy="6400800"/>
          </a:xfrm>
          <a:prstGeom prst="rect">
            <a:avLst/>
          </a:prstGeom>
          <a:solidFill>
            <a:schemeClr val="bg1"/>
          </a:solidFill>
          <a:ln w="101600" cap="rnd">
            <a:solidFill>
              <a:schemeClr val="accent5">
                <a:lumMod val="40000"/>
                <a:lumOff val="6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09007" y="600891"/>
            <a:ext cx="11748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dirty="0" smtClean="0">
              <a:solidFill>
                <a:srgbClr val="000066"/>
              </a:solidFill>
              <a:latin typeface="Berlin Sans FB" panose="020E0602020502020306" pitchFamily="34" charset="0"/>
            </a:endParaRPr>
          </a:p>
          <a:p>
            <a:pPr algn="ctr"/>
            <a:endParaRPr lang="en-US" sz="2000" dirty="0" smtClean="0">
              <a:solidFill>
                <a:srgbClr val="000066"/>
              </a:solidFill>
              <a:latin typeface="Berlin Sans FB" panose="020E0602020502020306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68700" y="6159500"/>
            <a:ext cx="5003800" cy="388815"/>
          </a:xfrm>
          <a:prstGeom prst="rect">
            <a:avLst/>
          </a:prstGeom>
          <a:solidFill>
            <a:srgbClr val="FFF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09006" y="1748245"/>
            <a:ext cx="11748533" cy="4847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i="1" dirty="0" smtClean="0"/>
          </a:p>
          <a:p>
            <a:pPr algn="ctr"/>
            <a:endParaRPr lang="en-US" sz="1300" i="1" dirty="0"/>
          </a:p>
          <a:p>
            <a:pPr algn="ctr"/>
            <a:endParaRPr lang="en-US" sz="1300" i="1" dirty="0" smtClean="0"/>
          </a:p>
          <a:p>
            <a:pPr algn="ctr"/>
            <a:endParaRPr lang="en-US" sz="1300" i="1" dirty="0"/>
          </a:p>
          <a:p>
            <a:pPr algn="ctr"/>
            <a:endParaRPr lang="en-US" sz="1300" i="1" dirty="0" smtClean="0"/>
          </a:p>
          <a:p>
            <a:pPr algn="ctr"/>
            <a:endParaRPr lang="en-US" sz="1300" i="1" dirty="0"/>
          </a:p>
          <a:p>
            <a:pPr algn="ctr"/>
            <a:endParaRPr lang="en-US" sz="1300" i="1" dirty="0" smtClean="0"/>
          </a:p>
          <a:p>
            <a:pPr algn="ctr"/>
            <a:endParaRPr lang="en-US" sz="1300" i="1" dirty="0"/>
          </a:p>
          <a:p>
            <a:pPr algn="ctr"/>
            <a:endParaRPr lang="en-US" sz="1300" i="1" dirty="0" smtClean="0"/>
          </a:p>
          <a:p>
            <a:pPr algn="ctr"/>
            <a:endParaRPr lang="en-US" sz="1300" i="1" dirty="0"/>
          </a:p>
          <a:p>
            <a:pPr algn="ctr"/>
            <a:endParaRPr lang="en-US" sz="1300" i="1" dirty="0" smtClean="0"/>
          </a:p>
          <a:p>
            <a:pPr algn="ctr"/>
            <a:endParaRPr lang="en-US" sz="1300" i="1" dirty="0"/>
          </a:p>
          <a:p>
            <a:pPr algn="ctr"/>
            <a:endParaRPr lang="en-US" sz="1300" i="1" dirty="0" smtClean="0"/>
          </a:p>
          <a:p>
            <a:pPr algn="ctr"/>
            <a:endParaRPr lang="en-US" sz="1300" i="1" dirty="0"/>
          </a:p>
          <a:p>
            <a:pPr algn="ctr"/>
            <a:endParaRPr lang="en-US" sz="1300" i="1" dirty="0" smtClean="0"/>
          </a:p>
          <a:p>
            <a:pPr algn="ctr"/>
            <a:endParaRPr lang="en-US" sz="1300" i="1" dirty="0"/>
          </a:p>
          <a:p>
            <a:pPr algn="ctr"/>
            <a:endParaRPr lang="en-US" sz="1300" i="1" dirty="0" smtClean="0"/>
          </a:p>
          <a:p>
            <a:pPr algn="ctr"/>
            <a:endParaRPr lang="en-US" sz="1300" i="1" dirty="0"/>
          </a:p>
          <a:p>
            <a:pPr algn="ctr"/>
            <a:endParaRPr lang="en-US" sz="1300" i="1" dirty="0" smtClean="0"/>
          </a:p>
          <a:p>
            <a:pPr algn="ctr"/>
            <a:endParaRPr lang="en-US" sz="1300" i="1" dirty="0"/>
          </a:p>
          <a:p>
            <a:pPr algn="ctr"/>
            <a:endParaRPr lang="en-US" sz="1300" i="1" dirty="0" smtClean="0"/>
          </a:p>
          <a:p>
            <a:pPr algn="ctr"/>
            <a:endParaRPr lang="en-US" sz="1300" i="1" dirty="0"/>
          </a:p>
          <a:p>
            <a:pPr algn="ctr"/>
            <a:r>
              <a:rPr lang="en-US" b="1" dirty="0" smtClean="0">
                <a:solidFill>
                  <a:srgbClr val="000066"/>
                </a:solidFill>
              </a:rPr>
              <a:t>Corresponding Number Talks are on slides 31-33.</a:t>
            </a:r>
            <a:endParaRPr lang="en-US" b="1" dirty="0">
              <a:solidFill>
                <a:srgbClr val="000066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9007" y="274319"/>
            <a:ext cx="11748532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" panose="020E0602020502020306" pitchFamily="34" charset="0"/>
              </a:rPr>
              <a:t>Teacher Information</a:t>
            </a:r>
          </a:p>
          <a:p>
            <a:pPr algn="ctr"/>
            <a:r>
              <a:rPr lang="en-US" sz="5400" dirty="0" smtClean="0">
                <a:solidFill>
                  <a:srgbClr val="00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" panose="020E0602020502020306" pitchFamily="34" charset="0"/>
              </a:rPr>
              <a:t>Dot Images: Flexibility with 8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28467" y="2212021"/>
            <a:ext cx="3392073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66"/>
                </a:solidFill>
                <a:latin typeface="Berlin Sans FB" panose="020E0602020502020306" pitchFamily="34" charset="0"/>
              </a:rPr>
              <a:t>General Information:</a:t>
            </a:r>
          </a:p>
          <a:p>
            <a:r>
              <a:rPr lang="en-US" sz="2000" dirty="0">
                <a:solidFill>
                  <a:prstClr val="black"/>
                </a:solidFill>
              </a:rPr>
              <a:t>Dot images are a great tool for introducing composing and decomposing, practicing counting, seeing numbers in a variety of ways, subitizing (instantly recognizing a quantity), and noticing number combinations.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669279" y="2226210"/>
            <a:ext cx="5554979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66"/>
                </a:solidFill>
                <a:latin typeface="Berlin Sans FB" panose="020E0602020502020306" pitchFamily="34" charset="0"/>
              </a:rPr>
              <a:t>Probing </a:t>
            </a:r>
            <a:r>
              <a:rPr lang="en-US" sz="2400" dirty="0">
                <a:solidFill>
                  <a:srgbClr val="000066"/>
                </a:solidFill>
                <a:latin typeface="Berlin Sans FB" panose="020E0602020502020306" pitchFamily="34" charset="0"/>
              </a:rPr>
              <a:t>Questions: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/>
              <a:t>How did you find the amount of dots?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/>
              <a:t>Could you find how many dots without counting?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/>
              <a:t>Is there another way to find out how many dots without counting?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/>
              <a:t>Do you see a pattern?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/>
              <a:t>How are they arranged?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/>
              <a:t>What stayed the same?  What changed?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/>
              <a:t>How did knowing the number in the first box help you figure out the amount in the next box?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805372" y="2150636"/>
            <a:ext cx="3972369" cy="3307228"/>
          </a:xfrm>
          <a:prstGeom prst="roundRect">
            <a:avLst>
              <a:gd name="adj" fmla="val 0"/>
            </a:avLst>
          </a:prstGeom>
          <a:noFill/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5465547" y="2155980"/>
            <a:ext cx="5793882" cy="3307228"/>
          </a:xfrm>
          <a:prstGeom prst="roundRect">
            <a:avLst>
              <a:gd name="adj" fmla="val 0"/>
            </a:avLst>
          </a:prstGeom>
          <a:noFill/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88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9006" y="211015"/>
            <a:ext cx="11748533" cy="6400800"/>
          </a:xfrm>
          <a:prstGeom prst="rect">
            <a:avLst/>
          </a:prstGeom>
          <a:solidFill>
            <a:schemeClr val="bg1"/>
          </a:solidFill>
          <a:ln w="101600" cap="rnd">
            <a:solidFill>
              <a:srgbClr val="00006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09007" y="600891"/>
            <a:ext cx="11748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dirty="0" smtClean="0">
              <a:solidFill>
                <a:srgbClr val="000066"/>
              </a:solidFill>
              <a:latin typeface="Berlin Sans FB" panose="020E0602020502020306" pitchFamily="34" charset="0"/>
            </a:endParaRPr>
          </a:p>
          <a:p>
            <a:pPr algn="ctr"/>
            <a:endParaRPr lang="en-US" sz="2000" dirty="0" smtClean="0">
              <a:solidFill>
                <a:srgbClr val="000066"/>
              </a:solidFill>
              <a:latin typeface="Berlin Sans FB" panose="020E0602020502020306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9007" y="274319"/>
            <a:ext cx="11748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Berlin Sans FB" panose="020E0602020502020306" pitchFamily="34" charset="0"/>
              </a:rPr>
              <a:t>Number Talk A: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686300" y="1162813"/>
            <a:ext cx="2841173" cy="1398243"/>
            <a:chOff x="457201" y="5398762"/>
            <a:chExt cx="1600199" cy="996319"/>
          </a:xfrm>
        </p:grpSpPr>
        <p:sp>
          <p:nvSpPr>
            <p:cNvPr id="7" name="Rectangle 6"/>
            <p:cNvSpPr/>
            <p:nvPr/>
          </p:nvSpPr>
          <p:spPr>
            <a:xfrm>
              <a:off x="457201" y="5398762"/>
              <a:ext cx="1600199" cy="99631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516760" y="5580664"/>
              <a:ext cx="590602" cy="632513"/>
              <a:chOff x="-1371600" y="5562600"/>
              <a:chExt cx="590602" cy="632513"/>
            </a:xfrm>
          </p:grpSpPr>
          <p:pic>
            <p:nvPicPr>
              <p:cNvPr id="14" name="Picture 2" descr="http://cdn.shopify.com/s/files/1/0095/5362/products/SMALL-Black-dot_large.png?v=1355398517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370957" y="5562600"/>
                <a:ext cx="231030" cy="1732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Picture 2" descr="http://cdn.shopify.com/s/files/1/0095/5362/products/SMALL-Black-dot_large.png?v=1355398517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371600" y="6021840"/>
                <a:ext cx="231030" cy="1732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Picture 2" descr="http://cdn.shopify.com/s/files/1/0095/5362/products/SMALL-Black-dot_large.png?v=1355398517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012028" y="6021840"/>
                <a:ext cx="231030" cy="1732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" name="Picture 2" descr="http://cdn.shopify.com/s/files/1/0095/5362/products/SMALL-Black-dot_large.png?v=1355398517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012028" y="5562600"/>
                <a:ext cx="231030" cy="1732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9" name="Group 8"/>
            <p:cNvGrpSpPr/>
            <p:nvPr/>
          </p:nvGrpSpPr>
          <p:grpSpPr>
            <a:xfrm>
              <a:off x="1390598" y="5581718"/>
              <a:ext cx="590602" cy="632513"/>
              <a:chOff x="-1371600" y="5562600"/>
              <a:chExt cx="590602" cy="632513"/>
            </a:xfrm>
          </p:grpSpPr>
          <p:pic>
            <p:nvPicPr>
              <p:cNvPr id="10" name="Picture 2" descr="http://cdn.shopify.com/s/files/1/0095/5362/products/SMALL-Black-dot_large.png?v=1355398517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370957" y="5562600"/>
                <a:ext cx="231030" cy="1732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2" descr="http://cdn.shopify.com/s/files/1/0095/5362/products/SMALL-Black-dot_large.png?v=1355398517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371600" y="6021840"/>
                <a:ext cx="231030" cy="1732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2" descr="http://cdn.shopify.com/s/files/1/0095/5362/products/SMALL-Black-dot_large.png?v=1355398517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012028" y="6021840"/>
                <a:ext cx="231030" cy="1732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2" descr="http://cdn.shopify.com/s/files/1/0095/5362/products/SMALL-Black-dot_large.png?v=1355398517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012028" y="5562600"/>
                <a:ext cx="231030" cy="1732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9" name="Group 18"/>
          <p:cNvGrpSpPr/>
          <p:nvPr/>
        </p:nvGrpSpPr>
        <p:grpSpPr>
          <a:xfrm>
            <a:off x="4686301" y="2977813"/>
            <a:ext cx="2841172" cy="1398243"/>
            <a:chOff x="457202" y="6560618"/>
            <a:chExt cx="1600198" cy="996319"/>
          </a:xfrm>
        </p:grpSpPr>
        <p:sp>
          <p:nvSpPr>
            <p:cNvPr id="20" name="Rectangle 19"/>
            <p:cNvSpPr/>
            <p:nvPr/>
          </p:nvSpPr>
          <p:spPr>
            <a:xfrm>
              <a:off x="457202" y="6560618"/>
              <a:ext cx="1600198" cy="99631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533400" y="6757833"/>
              <a:ext cx="762000" cy="632513"/>
              <a:chOff x="-1370957" y="5562600"/>
              <a:chExt cx="762000" cy="632513"/>
            </a:xfrm>
          </p:grpSpPr>
          <p:pic>
            <p:nvPicPr>
              <p:cNvPr id="27" name="Picture 2" descr="http://cdn.shopify.com/s/files/1/0095/5362/products/SMALL-Black-dot_large.png?v=1355398517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370957" y="5562600"/>
                <a:ext cx="231030" cy="1732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" name="Picture 2" descr="http://cdn.shopify.com/s/files/1/0095/5362/products/SMALL-Black-dot_large.png?v=1355398517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068587" y="6021840"/>
                <a:ext cx="231030" cy="1732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" name="Picture 2" descr="http://cdn.shopify.com/s/files/1/0095/5362/products/SMALL-Black-dot_large.png?v=1355398517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839987" y="6021840"/>
                <a:ext cx="231030" cy="1732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" name="Picture 2" descr="http://cdn.shopify.com/s/files/1/0095/5362/products/SMALL-Black-dot_large.png?v=1355398517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012028" y="5562600"/>
                <a:ext cx="231030" cy="1732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2" name="Group 21"/>
            <p:cNvGrpSpPr/>
            <p:nvPr/>
          </p:nvGrpSpPr>
          <p:grpSpPr>
            <a:xfrm>
              <a:off x="1294757" y="6758887"/>
              <a:ext cx="702440" cy="632513"/>
              <a:chOff x="-1483438" y="5562600"/>
              <a:chExt cx="702440" cy="632513"/>
            </a:xfrm>
          </p:grpSpPr>
          <p:pic>
            <p:nvPicPr>
              <p:cNvPr id="23" name="Picture 2" descr="http://cdn.shopify.com/s/files/1/0095/5362/products/SMALL-Black-dot_large.png?v=1355398517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370957" y="5562600"/>
                <a:ext cx="231030" cy="1732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" name="Picture 2" descr="http://cdn.shopify.com/s/files/1/0095/5362/products/SMALL-Black-dot_large.png?v=1355398517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483438" y="6021840"/>
                <a:ext cx="231030" cy="1732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" name="Picture 2" descr="http://cdn.shopify.com/s/files/1/0095/5362/products/SMALL-Black-dot_large.png?v=1355398517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254195" y="6021840"/>
                <a:ext cx="231030" cy="1732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" name="Picture 2" descr="http://cdn.shopify.com/s/files/1/0095/5362/products/SMALL-Black-dot_large.png?v=1355398517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012028" y="5562600"/>
                <a:ext cx="231030" cy="1732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31" name="Group 30"/>
          <p:cNvGrpSpPr/>
          <p:nvPr/>
        </p:nvGrpSpPr>
        <p:grpSpPr>
          <a:xfrm>
            <a:off x="4686302" y="4706392"/>
            <a:ext cx="2841169" cy="1398243"/>
            <a:chOff x="457202" y="7766681"/>
            <a:chExt cx="1600197" cy="996319"/>
          </a:xfrm>
        </p:grpSpPr>
        <p:sp>
          <p:nvSpPr>
            <p:cNvPr id="32" name="Rectangle 31"/>
            <p:cNvSpPr/>
            <p:nvPr/>
          </p:nvSpPr>
          <p:spPr>
            <a:xfrm>
              <a:off x="457202" y="7766681"/>
              <a:ext cx="1600197" cy="99631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683370" y="7977033"/>
              <a:ext cx="516832" cy="632513"/>
              <a:chOff x="-1297830" y="5562600"/>
              <a:chExt cx="516832" cy="632513"/>
            </a:xfrm>
          </p:grpSpPr>
          <p:pic>
            <p:nvPicPr>
              <p:cNvPr id="39" name="Picture 2" descr="http://cdn.shopify.com/s/files/1/0095/5362/products/SMALL-Black-dot_large.png?v=1355398517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297830" y="5562600"/>
                <a:ext cx="231030" cy="1732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" name="Picture 2" descr="http://cdn.shopify.com/s/files/1/0095/5362/products/SMALL-Black-dot_large.png?v=1355398517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297830" y="6021840"/>
                <a:ext cx="231030" cy="1732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" name="Picture 2" descr="http://cdn.shopify.com/s/files/1/0095/5362/products/SMALL-Black-dot_large.png?v=1355398517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012028" y="6021840"/>
                <a:ext cx="231030" cy="1732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" name="Picture 2" descr="http://cdn.shopify.com/s/files/1/0095/5362/products/SMALL-Black-dot_large.png?v=1355398517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012028" y="5562600"/>
                <a:ext cx="231030" cy="1732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4" name="Group 33"/>
            <p:cNvGrpSpPr/>
            <p:nvPr/>
          </p:nvGrpSpPr>
          <p:grpSpPr>
            <a:xfrm>
              <a:off x="1295400" y="7978087"/>
              <a:ext cx="535830" cy="632513"/>
              <a:chOff x="-1371600" y="5562600"/>
              <a:chExt cx="535830" cy="632513"/>
            </a:xfrm>
          </p:grpSpPr>
          <p:pic>
            <p:nvPicPr>
              <p:cNvPr id="35" name="Picture 2" descr="http://cdn.shopify.com/s/files/1/0095/5362/products/SMALL-Black-dot_large.png?v=1355398517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370957" y="5562600"/>
                <a:ext cx="231030" cy="1732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" name="Picture 2" descr="http://cdn.shopify.com/s/files/1/0095/5362/products/SMALL-Black-dot_large.png?v=1355398517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371600" y="6021840"/>
                <a:ext cx="231030" cy="1732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2" descr="http://cdn.shopify.com/s/files/1/0095/5362/products/SMALL-Black-dot_large.png?v=1355398517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066800" y="6021840"/>
                <a:ext cx="231030" cy="1732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" name="Picture 2" descr="http://cdn.shopify.com/s/files/1/0095/5362/products/SMALL-Black-dot_large.png?v=1355398517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066800" y="5562600"/>
                <a:ext cx="231030" cy="1732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480600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9006" y="211015"/>
            <a:ext cx="11748533" cy="6400800"/>
          </a:xfrm>
          <a:prstGeom prst="rect">
            <a:avLst/>
          </a:prstGeom>
          <a:solidFill>
            <a:schemeClr val="bg1"/>
          </a:solidFill>
          <a:ln w="101600" cap="rnd">
            <a:solidFill>
              <a:srgbClr val="00006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09007" y="600891"/>
            <a:ext cx="11748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dirty="0" smtClean="0">
              <a:solidFill>
                <a:srgbClr val="000066"/>
              </a:solidFill>
              <a:latin typeface="Berlin Sans FB" panose="020E0602020502020306" pitchFamily="34" charset="0"/>
            </a:endParaRPr>
          </a:p>
          <a:p>
            <a:pPr algn="ctr"/>
            <a:endParaRPr lang="en-US" sz="2000" dirty="0" smtClean="0">
              <a:solidFill>
                <a:srgbClr val="000066"/>
              </a:solidFill>
              <a:latin typeface="Berlin Sans FB" panose="020E0602020502020306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9007" y="274319"/>
            <a:ext cx="11748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Berlin Sans FB" panose="020E0602020502020306" pitchFamily="34" charset="0"/>
              </a:rPr>
              <a:t>Number Talk B: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681716" y="2906727"/>
            <a:ext cx="2639783" cy="1444634"/>
            <a:chOff x="2656973" y="6598016"/>
            <a:chExt cx="1600197" cy="996319"/>
          </a:xfrm>
        </p:grpSpPr>
        <p:sp>
          <p:nvSpPr>
            <p:cNvPr id="7" name="Rectangle 6"/>
            <p:cNvSpPr/>
            <p:nvPr/>
          </p:nvSpPr>
          <p:spPr>
            <a:xfrm>
              <a:off x="2656973" y="6598016"/>
              <a:ext cx="1600197" cy="99631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2810883" y="6758887"/>
              <a:ext cx="590602" cy="632513"/>
              <a:chOff x="-1371600" y="5562600"/>
              <a:chExt cx="590602" cy="632513"/>
            </a:xfrm>
          </p:grpSpPr>
          <p:pic>
            <p:nvPicPr>
              <p:cNvPr id="13" name="Picture 2" descr="http://cdn.shopify.com/s/files/1/0095/5362/products/SMALL-Black-dot_large.png?v=1355398517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370957" y="5562600"/>
                <a:ext cx="231030" cy="1732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" name="Picture 2" descr="http://cdn.shopify.com/s/files/1/0095/5362/products/SMALL-Black-dot_large.png?v=1355398517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371600" y="6021840"/>
                <a:ext cx="231030" cy="1732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Picture 2" descr="http://cdn.shopify.com/s/files/1/0095/5362/products/SMALL-Black-dot_large.png?v=1355398517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012028" y="6021840"/>
                <a:ext cx="231030" cy="1732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Picture 2" descr="http://cdn.shopify.com/s/files/1/0095/5362/products/SMALL-Black-dot_large.png?v=1355398517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012028" y="5562600"/>
                <a:ext cx="231030" cy="1732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" name="Picture 2" descr="http://cdn.shopify.com/s/files/1/0095/5362/products/SMALL-Black-dot_large.png?v=1355398517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192848" y="5787951"/>
                <a:ext cx="231030" cy="1732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9" name="Group 8"/>
            <p:cNvGrpSpPr/>
            <p:nvPr/>
          </p:nvGrpSpPr>
          <p:grpSpPr>
            <a:xfrm>
              <a:off x="3779150" y="6758887"/>
              <a:ext cx="411850" cy="632513"/>
              <a:chOff x="-1192848" y="5562600"/>
              <a:chExt cx="411850" cy="632513"/>
            </a:xfrm>
          </p:grpSpPr>
          <p:pic>
            <p:nvPicPr>
              <p:cNvPr id="10" name="Picture 2" descr="http://cdn.shopify.com/s/files/1/0095/5362/products/SMALL-Black-dot_large.png?v=1355398517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012028" y="6021840"/>
                <a:ext cx="231030" cy="1732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2" descr="http://cdn.shopify.com/s/files/1/0095/5362/products/SMALL-Black-dot_large.png?v=1355398517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012028" y="5562600"/>
                <a:ext cx="231030" cy="1732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2" descr="http://cdn.shopify.com/s/files/1/0095/5362/products/SMALL-Black-dot_large.png?v=1355398517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192848" y="5787951"/>
                <a:ext cx="231030" cy="1732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9" name="Group 18"/>
          <p:cNvGrpSpPr/>
          <p:nvPr/>
        </p:nvGrpSpPr>
        <p:grpSpPr>
          <a:xfrm>
            <a:off x="4681716" y="1112834"/>
            <a:ext cx="2639784" cy="1444634"/>
            <a:chOff x="2656973" y="5391953"/>
            <a:chExt cx="1600198" cy="996319"/>
          </a:xfrm>
        </p:grpSpPr>
        <p:sp>
          <p:nvSpPr>
            <p:cNvPr id="20" name="Rectangle 19"/>
            <p:cNvSpPr/>
            <p:nvPr/>
          </p:nvSpPr>
          <p:spPr>
            <a:xfrm>
              <a:off x="2656973" y="5391953"/>
              <a:ext cx="1600198" cy="99631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2" descr="http://cdn.shopify.com/s/files/1/0095/5362/products/SMALL-Black-dot_large.png?v=13553985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1526" y="5543566"/>
              <a:ext cx="231030" cy="173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" descr="http://cdn.shopify.com/s/files/1/0095/5362/products/SMALL-Black-dot_large.png?v=13553985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0883" y="6002806"/>
              <a:ext cx="231030" cy="173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" descr="http://cdn.shopify.com/s/files/1/0095/5362/products/SMALL-Black-dot_large.png?v=13553985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0455" y="6002806"/>
              <a:ext cx="231030" cy="173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" descr="http://cdn.shopify.com/s/files/1/0095/5362/products/SMALL-Black-dot_large.png?v=13553985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0455" y="5543566"/>
              <a:ext cx="231030" cy="173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" descr="http://cdn.shopify.com/s/files/1/0095/5362/products/SMALL-Black-dot_large.png?v=13553985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9635" y="5768917"/>
              <a:ext cx="231030" cy="173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6" name="Group 25"/>
            <p:cNvGrpSpPr/>
            <p:nvPr/>
          </p:nvGrpSpPr>
          <p:grpSpPr>
            <a:xfrm>
              <a:off x="3590899" y="5543566"/>
              <a:ext cx="590602" cy="632513"/>
              <a:chOff x="-1371600" y="5562600"/>
              <a:chExt cx="590602" cy="632513"/>
            </a:xfrm>
          </p:grpSpPr>
          <p:pic>
            <p:nvPicPr>
              <p:cNvPr id="27" name="Picture 2" descr="http://cdn.shopify.com/s/files/1/0095/5362/products/SMALL-Black-dot_large.png?v=1355398517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370957" y="5562600"/>
                <a:ext cx="231030" cy="1732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" name="Picture 2" descr="http://cdn.shopify.com/s/files/1/0095/5362/products/SMALL-Black-dot_large.png?v=1355398517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371600" y="6021840"/>
                <a:ext cx="231030" cy="1732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" name="Picture 2" descr="http://cdn.shopify.com/s/files/1/0095/5362/products/SMALL-Black-dot_large.png?v=1355398517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012028" y="6021840"/>
                <a:ext cx="231030" cy="1732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30" name="Group 29"/>
          <p:cNvGrpSpPr/>
          <p:nvPr/>
        </p:nvGrpSpPr>
        <p:grpSpPr>
          <a:xfrm>
            <a:off x="4691746" y="4711244"/>
            <a:ext cx="2639783" cy="1444634"/>
            <a:chOff x="2667003" y="7831028"/>
            <a:chExt cx="1600197" cy="996319"/>
          </a:xfrm>
        </p:grpSpPr>
        <p:sp>
          <p:nvSpPr>
            <p:cNvPr id="31" name="Rectangle 30"/>
            <p:cNvSpPr/>
            <p:nvPr/>
          </p:nvSpPr>
          <p:spPr>
            <a:xfrm>
              <a:off x="2667003" y="7831028"/>
              <a:ext cx="1600197" cy="99631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3012226" y="7978087"/>
              <a:ext cx="590602" cy="632513"/>
              <a:chOff x="-1371600" y="5562600"/>
              <a:chExt cx="590602" cy="632513"/>
            </a:xfrm>
          </p:grpSpPr>
          <p:pic>
            <p:nvPicPr>
              <p:cNvPr id="37" name="Picture 2" descr="http://cdn.shopify.com/s/files/1/0095/5362/products/SMALL-Black-dot_large.png?v=1355398517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370957" y="5562600"/>
                <a:ext cx="231030" cy="1732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" name="Picture 2" descr="http://cdn.shopify.com/s/files/1/0095/5362/products/SMALL-Black-dot_large.png?v=1355398517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371600" y="6021840"/>
                <a:ext cx="231030" cy="1732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" name="Picture 2" descr="http://cdn.shopify.com/s/files/1/0095/5362/products/SMALL-Black-dot_large.png?v=1355398517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012028" y="6021840"/>
                <a:ext cx="231030" cy="1732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" name="Picture 2" descr="http://cdn.shopify.com/s/files/1/0095/5362/products/SMALL-Black-dot_large.png?v=1355398517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012028" y="5562600"/>
                <a:ext cx="231030" cy="1732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" name="Picture 2" descr="http://cdn.shopify.com/s/files/1/0095/5362/products/SMALL-Black-dot_large.png?v=1355398517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192848" y="5787951"/>
                <a:ext cx="231030" cy="1732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3" name="Group 32"/>
            <p:cNvGrpSpPr/>
            <p:nvPr/>
          </p:nvGrpSpPr>
          <p:grpSpPr>
            <a:xfrm>
              <a:off x="3550550" y="7965137"/>
              <a:ext cx="411850" cy="632513"/>
              <a:chOff x="-1192848" y="5562600"/>
              <a:chExt cx="411850" cy="632513"/>
            </a:xfrm>
          </p:grpSpPr>
          <p:pic>
            <p:nvPicPr>
              <p:cNvPr id="34" name="Picture 2" descr="http://cdn.shopify.com/s/files/1/0095/5362/products/SMALL-Black-dot_large.png?v=1355398517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012028" y="6021840"/>
                <a:ext cx="231030" cy="1732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" name="Picture 2" descr="http://cdn.shopify.com/s/files/1/0095/5362/products/SMALL-Black-dot_large.png?v=1355398517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012028" y="5562600"/>
                <a:ext cx="231030" cy="1732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" name="Picture 2" descr="http://cdn.shopify.com/s/files/1/0095/5362/products/SMALL-Black-dot_large.png?v=1355398517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192848" y="5787951"/>
                <a:ext cx="231030" cy="1732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235834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9006" y="211015"/>
            <a:ext cx="11748533" cy="6400800"/>
          </a:xfrm>
          <a:prstGeom prst="rect">
            <a:avLst/>
          </a:prstGeom>
          <a:solidFill>
            <a:schemeClr val="bg1"/>
          </a:solidFill>
          <a:ln w="101600" cap="rnd">
            <a:solidFill>
              <a:srgbClr val="00006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09007" y="600891"/>
            <a:ext cx="11748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dirty="0" smtClean="0">
              <a:solidFill>
                <a:srgbClr val="000066"/>
              </a:solidFill>
              <a:latin typeface="Berlin Sans FB" panose="020E0602020502020306" pitchFamily="34" charset="0"/>
            </a:endParaRPr>
          </a:p>
          <a:p>
            <a:pPr algn="ctr"/>
            <a:endParaRPr lang="en-US" sz="2000" dirty="0" smtClean="0">
              <a:solidFill>
                <a:srgbClr val="000066"/>
              </a:solidFill>
              <a:latin typeface="Berlin Sans FB" panose="020E0602020502020306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9007" y="274319"/>
            <a:ext cx="11748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Berlin Sans FB" panose="020E0602020502020306" pitchFamily="34" charset="0"/>
              </a:rPr>
              <a:t>Number Talk C: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762502" y="1224841"/>
            <a:ext cx="2585358" cy="1403772"/>
            <a:chOff x="4876801" y="5398762"/>
            <a:chExt cx="1600199" cy="996319"/>
          </a:xfrm>
        </p:grpSpPr>
        <p:sp>
          <p:nvSpPr>
            <p:cNvPr id="7" name="Rectangle 6"/>
            <p:cNvSpPr/>
            <p:nvPr/>
          </p:nvSpPr>
          <p:spPr>
            <a:xfrm>
              <a:off x="4876801" y="5398762"/>
              <a:ext cx="1600199" cy="99631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2" descr="http://cdn.shopify.com/s/files/1/0095/5362/products/SMALL-Black-dot_large.png?v=13553985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8038" y="5660661"/>
              <a:ext cx="231030" cy="173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http://cdn.shopify.com/s/files/1/0095/5362/products/SMALL-Black-dot_large.png?v=13553985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8020" y="5922727"/>
              <a:ext cx="231030" cy="173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http://cdn.shopify.com/s/files/1/0095/5362/products/SMALL-Black-dot_large.png?v=13553985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8038" y="5922727"/>
              <a:ext cx="231030" cy="173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http://cdn.shopify.com/s/files/1/0095/5362/products/SMALL-Black-dot_large.png?v=13553985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9705" y="5660660"/>
              <a:ext cx="231030" cy="173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http://cdn.shopify.com/s/files/1/0095/5362/products/SMALL-Black-dot_large.png?v=13553985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11903" y="5660659"/>
              <a:ext cx="231030" cy="173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http://cdn.shopify.com/s/files/1/0095/5362/products/SMALL-Black-dot_large.png?v=13553985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1885" y="5922725"/>
              <a:ext cx="231030" cy="173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http://cdn.shopify.com/s/files/1/0095/5362/products/SMALL-Black-dot_large.png?v=13553985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11903" y="5922725"/>
              <a:ext cx="231030" cy="173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http://cdn.shopify.com/s/files/1/0095/5362/products/SMALL-Black-dot_large.png?v=13553985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3570" y="5660658"/>
              <a:ext cx="231030" cy="173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Group 15"/>
          <p:cNvGrpSpPr/>
          <p:nvPr/>
        </p:nvGrpSpPr>
        <p:grpSpPr>
          <a:xfrm>
            <a:off x="4762503" y="2925543"/>
            <a:ext cx="2585356" cy="1403772"/>
            <a:chOff x="4876802" y="6560618"/>
            <a:chExt cx="1600198" cy="996319"/>
          </a:xfrm>
        </p:grpSpPr>
        <p:sp>
          <p:nvSpPr>
            <p:cNvPr id="17" name="Rectangle 16"/>
            <p:cNvSpPr/>
            <p:nvPr/>
          </p:nvSpPr>
          <p:spPr>
            <a:xfrm>
              <a:off x="4876802" y="6560618"/>
              <a:ext cx="1600198" cy="99631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Picture 2" descr="http://cdn.shopify.com/s/files/1/0095/5362/products/SMALL-Black-dot_large.png?v=13553985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8038" y="6803661"/>
              <a:ext cx="231030" cy="173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" descr="http://cdn.shopify.com/s/files/1/0095/5362/products/SMALL-Black-dot_large.png?v=13553985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8020" y="7218127"/>
              <a:ext cx="231030" cy="173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" descr="http://cdn.shopify.com/s/files/1/0095/5362/products/SMALL-Black-dot_large.png?v=13553985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8038" y="7065727"/>
              <a:ext cx="231030" cy="173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" descr="http://cdn.shopify.com/s/files/1/0095/5362/products/SMALL-Black-dot_large.png?v=13553985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9705" y="6629400"/>
              <a:ext cx="231030" cy="173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" descr="http://cdn.shopify.com/s/files/1/0095/5362/products/SMALL-Black-dot_large.png?v=13553985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11903" y="6629400"/>
              <a:ext cx="231030" cy="173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" descr="http://cdn.shopify.com/s/files/1/0095/5362/products/SMALL-Black-dot_large.png?v=13553985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1885" y="7065725"/>
              <a:ext cx="231030" cy="173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" descr="http://cdn.shopify.com/s/files/1/0095/5362/products/SMALL-Black-dot_large.png?v=13553985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11903" y="7218127"/>
              <a:ext cx="231030" cy="173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" descr="http://cdn.shopify.com/s/files/1/0095/5362/products/SMALL-Black-dot_large.png?v=13553985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3570" y="6803658"/>
              <a:ext cx="231030" cy="173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7" name="Group 26"/>
          <p:cNvGrpSpPr/>
          <p:nvPr/>
        </p:nvGrpSpPr>
        <p:grpSpPr>
          <a:xfrm>
            <a:off x="4762503" y="4735769"/>
            <a:ext cx="2585355" cy="1403772"/>
            <a:chOff x="4876802" y="7766681"/>
            <a:chExt cx="1600197" cy="996319"/>
          </a:xfrm>
        </p:grpSpPr>
        <p:sp>
          <p:nvSpPr>
            <p:cNvPr id="28" name="Rectangle 27"/>
            <p:cNvSpPr/>
            <p:nvPr/>
          </p:nvSpPr>
          <p:spPr>
            <a:xfrm>
              <a:off x="4876802" y="7766681"/>
              <a:ext cx="1600197" cy="99631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5410200" y="7848600"/>
              <a:ext cx="590602" cy="470655"/>
              <a:chOff x="-1371600" y="5562600"/>
              <a:chExt cx="590602" cy="470655"/>
            </a:xfrm>
          </p:grpSpPr>
          <p:pic>
            <p:nvPicPr>
              <p:cNvPr id="34" name="Picture 2" descr="http://cdn.shopify.com/s/files/1/0095/5362/products/SMALL-Black-dot_large.png?v=1355398517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370957" y="5562600"/>
                <a:ext cx="231030" cy="1732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" name="Picture 2" descr="http://cdn.shopify.com/s/files/1/0095/5362/products/SMALL-Black-dot_large.png?v=1355398517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371600" y="5859982"/>
                <a:ext cx="231030" cy="1732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" name="Picture 2" descr="http://cdn.shopify.com/s/files/1/0095/5362/products/SMALL-Black-dot_large.png?v=1355398517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012028" y="5859982"/>
                <a:ext cx="231030" cy="1732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2" descr="http://cdn.shopify.com/s/files/1/0095/5362/products/SMALL-Black-dot_large.png?v=1355398517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012028" y="5562600"/>
                <a:ext cx="231030" cy="1732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" name="Picture 2" descr="http://cdn.shopify.com/s/files/1/0095/5362/products/SMALL-Black-dot_large.png?v=1355398517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192848" y="5707582"/>
                <a:ext cx="231030" cy="1732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0" name="Group 29"/>
            <p:cNvGrpSpPr/>
            <p:nvPr/>
          </p:nvGrpSpPr>
          <p:grpSpPr>
            <a:xfrm>
              <a:off x="5410200" y="8298382"/>
              <a:ext cx="590602" cy="325673"/>
              <a:chOff x="-1371600" y="5787951"/>
              <a:chExt cx="590602" cy="325673"/>
            </a:xfrm>
          </p:grpSpPr>
          <p:pic>
            <p:nvPicPr>
              <p:cNvPr id="31" name="Picture 2" descr="http://cdn.shopify.com/s/files/1/0095/5362/products/SMALL-Black-dot_large.png?v=1355398517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371600" y="5940351"/>
                <a:ext cx="231030" cy="1732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" name="Picture 2" descr="http://cdn.shopify.com/s/files/1/0095/5362/products/SMALL-Black-dot_large.png?v=1355398517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012028" y="5940351"/>
                <a:ext cx="231030" cy="1732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" name="Picture 2" descr="http://cdn.shopify.com/s/files/1/0095/5362/products/SMALL-Black-dot_large.png?v=1355398517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192848" y="5787951"/>
                <a:ext cx="231030" cy="1732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552896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9006" y="211015"/>
            <a:ext cx="11748533" cy="6400800"/>
          </a:xfrm>
          <a:prstGeom prst="rect">
            <a:avLst/>
          </a:prstGeom>
          <a:solidFill>
            <a:schemeClr val="bg1"/>
          </a:solidFill>
          <a:ln w="101600" cap="rnd">
            <a:solidFill>
              <a:schemeClr val="accent5">
                <a:lumMod val="40000"/>
                <a:lumOff val="6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09007" y="600891"/>
            <a:ext cx="11748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dirty="0" smtClean="0">
              <a:solidFill>
                <a:srgbClr val="000066"/>
              </a:solidFill>
              <a:latin typeface="Berlin Sans FB" panose="020E0602020502020306" pitchFamily="34" charset="0"/>
            </a:endParaRPr>
          </a:p>
          <a:p>
            <a:pPr algn="ctr"/>
            <a:endParaRPr lang="en-US" sz="2000" dirty="0" smtClean="0">
              <a:solidFill>
                <a:srgbClr val="000066"/>
              </a:solidFill>
              <a:latin typeface="Berlin Sans FB" panose="020E0602020502020306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68700" y="6159500"/>
            <a:ext cx="5003800" cy="388815"/>
          </a:xfrm>
          <a:prstGeom prst="rect">
            <a:avLst/>
          </a:prstGeom>
          <a:solidFill>
            <a:srgbClr val="FFF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09006" y="1748245"/>
            <a:ext cx="11748533" cy="4847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i="1" dirty="0" smtClean="0"/>
          </a:p>
          <a:p>
            <a:pPr algn="ctr"/>
            <a:endParaRPr lang="en-US" sz="1300" i="1" dirty="0"/>
          </a:p>
          <a:p>
            <a:pPr algn="ctr"/>
            <a:endParaRPr lang="en-US" sz="1300" i="1" dirty="0" smtClean="0"/>
          </a:p>
          <a:p>
            <a:pPr algn="ctr"/>
            <a:endParaRPr lang="en-US" sz="1300" i="1" dirty="0"/>
          </a:p>
          <a:p>
            <a:pPr algn="ctr"/>
            <a:endParaRPr lang="en-US" sz="1300" i="1" dirty="0" smtClean="0"/>
          </a:p>
          <a:p>
            <a:pPr algn="ctr"/>
            <a:endParaRPr lang="en-US" sz="1300" i="1" dirty="0"/>
          </a:p>
          <a:p>
            <a:pPr algn="ctr"/>
            <a:endParaRPr lang="en-US" sz="1300" i="1" dirty="0" smtClean="0"/>
          </a:p>
          <a:p>
            <a:pPr algn="ctr"/>
            <a:endParaRPr lang="en-US" sz="1300" i="1" dirty="0"/>
          </a:p>
          <a:p>
            <a:pPr algn="ctr"/>
            <a:endParaRPr lang="en-US" sz="1300" i="1" dirty="0" smtClean="0"/>
          </a:p>
          <a:p>
            <a:pPr algn="ctr"/>
            <a:endParaRPr lang="en-US" sz="1300" i="1" dirty="0"/>
          </a:p>
          <a:p>
            <a:pPr algn="ctr"/>
            <a:endParaRPr lang="en-US" sz="1300" i="1" dirty="0" smtClean="0"/>
          </a:p>
          <a:p>
            <a:pPr algn="ctr"/>
            <a:endParaRPr lang="en-US" sz="1300" i="1" dirty="0"/>
          </a:p>
          <a:p>
            <a:pPr algn="ctr"/>
            <a:endParaRPr lang="en-US" sz="1300" i="1" dirty="0" smtClean="0"/>
          </a:p>
          <a:p>
            <a:pPr algn="ctr"/>
            <a:endParaRPr lang="en-US" sz="1300" i="1" dirty="0"/>
          </a:p>
          <a:p>
            <a:pPr algn="ctr"/>
            <a:endParaRPr lang="en-US" sz="1300" i="1" dirty="0" smtClean="0"/>
          </a:p>
          <a:p>
            <a:pPr algn="ctr"/>
            <a:endParaRPr lang="en-US" sz="1300" i="1" dirty="0"/>
          </a:p>
          <a:p>
            <a:pPr algn="ctr"/>
            <a:endParaRPr lang="en-US" sz="1300" i="1" dirty="0" smtClean="0"/>
          </a:p>
          <a:p>
            <a:pPr algn="ctr"/>
            <a:endParaRPr lang="en-US" sz="1300" i="1" dirty="0"/>
          </a:p>
          <a:p>
            <a:pPr algn="ctr"/>
            <a:endParaRPr lang="en-US" sz="1300" i="1" dirty="0" smtClean="0"/>
          </a:p>
          <a:p>
            <a:pPr algn="ctr"/>
            <a:endParaRPr lang="en-US" sz="1300" i="1" dirty="0"/>
          </a:p>
          <a:p>
            <a:pPr algn="ctr"/>
            <a:endParaRPr lang="en-US" sz="1300" i="1" dirty="0" smtClean="0"/>
          </a:p>
          <a:p>
            <a:pPr algn="ctr"/>
            <a:endParaRPr lang="en-US" sz="1300" i="1" dirty="0"/>
          </a:p>
          <a:p>
            <a:pPr algn="ctr"/>
            <a:r>
              <a:rPr lang="en-US" b="1" dirty="0" smtClean="0">
                <a:solidFill>
                  <a:srgbClr val="000066"/>
                </a:solidFill>
              </a:rPr>
              <a:t>Corresponding Number Talks are on slides 35-37.</a:t>
            </a:r>
            <a:endParaRPr lang="en-US" b="1" dirty="0">
              <a:solidFill>
                <a:srgbClr val="000066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9007" y="274319"/>
            <a:ext cx="11748532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" panose="020E0602020502020306" pitchFamily="34" charset="0"/>
              </a:rPr>
              <a:t>Teacher Information</a:t>
            </a:r>
          </a:p>
          <a:p>
            <a:pPr algn="ctr"/>
            <a:r>
              <a:rPr lang="en-US" sz="5400" dirty="0" smtClean="0">
                <a:solidFill>
                  <a:srgbClr val="00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" panose="020E0602020502020306" pitchFamily="34" charset="0"/>
              </a:rPr>
              <a:t>Dot Images: Flexibility with 9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67151" y="2296426"/>
            <a:ext cx="3559129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66"/>
                </a:solidFill>
                <a:latin typeface="Berlin Sans FB" panose="020E0602020502020306" pitchFamily="34" charset="0"/>
              </a:rPr>
              <a:t>General Information:</a:t>
            </a:r>
          </a:p>
          <a:p>
            <a:r>
              <a:rPr lang="en-US" sz="2000" dirty="0">
                <a:solidFill>
                  <a:prstClr val="black"/>
                </a:solidFill>
              </a:rPr>
              <a:t>Dot images are a great tool for introducing composing and decomposing, practicing counting, seeing numbers in a variety of ways, subitizing (instantly recognizing a quantity), and noticing number combinations.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609490" y="2310615"/>
            <a:ext cx="5653453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66"/>
                </a:solidFill>
                <a:latin typeface="Berlin Sans FB" panose="020E0602020502020306" pitchFamily="34" charset="0"/>
              </a:rPr>
              <a:t>Probing </a:t>
            </a:r>
            <a:r>
              <a:rPr lang="en-US" sz="2400" dirty="0">
                <a:solidFill>
                  <a:srgbClr val="000066"/>
                </a:solidFill>
                <a:latin typeface="Berlin Sans FB" panose="020E0602020502020306" pitchFamily="34" charset="0"/>
              </a:rPr>
              <a:t>Questions: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/>
              <a:t>How did you find the amount of dots?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/>
              <a:t>Could you find how many dots without counting?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/>
              <a:t>Is there another way to find out how many dots without counting?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/>
              <a:t>Do you see a pattern?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/>
              <a:t>How are they arranged?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/>
              <a:t>What stayed the same?  What changed?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/>
              <a:t>How did knowing the number in the first box help you figure out the amount in the next box?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844057" y="2189321"/>
            <a:ext cx="3910823" cy="3347604"/>
          </a:xfrm>
          <a:prstGeom prst="roundRect">
            <a:avLst>
              <a:gd name="adj" fmla="val 0"/>
            </a:avLst>
          </a:prstGeom>
          <a:noFill/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5389931" y="2194665"/>
            <a:ext cx="5908183" cy="3347604"/>
          </a:xfrm>
          <a:prstGeom prst="roundRect">
            <a:avLst>
              <a:gd name="adj" fmla="val 0"/>
            </a:avLst>
          </a:prstGeom>
          <a:noFill/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5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9006" y="211015"/>
            <a:ext cx="11748533" cy="6400800"/>
          </a:xfrm>
          <a:prstGeom prst="rect">
            <a:avLst/>
          </a:prstGeom>
          <a:solidFill>
            <a:schemeClr val="bg1"/>
          </a:solidFill>
          <a:ln w="101600" cap="rnd">
            <a:solidFill>
              <a:srgbClr val="00006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09007" y="600891"/>
            <a:ext cx="11748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dirty="0" smtClean="0">
              <a:solidFill>
                <a:srgbClr val="000066"/>
              </a:solidFill>
              <a:latin typeface="Berlin Sans FB" panose="020E0602020502020306" pitchFamily="34" charset="0"/>
            </a:endParaRPr>
          </a:p>
          <a:p>
            <a:pPr algn="ctr"/>
            <a:endParaRPr lang="en-US" sz="2000" dirty="0" smtClean="0">
              <a:solidFill>
                <a:srgbClr val="000066"/>
              </a:solidFill>
              <a:latin typeface="Berlin Sans FB" panose="020E0602020502020306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9007" y="274319"/>
            <a:ext cx="11748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Berlin Sans FB" panose="020E0602020502020306" pitchFamily="34" charset="0"/>
              </a:rPr>
              <a:t>Number Talk A: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826545" y="4801215"/>
            <a:ext cx="2358029" cy="1436308"/>
            <a:chOff x="417827" y="7756678"/>
            <a:chExt cx="1600197" cy="996319"/>
          </a:xfrm>
        </p:grpSpPr>
        <p:sp>
          <p:nvSpPr>
            <p:cNvPr id="7" name="Rectangle 6"/>
            <p:cNvSpPr/>
            <p:nvPr/>
          </p:nvSpPr>
          <p:spPr>
            <a:xfrm>
              <a:off x="417827" y="7756678"/>
              <a:ext cx="1600197" cy="99631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2" descr="http://cdn.shopify.com/s/files/1/0095/5362/products/SMALL-Black-dot_large.png?v=13553985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7337" y="8216548"/>
              <a:ext cx="231030" cy="173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http://cdn.shopify.com/s/files/1/0095/5362/products/SMALL-Black-dot_large.png?v=13553985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8364" y="8389820"/>
              <a:ext cx="231030" cy="173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http://cdn.shopify.com/s/files/1/0095/5362/products/SMALL-Black-dot_large.png?v=13553985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7337" y="8045328"/>
              <a:ext cx="231030" cy="173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http://cdn.shopify.com/s/files/1/0095/5362/products/SMALL-Black-dot_large.png?v=13553985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0630" y="7848973"/>
              <a:ext cx="231030" cy="173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http://cdn.shopify.com/s/files/1/0095/5362/products/SMALL-Black-dot_large.png?v=13553985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7848973"/>
              <a:ext cx="231030" cy="173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http://cdn.shopify.com/s/files/1/0095/5362/products/SMALL-Black-dot_large.png?v=13553985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664" y="8045328"/>
              <a:ext cx="231030" cy="173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http://cdn.shopify.com/s/files/1/0095/5362/products/SMALL-Black-dot_large.png?v=13553985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9648" y="8547363"/>
              <a:ext cx="231030" cy="173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http://cdn.shopify.com/s/files/1/0095/5362/products/SMALL-Black-dot_large.png?v=13553985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8364" y="8216547"/>
              <a:ext cx="231030" cy="173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" descr="http://cdn.shopify.com/s/files/1/0095/5362/products/SMALL-Black-dot_large.png?v=13553985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9648" y="8389821"/>
              <a:ext cx="231030" cy="173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Group 16"/>
          <p:cNvGrpSpPr/>
          <p:nvPr/>
        </p:nvGrpSpPr>
        <p:grpSpPr>
          <a:xfrm>
            <a:off x="4826544" y="1175987"/>
            <a:ext cx="2358032" cy="1436308"/>
            <a:chOff x="417826" y="5388759"/>
            <a:chExt cx="1600199" cy="996319"/>
          </a:xfrm>
        </p:grpSpPr>
        <p:sp>
          <p:nvSpPr>
            <p:cNvPr id="19" name="Rectangle 18"/>
            <p:cNvSpPr/>
            <p:nvPr/>
          </p:nvSpPr>
          <p:spPr>
            <a:xfrm>
              <a:off x="417826" y="5388759"/>
              <a:ext cx="1600199" cy="99631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533400" y="5566887"/>
              <a:ext cx="590602" cy="632513"/>
              <a:chOff x="-1371600" y="5562600"/>
              <a:chExt cx="590602" cy="632513"/>
            </a:xfrm>
          </p:grpSpPr>
          <p:pic>
            <p:nvPicPr>
              <p:cNvPr id="26" name="Picture 2" descr="http://cdn.shopify.com/s/files/1/0095/5362/products/SMALL-Black-dot_large.png?v=1355398517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370957" y="5562600"/>
                <a:ext cx="231030" cy="1732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" name="Picture 2" descr="http://cdn.shopify.com/s/files/1/0095/5362/products/SMALL-Black-dot_large.png?v=1355398517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371600" y="6021840"/>
                <a:ext cx="231030" cy="1732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" name="Picture 2" descr="http://cdn.shopify.com/s/files/1/0095/5362/products/SMALL-Black-dot_large.png?v=1355398517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012028" y="6021840"/>
                <a:ext cx="231030" cy="1732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" name="Picture 2" descr="http://cdn.shopify.com/s/files/1/0095/5362/products/SMALL-Black-dot_large.png?v=1355398517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012028" y="5562600"/>
                <a:ext cx="231030" cy="1732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" name="Picture 2" descr="http://cdn.shopify.com/s/files/1/0095/5362/products/SMALL-Black-dot_large.png?v=1355398517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192848" y="5787951"/>
                <a:ext cx="231030" cy="1732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1" name="Group 20"/>
            <p:cNvGrpSpPr/>
            <p:nvPr/>
          </p:nvGrpSpPr>
          <p:grpSpPr>
            <a:xfrm>
              <a:off x="1314398" y="5562600"/>
              <a:ext cx="590602" cy="632513"/>
              <a:chOff x="-1371600" y="5562600"/>
              <a:chExt cx="590602" cy="632513"/>
            </a:xfrm>
          </p:grpSpPr>
          <p:pic>
            <p:nvPicPr>
              <p:cNvPr id="22" name="Picture 2" descr="http://cdn.shopify.com/s/files/1/0095/5362/products/SMALL-Black-dot_large.png?v=1355398517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370957" y="5562600"/>
                <a:ext cx="231030" cy="1732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" name="Picture 2" descr="http://cdn.shopify.com/s/files/1/0095/5362/products/SMALL-Black-dot_large.png?v=1355398517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371600" y="6021840"/>
                <a:ext cx="231030" cy="1732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" name="Picture 2" descr="http://cdn.shopify.com/s/files/1/0095/5362/products/SMALL-Black-dot_large.png?v=1355398517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012028" y="6021840"/>
                <a:ext cx="231030" cy="1732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" name="Picture 2" descr="http://cdn.shopify.com/s/files/1/0095/5362/products/SMALL-Black-dot_large.png?v=1355398517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012028" y="5562600"/>
                <a:ext cx="231030" cy="1732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31" name="Group 30"/>
          <p:cNvGrpSpPr/>
          <p:nvPr/>
        </p:nvGrpSpPr>
        <p:grpSpPr>
          <a:xfrm>
            <a:off x="4826545" y="2942005"/>
            <a:ext cx="2358030" cy="1436308"/>
            <a:chOff x="417827" y="6550615"/>
            <a:chExt cx="1600198" cy="996319"/>
          </a:xfrm>
        </p:grpSpPr>
        <p:sp>
          <p:nvSpPr>
            <p:cNvPr id="32" name="Rectangle 31"/>
            <p:cNvSpPr/>
            <p:nvPr/>
          </p:nvSpPr>
          <p:spPr>
            <a:xfrm>
              <a:off x="417827" y="6550615"/>
              <a:ext cx="1600198" cy="99631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457200" y="6758887"/>
              <a:ext cx="1524000" cy="632513"/>
              <a:chOff x="-1371600" y="5562600"/>
              <a:chExt cx="1524000" cy="632513"/>
            </a:xfrm>
          </p:grpSpPr>
          <p:pic>
            <p:nvPicPr>
              <p:cNvPr id="39" name="Picture 2" descr="http://cdn.shopify.com/s/files/1/0095/5362/products/SMALL-Black-dot_large.png?v=1355398517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370957" y="5562600"/>
                <a:ext cx="231030" cy="1732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" name="Picture 2" descr="http://cdn.shopify.com/s/files/1/0095/5362/products/SMALL-Black-dot_large.png?v=1355398517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371600" y="6021840"/>
                <a:ext cx="231030" cy="1732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" name="Picture 2" descr="http://cdn.shopify.com/s/files/1/0095/5362/products/SMALL-Black-dot_large.png?v=1355398517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012028" y="6021840"/>
                <a:ext cx="231030" cy="1732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" name="Picture 2" descr="http://cdn.shopify.com/s/files/1/0095/5362/products/SMALL-Black-dot_large.png?v=1355398517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012028" y="5562600"/>
                <a:ext cx="231030" cy="1732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" name="Picture 2" descr="http://cdn.shopify.com/s/files/1/0095/5362/products/SMALL-Black-dot_large.png?v=1355398517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78630" y="5787951"/>
                <a:ext cx="231030" cy="1732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4" name="Group 33"/>
            <p:cNvGrpSpPr/>
            <p:nvPr/>
          </p:nvGrpSpPr>
          <p:grpSpPr>
            <a:xfrm>
              <a:off x="1143000" y="6754600"/>
              <a:ext cx="590602" cy="632513"/>
              <a:chOff x="-1371600" y="5562600"/>
              <a:chExt cx="590602" cy="632513"/>
            </a:xfrm>
          </p:grpSpPr>
          <p:pic>
            <p:nvPicPr>
              <p:cNvPr id="35" name="Picture 2" descr="http://cdn.shopify.com/s/files/1/0095/5362/products/SMALL-Black-dot_large.png?v=1355398517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370957" y="5562600"/>
                <a:ext cx="231030" cy="1732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" name="Picture 2" descr="http://cdn.shopify.com/s/files/1/0095/5362/products/SMALL-Black-dot_large.png?v=1355398517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371600" y="6021840"/>
                <a:ext cx="231030" cy="1732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2" descr="http://cdn.shopify.com/s/files/1/0095/5362/products/SMALL-Black-dot_large.png?v=1355398517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012028" y="6021840"/>
                <a:ext cx="231030" cy="1732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" name="Picture 2" descr="http://cdn.shopify.com/s/files/1/0095/5362/products/SMALL-Black-dot_large.png?v=1355398517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012028" y="5562600"/>
                <a:ext cx="231030" cy="1732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713521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9006" y="211015"/>
            <a:ext cx="11748533" cy="6400800"/>
          </a:xfrm>
          <a:prstGeom prst="rect">
            <a:avLst/>
          </a:prstGeom>
          <a:solidFill>
            <a:schemeClr val="bg1"/>
          </a:solidFill>
          <a:ln w="101600" cap="rnd">
            <a:solidFill>
              <a:srgbClr val="00006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09007" y="600891"/>
            <a:ext cx="11748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dirty="0" smtClean="0">
              <a:solidFill>
                <a:srgbClr val="000066"/>
              </a:solidFill>
              <a:latin typeface="Berlin Sans FB" panose="020E0602020502020306" pitchFamily="34" charset="0"/>
            </a:endParaRPr>
          </a:p>
          <a:p>
            <a:pPr algn="ctr"/>
            <a:endParaRPr lang="en-US" sz="2000" dirty="0" smtClean="0">
              <a:solidFill>
                <a:srgbClr val="000066"/>
              </a:solidFill>
              <a:latin typeface="Berlin Sans FB" panose="020E0602020502020306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9007" y="274319"/>
            <a:ext cx="11748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Berlin Sans FB" panose="020E0602020502020306" pitchFamily="34" charset="0"/>
              </a:rPr>
              <a:t>Number Talk B: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767946" y="1126669"/>
            <a:ext cx="2498274" cy="1469295"/>
            <a:chOff x="2667001" y="5410200"/>
            <a:chExt cx="1600199" cy="996319"/>
          </a:xfrm>
        </p:grpSpPr>
        <p:sp>
          <p:nvSpPr>
            <p:cNvPr id="7" name="Rectangle 6"/>
            <p:cNvSpPr/>
            <p:nvPr/>
          </p:nvSpPr>
          <p:spPr>
            <a:xfrm>
              <a:off x="2667001" y="5410200"/>
              <a:ext cx="1600199" cy="99631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2743200" y="5566887"/>
              <a:ext cx="838200" cy="632513"/>
              <a:chOff x="-1371600" y="5562600"/>
              <a:chExt cx="838200" cy="632513"/>
            </a:xfrm>
          </p:grpSpPr>
          <p:pic>
            <p:nvPicPr>
              <p:cNvPr id="14" name="Picture 2" descr="http://cdn.shopify.com/s/files/1/0095/5362/products/SMALL-Black-dot_large.png?v=1355398517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370957" y="5562600"/>
                <a:ext cx="231030" cy="1732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Picture 2" descr="http://cdn.shopify.com/s/files/1/0095/5362/products/SMALL-Black-dot_large.png?v=1355398517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371600" y="6021840"/>
                <a:ext cx="231030" cy="1732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Picture 2" descr="http://cdn.shopify.com/s/files/1/0095/5362/products/SMALL-Black-dot_large.png?v=1355398517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012028" y="6021840"/>
                <a:ext cx="231030" cy="1732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" name="Picture 2" descr="http://cdn.shopify.com/s/files/1/0095/5362/products/SMALL-Black-dot_large.png?v=1355398517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012028" y="5562600"/>
                <a:ext cx="231030" cy="1732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" name="Picture 2" descr="http://cdn.shopify.com/s/files/1/0095/5362/products/SMALL-Black-dot_large.png?v=1355398517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764430" y="5787951"/>
                <a:ext cx="231030" cy="1732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9" name="Group 8"/>
            <p:cNvGrpSpPr/>
            <p:nvPr/>
          </p:nvGrpSpPr>
          <p:grpSpPr>
            <a:xfrm>
              <a:off x="3600398" y="5562600"/>
              <a:ext cx="590602" cy="632513"/>
              <a:chOff x="-1371600" y="5562600"/>
              <a:chExt cx="590602" cy="632513"/>
            </a:xfrm>
          </p:grpSpPr>
          <p:pic>
            <p:nvPicPr>
              <p:cNvPr id="10" name="Picture 2" descr="http://cdn.shopify.com/s/files/1/0095/5362/products/SMALL-Black-dot_large.png?v=1355398517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370957" y="5562600"/>
                <a:ext cx="231030" cy="1732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2" descr="http://cdn.shopify.com/s/files/1/0095/5362/products/SMALL-Black-dot_large.png?v=1355398517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371600" y="6021840"/>
                <a:ext cx="231030" cy="1732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2" descr="http://cdn.shopify.com/s/files/1/0095/5362/products/SMALL-Black-dot_large.png?v=1355398517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012028" y="6021840"/>
                <a:ext cx="231030" cy="1732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2" descr="http://cdn.shopify.com/s/files/1/0095/5362/products/SMALL-Black-dot_large.png?v=1355398517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012028" y="5562600"/>
                <a:ext cx="231030" cy="1732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20" name="Group 19"/>
          <p:cNvGrpSpPr/>
          <p:nvPr/>
        </p:nvGrpSpPr>
        <p:grpSpPr>
          <a:xfrm>
            <a:off x="4767946" y="2974327"/>
            <a:ext cx="2498273" cy="1469295"/>
            <a:chOff x="2667002" y="6572056"/>
            <a:chExt cx="1600198" cy="996319"/>
          </a:xfrm>
        </p:grpSpPr>
        <p:sp>
          <p:nvSpPr>
            <p:cNvPr id="21" name="Rectangle 20"/>
            <p:cNvSpPr/>
            <p:nvPr/>
          </p:nvSpPr>
          <p:spPr>
            <a:xfrm>
              <a:off x="2667002" y="6572056"/>
              <a:ext cx="1600198" cy="99631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2685998" y="7136638"/>
              <a:ext cx="590602" cy="407162"/>
              <a:chOff x="-1371600" y="5787951"/>
              <a:chExt cx="590602" cy="407162"/>
            </a:xfrm>
          </p:grpSpPr>
          <p:pic>
            <p:nvPicPr>
              <p:cNvPr id="31" name="Picture 2" descr="http://cdn.shopify.com/s/files/1/0095/5362/products/SMALL-Black-dot_large.png?v=1355398517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371600" y="6021840"/>
                <a:ext cx="231030" cy="1732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" name="Picture 2" descr="http://cdn.shopify.com/s/files/1/0095/5362/products/SMALL-Black-dot_large.png?v=1355398517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012028" y="6021840"/>
                <a:ext cx="231030" cy="1732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" name="Picture 2" descr="http://cdn.shopify.com/s/files/1/0095/5362/products/SMALL-Black-dot_large.png?v=1355398517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192848" y="5787951"/>
                <a:ext cx="231030" cy="1732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3" name="Group 22"/>
            <p:cNvGrpSpPr/>
            <p:nvPr/>
          </p:nvGrpSpPr>
          <p:grpSpPr>
            <a:xfrm>
              <a:off x="3173401" y="6603238"/>
              <a:ext cx="590602" cy="407162"/>
              <a:chOff x="-1371600" y="5787951"/>
              <a:chExt cx="590602" cy="407162"/>
            </a:xfrm>
          </p:grpSpPr>
          <p:pic>
            <p:nvPicPr>
              <p:cNvPr id="28" name="Picture 2" descr="http://cdn.shopify.com/s/files/1/0095/5362/products/SMALL-Black-dot_large.png?v=1355398517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371600" y="6021840"/>
                <a:ext cx="231030" cy="1732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" name="Picture 2" descr="http://cdn.shopify.com/s/files/1/0095/5362/products/SMALL-Black-dot_large.png?v=1355398517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012028" y="6021840"/>
                <a:ext cx="231030" cy="1732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" name="Picture 2" descr="http://cdn.shopify.com/s/files/1/0095/5362/products/SMALL-Black-dot_large.png?v=1355398517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192848" y="5787951"/>
                <a:ext cx="231030" cy="1732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4" name="Group 23"/>
            <p:cNvGrpSpPr/>
            <p:nvPr/>
          </p:nvGrpSpPr>
          <p:grpSpPr>
            <a:xfrm>
              <a:off x="3657600" y="7136638"/>
              <a:ext cx="590602" cy="407162"/>
              <a:chOff x="-1371600" y="5787951"/>
              <a:chExt cx="590602" cy="407162"/>
            </a:xfrm>
          </p:grpSpPr>
          <p:pic>
            <p:nvPicPr>
              <p:cNvPr id="25" name="Picture 2" descr="http://cdn.shopify.com/s/files/1/0095/5362/products/SMALL-Black-dot_large.png?v=1355398517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371600" y="6021840"/>
                <a:ext cx="231030" cy="1732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" name="Picture 2" descr="http://cdn.shopify.com/s/files/1/0095/5362/products/SMALL-Black-dot_large.png?v=1355398517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012028" y="6021840"/>
                <a:ext cx="231030" cy="1732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" name="Picture 2" descr="http://cdn.shopify.com/s/files/1/0095/5362/products/SMALL-Black-dot_large.png?v=1355398517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192848" y="5787951"/>
                <a:ext cx="231030" cy="1732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34" name="Group 33"/>
          <p:cNvGrpSpPr/>
          <p:nvPr/>
        </p:nvGrpSpPr>
        <p:grpSpPr>
          <a:xfrm>
            <a:off x="4767947" y="4849866"/>
            <a:ext cx="2498271" cy="1469295"/>
            <a:chOff x="2667002" y="7778119"/>
            <a:chExt cx="1600197" cy="996319"/>
          </a:xfrm>
        </p:grpSpPr>
        <p:sp>
          <p:nvSpPr>
            <p:cNvPr id="35" name="Rectangle 34"/>
            <p:cNvSpPr/>
            <p:nvPr/>
          </p:nvSpPr>
          <p:spPr>
            <a:xfrm>
              <a:off x="2667002" y="7778119"/>
              <a:ext cx="1600197" cy="99631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6" name="Picture 2" descr="http://cdn.shopify.com/s/files/1/0095/5362/products/SMALL-Black-dot_large.png?v=13553985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7600" y="7946955"/>
              <a:ext cx="231030" cy="173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2" descr="http://cdn.shopify.com/s/files/1/0095/5362/products/SMALL-Black-dot_large.png?v=13553985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6413" y="7946954"/>
              <a:ext cx="231030" cy="173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2" descr="http://cdn.shopify.com/s/files/1/0095/5362/products/SMALL-Black-dot_large.png?v=13553985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1631" y="7946955"/>
              <a:ext cx="231030" cy="173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2" descr="http://cdn.shopify.com/s/files/1/0095/5362/products/SMALL-Black-dot_large.png?v=13553985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8741" y="8153401"/>
              <a:ext cx="231030" cy="173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2" descr="http://cdn.shopify.com/s/files/1/0095/5362/products/SMALL-Black-dot_large.png?v=13553985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7554" y="8153400"/>
              <a:ext cx="231030" cy="173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2" descr="http://cdn.shopify.com/s/files/1/0095/5362/products/SMALL-Black-dot_large.png?v=13553985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2772" y="8153401"/>
              <a:ext cx="231030" cy="173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2" descr="http://cdn.shopify.com/s/files/1/0095/5362/products/SMALL-Black-dot_large.png?v=13553985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7600" y="8361127"/>
              <a:ext cx="231030" cy="173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2" descr="http://cdn.shopify.com/s/files/1/0095/5362/products/SMALL-Black-dot_large.png?v=13553985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6413" y="8361126"/>
              <a:ext cx="231030" cy="173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2" descr="http://cdn.shopify.com/s/files/1/0095/5362/products/SMALL-Black-dot_large.png?v=13553985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1631" y="8361127"/>
              <a:ext cx="231030" cy="173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85764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9006" y="211015"/>
            <a:ext cx="11748533" cy="6400800"/>
          </a:xfrm>
          <a:prstGeom prst="rect">
            <a:avLst/>
          </a:prstGeom>
          <a:solidFill>
            <a:schemeClr val="bg1"/>
          </a:solidFill>
          <a:ln w="101600" cap="rnd">
            <a:solidFill>
              <a:srgbClr val="00006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09007" y="600891"/>
            <a:ext cx="11748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dirty="0" smtClean="0">
              <a:solidFill>
                <a:srgbClr val="000066"/>
              </a:solidFill>
              <a:latin typeface="Berlin Sans FB" panose="020E0602020502020306" pitchFamily="34" charset="0"/>
            </a:endParaRPr>
          </a:p>
          <a:p>
            <a:pPr algn="ctr"/>
            <a:endParaRPr lang="en-US" sz="2000" dirty="0" smtClean="0">
              <a:solidFill>
                <a:srgbClr val="000066"/>
              </a:solidFill>
              <a:latin typeface="Berlin Sans FB" panose="020E0602020502020306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9007" y="274319"/>
            <a:ext cx="11748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Berlin Sans FB" panose="020E0602020502020306" pitchFamily="34" charset="0"/>
              </a:rPr>
              <a:t>Number Talk C: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914899" y="2898666"/>
            <a:ext cx="2449287" cy="1582070"/>
            <a:chOff x="4800601" y="6572056"/>
            <a:chExt cx="1600198" cy="1053663"/>
          </a:xfrm>
        </p:grpSpPr>
        <p:sp>
          <p:nvSpPr>
            <p:cNvPr id="7" name="Rectangle 6"/>
            <p:cNvSpPr/>
            <p:nvPr/>
          </p:nvSpPr>
          <p:spPr>
            <a:xfrm>
              <a:off x="4800601" y="6572056"/>
              <a:ext cx="1600198" cy="105366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2" descr="http://cdn.shopify.com/s/files/1/0095/5362/products/SMALL-Black-dot_large.png?v=13553985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3601" y="6862753"/>
              <a:ext cx="231030" cy="173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http://cdn.shopify.com/s/files/1/0095/5362/products/SMALL-Black-dot_large.png?v=13553985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4083" y="7035838"/>
              <a:ext cx="231030" cy="173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http://cdn.shopify.com/s/files/1/0095/5362/products/SMALL-Black-dot_large.png?v=13553985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0031" y="7218824"/>
              <a:ext cx="231030" cy="173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http://cdn.shopify.com/s/files/1/0095/5362/products/SMALL-Black-dot_large.png?v=13553985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1933" y="6650322"/>
              <a:ext cx="231030" cy="173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http://cdn.shopify.com/s/files/1/0095/5362/products/SMALL-Black-dot_large.png?v=13553985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7971" y="6665479"/>
              <a:ext cx="231030" cy="173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http://cdn.shopify.com/s/files/1/0095/5362/products/SMALL-Black-dot_large.png?v=13553985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6303" y="6849209"/>
              <a:ext cx="231030" cy="173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http://cdn.shopify.com/s/files/1/0095/5362/products/SMALL-Black-dot_large.png?v=13553985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81061" y="7218823"/>
              <a:ext cx="231030" cy="173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http://cdn.shopify.com/s/files/1/0095/5362/products/SMALL-Black-dot_large.png?v=13553985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0031" y="7036026"/>
              <a:ext cx="231030" cy="173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" descr="http://cdn.shopify.com/s/files/1/0095/5362/products/SMALL-Black-dot_large.png?v=13553985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7495" y="7397510"/>
              <a:ext cx="231030" cy="173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Group 16"/>
          <p:cNvGrpSpPr/>
          <p:nvPr/>
        </p:nvGrpSpPr>
        <p:grpSpPr>
          <a:xfrm>
            <a:off x="4914899" y="1116321"/>
            <a:ext cx="2449288" cy="1495969"/>
            <a:chOff x="4800600" y="5410200"/>
            <a:chExt cx="1600199" cy="996319"/>
          </a:xfrm>
        </p:grpSpPr>
        <p:sp>
          <p:nvSpPr>
            <p:cNvPr id="19" name="Rectangle 18"/>
            <p:cNvSpPr/>
            <p:nvPr/>
          </p:nvSpPr>
          <p:spPr>
            <a:xfrm>
              <a:off x="4800600" y="5410200"/>
              <a:ext cx="1600199" cy="99631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5288459" y="5719287"/>
              <a:ext cx="590602" cy="632513"/>
              <a:chOff x="-1371600" y="5562600"/>
              <a:chExt cx="590602" cy="632513"/>
            </a:xfrm>
          </p:grpSpPr>
          <p:pic>
            <p:nvPicPr>
              <p:cNvPr id="27" name="Picture 2" descr="http://cdn.shopify.com/s/files/1/0095/5362/products/SMALL-Black-dot_large.png?v=1355398517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370957" y="5562600"/>
                <a:ext cx="231030" cy="1732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" name="Picture 2" descr="http://cdn.shopify.com/s/files/1/0095/5362/products/SMALL-Black-dot_large.png?v=1355398517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371600" y="6021840"/>
                <a:ext cx="231030" cy="1732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" name="Picture 2" descr="http://cdn.shopify.com/s/files/1/0095/5362/products/SMALL-Black-dot_large.png?v=1355398517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012028" y="6021840"/>
                <a:ext cx="231030" cy="1732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" name="Picture 2" descr="http://cdn.shopify.com/s/files/1/0095/5362/products/SMALL-Black-dot_large.png?v=1355398517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012028" y="5562600"/>
                <a:ext cx="231030" cy="1732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" name="Picture 2" descr="http://cdn.shopify.com/s/files/1/0095/5362/products/SMALL-Black-dot_large.png?v=1355398517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192848" y="5787951"/>
                <a:ext cx="231030" cy="1732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1" name="Group 20"/>
            <p:cNvGrpSpPr/>
            <p:nvPr/>
          </p:nvGrpSpPr>
          <p:grpSpPr>
            <a:xfrm>
              <a:off x="5648031" y="5487902"/>
              <a:ext cx="590602" cy="149396"/>
              <a:chOff x="-1371600" y="6045717"/>
              <a:chExt cx="590602" cy="149396"/>
            </a:xfrm>
          </p:grpSpPr>
          <p:pic>
            <p:nvPicPr>
              <p:cNvPr id="25" name="Picture 2" descr="http://cdn.shopify.com/s/files/1/0095/5362/products/SMALL-Black-dot_large.png?v=1355398517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3781" b="-1"/>
              <a:stretch/>
            </p:blipFill>
            <p:spPr bwMode="auto">
              <a:xfrm>
                <a:off x="-1371600" y="6045717"/>
                <a:ext cx="231030" cy="1493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" name="Picture 2" descr="http://cdn.shopify.com/s/files/1/0095/5362/products/SMALL-Black-dot_large.png?v=1355398517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3781" b="-1"/>
              <a:stretch/>
            </p:blipFill>
            <p:spPr bwMode="auto">
              <a:xfrm>
                <a:off x="-1012028" y="6045717"/>
                <a:ext cx="231030" cy="1493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2" name="Group 21"/>
            <p:cNvGrpSpPr/>
            <p:nvPr/>
          </p:nvGrpSpPr>
          <p:grpSpPr>
            <a:xfrm>
              <a:off x="4934913" y="5487902"/>
              <a:ext cx="590602" cy="149396"/>
              <a:chOff x="-1371600" y="6045717"/>
              <a:chExt cx="590602" cy="149396"/>
            </a:xfrm>
          </p:grpSpPr>
          <p:pic>
            <p:nvPicPr>
              <p:cNvPr id="23" name="Picture 2" descr="http://cdn.shopify.com/s/files/1/0095/5362/products/SMALL-Black-dot_large.png?v=1355398517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3781" b="-1"/>
              <a:stretch/>
            </p:blipFill>
            <p:spPr bwMode="auto">
              <a:xfrm>
                <a:off x="-1371600" y="6045717"/>
                <a:ext cx="231030" cy="1493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" name="Picture 2" descr="http://cdn.shopify.com/s/files/1/0095/5362/products/SMALL-Black-dot_large.png?v=1355398517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3781" b="-1"/>
              <a:stretch/>
            </p:blipFill>
            <p:spPr bwMode="auto">
              <a:xfrm>
                <a:off x="-1012028" y="6045717"/>
                <a:ext cx="231030" cy="1493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32" name="Group 31"/>
          <p:cNvGrpSpPr/>
          <p:nvPr/>
        </p:nvGrpSpPr>
        <p:grpSpPr>
          <a:xfrm>
            <a:off x="4914900" y="4855845"/>
            <a:ext cx="2449285" cy="1495969"/>
            <a:chOff x="4800601" y="7778119"/>
            <a:chExt cx="1600197" cy="996319"/>
          </a:xfrm>
        </p:grpSpPr>
        <p:sp>
          <p:nvSpPr>
            <p:cNvPr id="33" name="Rectangle 32"/>
            <p:cNvSpPr/>
            <p:nvPr/>
          </p:nvSpPr>
          <p:spPr>
            <a:xfrm>
              <a:off x="4800601" y="7778119"/>
              <a:ext cx="1600197" cy="99631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5294485" y="7924800"/>
              <a:ext cx="590602" cy="632513"/>
              <a:chOff x="-1371600" y="5562600"/>
              <a:chExt cx="590602" cy="632513"/>
            </a:xfrm>
          </p:grpSpPr>
          <p:pic>
            <p:nvPicPr>
              <p:cNvPr id="41" name="Picture 2" descr="http://cdn.shopify.com/s/files/1/0095/5362/products/SMALL-Black-dot_large.png?v=1355398517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370957" y="5562600"/>
                <a:ext cx="231030" cy="1732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" name="Picture 2" descr="http://cdn.shopify.com/s/files/1/0095/5362/products/SMALL-Black-dot_large.png?v=1355398517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371600" y="6021840"/>
                <a:ext cx="231030" cy="1732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" name="Picture 2" descr="http://cdn.shopify.com/s/files/1/0095/5362/products/SMALL-Black-dot_large.png?v=1355398517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012028" y="6021840"/>
                <a:ext cx="231030" cy="1732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" name="Picture 2" descr="http://cdn.shopify.com/s/files/1/0095/5362/products/SMALL-Black-dot_large.png?v=1355398517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012028" y="5562600"/>
                <a:ext cx="231030" cy="1732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" name="Picture 2" descr="http://cdn.shopify.com/s/files/1/0095/5362/products/SMALL-Black-dot_large.png?v=1355398517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192848" y="5787951"/>
                <a:ext cx="231030" cy="1732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5" name="Group 34"/>
            <p:cNvGrpSpPr/>
            <p:nvPr/>
          </p:nvGrpSpPr>
          <p:grpSpPr>
            <a:xfrm>
              <a:off x="4953000" y="7924800"/>
              <a:ext cx="231673" cy="632513"/>
              <a:chOff x="-1371600" y="5562600"/>
              <a:chExt cx="231673" cy="632513"/>
            </a:xfrm>
          </p:grpSpPr>
          <p:pic>
            <p:nvPicPr>
              <p:cNvPr id="39" name="Picture 2" descr="http://cdn.shopify.com/s/files/1/0095/5362/products/SMALL-Black-dot_large.png?v=1355398517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370957" y="5562600"/>
                <a:ext cx="231030" cy="1732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" name="Picture 2" descr="http://cdn.shopify.com/s/files/1/0095/5362/products/SMALL-Black-dot_large.png?v=1355398517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371600" y="6021840"/>
                <a:ext cx="231030" cy="1732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6" name="Group 35"/>
            <p:cNvGrpSpPr/>
            <p:nvPr/>
          </p:nvGrpSpPr>
          <p:grpSpPr>
            <a:xfrm>
              <a:off x="6017370" y="7924800"/>
              <a:ext cx="231030" cy="632513"/>
              <a:chOff x="-1012028" y="5562600"/>
              <a:chExt cx="231030" cy="632513"/>
            </a:xfrm>
          </p:grpSpPr>
          <p:pic>
            <p:nvPicPr>
              <p:cNvPr id="37" name="Picture 2" descr="http://cdn.shopify.com/s/files/1/0095/5362/products/SMALL-Black-dot_large.png?v=1355398517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012028" y="6021840"/>
                <a:ext cx="231030" cy="1732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" name="Picture 2" descr="http://cdn.shopify.com/s/files/1/0095/5362/products/SMALL-Black-dot_large.png?v=1355398517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012028" y="5562600"/>
                <a:ext cx="231030" cy="1732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381088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9006" y="211015"/>
            <a:ext cx="11748533" cy="6400800"/>
          </a:xfrm>
          <a:prstGeom prst="rect">
            <a:avLst/>
          </a:prstGeom>
          <a:solidFill>
            <a:schemeClr val="bg1"/>
          </a:solidFill>
          <a:ln w="101600" cap="rnd">
            <a:solidFill>
              <a:schemeClr val="accent5">
                <a:lumMod val="40000"/>
                <a:lumOff val="6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09007" y="600891"/>
            <a:ext cx="11748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dirty="0" smtClean="0">
              <a:solidFill>
                <a:srgbClr val="000066"/>
              </a:solidFill>
              <a:latin typeface="Berlin Sans FB" panose="020E0602020502020306" pitchFamily="34" charset="0"/>
            </a:endParaRPr>
          </a:p>
          <a:p>
            <a:pPr algn="ctr"/>
            <a:endParaRPr lang="en-US" sz="2000" dirty="0" smtClean="0">
              <a:solidFill>
                <a:srgbClr val="000066"/>
              </a:solidFill>
              <a:latin typeface="Berlin Sans FB" panose="020E0602020502020306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68700" y="6159500"/>
            <a:ext cx="5003800" cy="388815"/>
          </a:xfrm>
          <a:prstGeom prst="rect">
            <a:avLst/>
          </a:prstGeom>
          <a:solidFill>
            <a:srgbClr val="FFF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09006" y="1748245"/>
            <a:ext cx="11748533" cy="4847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i="1" dirty="0" smtClean="0"/>
          </a:p>
          <a:p>
            <a:pPr algn="ctr"/>
            <a:endParaRPr lang="en-US" sz="1300" i="1" dirty="0"/>
          </a:p>
          <a:p>
            <a:pPr algn="ctr"/>
            <a:endParaRPr lang="en-US" sz="1300" i="1" dirty="0" smtClean="0"/>
          </a:p>
          <a:p>
            <a:pPr algn="ctr"/>
            <a:endParaRPr lang="en-US" sz="1300" i="1" dirty="0"/>
          </a:p>
          <a:p>
            <a:pPr algn="ctr"/>
            <a:endParaRPr lang="en-US" sz="1300" i="1" dirty="0" smtClean="0"/>
          </a:p>
          <a:p>
            <a:pPr algn="ctr"/>
            <a:endParaRPr lang="en-US" sz="1300" i="1" dirty="0"/>
          </a:p>
          <a:p>
            <a:pPr algn="ctr"/>
            <a:endParaRPr lang="en-US" sz="1300" i="1" dirty="0" smtClean="0"/>
          </a:p>
          <a:p>
            <a:pPr algn="ctr"/>
            <a:endParaRPr lang="en-US" sz="1300" i="1" dirty="0"/>
          </a:p>
          <a:p>
            <a:pPr algn="ctr"/>
            <a:endParaRPr lang="en-US" sz="1300" i="1" dirty="0" smtClean="0"/>
          </a:p>
          <a:p>
            <a:pPr algn="ctr"/>
            <a:endParaRPr lang="en-US" sz="1300" i="1" dirty="0"/>
          </a:p>
          <a:p>
            <a:pPr algn="ctr"/>
            <a:endParaRPr lang="en-US" sz="1300" i="1" dirty="0" smtClean="0"/>
          </a:p>
          <a:p>
            <a:pPr algn="ctr"/>
            <a:endParaRPr lang="en-US" sz="1300" i="1" dirty="0"/>
          </a:p>
          <a:p>
            <a:pPr algn="ctr"/>
            <a:endParaRPr lang="en-US" sz="1300" i="1" dirty="0" smtClean="0"/>
          </a:p>
          <a:p>
            <a:pPr algn="ctr"/>
            <a:endParaRPr lang="en-US" sz="1300" i="1" dirty="0"/>
          </a:p>
          <a:p>
            <a:pPr algn="ctr"/>
            <a:endParaRPr lang="en-US" sz="1300" i="1" dirty="0" smtClean="0"/>
          </a:p>
          <a:p>
            <a:pPr algn="ctr"/>
            <a:endParaRPr lang="en-US" sz="1300" i="1" dirty="0"/>
          </a:p>
          <a:p>
            <a:pPr algn="ctr"/>
            <a:endParaRPr lang="en-US" sz="1300" i="1" dirty="0" smtClean="0"/>
          </a:p>
          <a:p>
            <a:pPr algn="ctr"/>
            <a:endParaRPr lang="en-US" sz="1300" i="1" dirty="0"/>
          </a:p>
          <a:p>
            <a:pPr algn="ctr"/>
            <a:endParaRPr lang="en-US" sz="1300" i="1" dirty="0" smtClean="0"/>
          </a:p>
          <a:p>
            <a:pPr algn="ctr"/>
            <a:endParaRPr lang="en-US" sz="1300" i="1" dirty="0"/>
          </a:p>
          <a:p>
            <a:pPr algn="ctr"/>
            <a:endParaRPr lang="en-US" sz="1300" i="1" dirty="0" smtClean="0"/>
          </a:p>
          <a:p>
            <a:pPr algn="ctr"/>
            <a:endParaRPr lang="en-US" sz="1300" i="1" dirty="0"/>
          </a:p>
          <a:p>
            <a:pPr algn="ctr"/>
            <a:r>
              <a:rPr lang="en-US" b="1" dirty="0" smtClean="0">
                <a:solidFill>
                  <a:srgbClr val="000066"/>
                </a:solidFill>
              </a:rPr>
              <a:t>Corresponding Number Talks are on slides 39-41.</a:t>
            </a:r>
            <a:endParaRPr lang="en-US" b="1" dirty="0">
              <a:solidFill>
                <a:srgbClr val="000066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9007" y="274319"/>
            <a:ext cx="11748532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" panose="020E0602020502020306" pitchFamily="34" charset="0"/>
              </a:rPr>
              <a:t>Teacher Information</a:t>
            </a:r>
          </a:p>
          <a:p>
            <a:pPr algn="ctr"/>
            <a:r>
              <a:rPr lang="en-US" sz="5400" dirty="0" smtClean="0">
                <a:solidFill>
                  <a:srgbClr val="00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" panose="020E0602020502020306" pitchFamily="34" charset="0"/>
              </a:rPr>
              <a:t>Dot Images: Flexibility with 10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67151" y="2296426"/>
            <a:ext cx="3559129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66"/>
                </a:solidFill>
                <a:latin typeface="Berlin Sans FB" panose="020E0602020502020306" pitchFamily="34" charset="0"/>
              </a:rPr>
              <a:t>General Information:</a:t>
            </a:r>
          </a:p>
          <a:p>
            <a:r>
              <a:rPr lang="en-US" sz="2000" dirty="0">
                <a:solidFill>
                  <a:prstClr val="black"/>
                </a:solidFill>
              </a:rPr>
              <a:t>Dot images are a great tool for introducing composing and decomposing, practicing counting, seeing numbers in a variety of ways, subitizing (instantly recognizing a quantity), and noticing number combinations.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440680" y="2310615"/>
            <a:ext cx="5822263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66"/>
                </a:solidFill>
                <a:latin typeface="Berlin Sans FB" panose="020E0602020502020306" pitchFamily="34" charset="0"/>
              </a:rPr>
              <a:t>Probing </a:t>
            </a:r>
            <a:r>
              <a:rPr lang="en-US" sz="2400" dirty="0">
                <a:solidFill>
                  <a:srgbClr val="000066"/>
                </a:solidFill>
                <a:latin typeface="Berlin Sans FB" panose="020E0602020502020306" pitchFamily="34" charset="0"/>
              </a:rPr>
              <a:t>Questions: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/>
              <a:t>How did you find the amount of dots?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/>
              <a:t>Could you find how many dots without counting?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/>
              <a:t>Is there another way to find out how many dots without counting?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/>
              <a:t>Do you see a pattern?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/>
              <a:t>How are they arranged?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/>
              <a:t>What stayed the same?  What changed?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/>
              <a:t>How did knowing the number in the first box help you figure out the amount in the next box?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844057" y="2189321"/>
            <a:ext cx="3682223" cy="3347604"/>
          </a:xfrm>
          <a:prstGeom prst="roundRect">
            <a:avLst>
              <a:gd name="adj" fmla="val 0"/>
            </a:avLst>
          </a:prstGeom>
          <a:noFill/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5161331" y="2194665"/>
            <a:ext cx="6136783" cy="3347604"/>
          </a:xfrm>
          <a:prstGeom prst="roundRect">
            <a:avLst>
              <a:gd name="adj" fmla="val 0"/>
            </a:avLst>
          </a:prstGeom>
          <a:noFill/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39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9006" y="211015"/>
            <a:ext cx="11748533" cy="6400800"/>
          </a:xfrm>
          <a:prstGeom prst="rect">
            <a:avLst/>
          </a:prstGeom>
          <a:solidFill>
            <a:schemeClr val="bg1"/>
          </a:solidFill>
          <a:ln w="101600" cap="rnd">
            <a:solidFill>
              <a:srgbClr val="00006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09007" y="600891"/>
            <a:ext cx="11748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dirty="0" smtClean="0">
              <a:solidFill>
                <a:srgbClr val="000066"/>
              </a:solidFill>
              <a:latin typeface="Berlin Sans FB" panose="020E0602020502020306" pitchFamily="34" charset="0"/>
            </a:endParaRPr>
          </a:p>
          <a:p>
            <a:pPr algn="ctr"/>
            <a:endParaRPr lang="en-US" sz="2000" dirty="0" smtClean="0">
              <a:solidFill>
                <a:srgbClr val="000066"/>
              </a:solidFill>
              <a:latin typeface="Berlin Sans FB" panose="020E0602020502020306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9007" y="274319"/>
            <a:ext cx="11748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Berlin Sans FB" panose="020E0602020502020306" pitchFamily="34" charset="0"/>
              </a:rPr>
              <a:t>Number Talk A: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860470" y="1227132"/>
            <a:ext cx="2356759" cy="1385161"/>
            <a:chOff x="419100" y="5398762"/>
            <a:chExt cx="1600199" cy="996319"/>
          </a:xfrm>
        </p:grpSpPr>
        <p:sp>
          <p:nvSpPr>
            <p:cNvPr id="7" name="Rectangle 6"/>
            <p:cNvSpPr/>
            <p:nvPr/>
          </p:nvSpPr>
          <p:spPr>
            <a:xfrm>
              <a:off x="419100" y="5398762"/>
              <a:ext cx="1600199" cy="99631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530487" y="5569098"/>
              <a:ext cx="590602" cy="632513"/>
              <a:chOff x="-1371600" y="5562600"/>
              <a:chExt cx="590602" cy="632513"/>
            </a:xfrm>
          </p:grpSpPr>
          <p:pic>
            <p:nvPicPr>
              <p:cNvPr id="15" name="Picture 2" descr="http://cdn.shopify.com/s/files/1/0095/5362/products/SMALL-Black-dot_large.png?v=1355398517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370957" y="5562600"/>
                <a:ext cx="231030" cy="1732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Picture 2" descr="http://cdn.shopify.com/s/files/1/0095/5362/products/SMALL-Black-dot_large.png?v=1355398517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371600" y="6021840"/>
                <a:ext cx="231030" cy="1732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" name="Picture 2" descr="http://cdn.shopify.com/s/files/1/0095/5362/products/SMALL-Black-dot_large.png?v=1355398517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012028" y="6021840"/>
                <a:ext cx="231030" cy="1732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" name="Picture 2" descr="http://cdn.shopify.com/s/files/1/0095/5362/products/SMALL-Black-dot_large.png?v=1355398517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012028" y="5562600"/>
                <a:ext cx="231030" cy="1732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" name="Picture 2" descr="http://cdn.shopify.com/s/files/1/0095/5362/products/SMALL-Black-dot_large.png?v=1355398517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192848" y="5787951"/>
                <a:ext cx="231030" cy="1732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9" name="Group 8"/>
            <p:cNvGrpSpPr/>
            <p:nvPr/>
          </p:nvGrpSpPr>
          <p:grpSpPr>
            <a:xfrm>
              <a:off x="1238198" y="5562600"/>
              <a:ext cx="590602" cy="632513"/>
              <a:chOff x="-1371600" y="5562600"/>
              <a:chExt cx="590602" cy="632513"/>
            </a:xfrm>
          </p:grpSpPr>
          <p:pic>
            <p:nvPicPr>
              <p:cNvPr id="10" name="Picture 2" descr="http://cdn.shopify.com/s/files/1/0095/5362/products/SMALL-Black-dot_large.png?v=1355398517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370957" y="5562600"/>
                <a:ext cx="231030" cy="1732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2" descr="http://cdn.shopify.com/s/files/1/0095/5362/products/SMALL-Black-dot_large.png?v=1355398517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371600" y="6021840"/>
                <a:ext cx="231030" cy="1732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2" descr="http://cdn.shopify.com/s/files/1/0095/5362/products/SMALL-Black-dot_large.png?v=1355398517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012028" y="6021840"/>
                <a:ext cx="231030" cy="1732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2" descr="http://cdn.shopify.com/s/files/1/0095/5362/products/SMALL-Black-dot_large.png?v=1355398517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012028" y="5562600"/>
                <a:ext cx="231030" cy="1732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" name="Picture 2" descr="http://cdn.shopify.com/s/files/1/0095/5362/products/SMALL-Black-dot_large.png?v=1355398517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192848" y="5787951"/>
                <a:ext cx="231030" cy="1732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21" name="Group 20"/>
          <p:cNvGrpSpPr/>
          <p:nvPr/>
        </p:nvGrpSpPr>
        <p:grpSpPr>
          <a:xfrm>
            <a:off x="4860470" y="3009477"/>
            <a:ext cx="2356757" cy="1464885"/>
            <a:chOff x="419101" y="6560618"/>
            <a:chExt cx="1600198" cy="1053663"/>
          </a:xfrm>
        </p:grpSpPr>
        <p:sp>
          <p:nvSpPr>
            <p:cNvPr id="22" name="Rectangle 21"/>
            <p:cNvSpPr/>
            <p:nvPr/>
          </p:nvSpPr>
          <p:spPr>
            <a:xfrm>
              <a:off x="419101" y="6560618"/>
              <a:ext cx="1600198" cy="105366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525455" y="6748119"/>
              <a:ext cx="516832" cy="632513"/>
              <a:chOff x="-1297830" y="5562600"/>
              <a:chExt cx="516832" cy="632513"/>
            </a:xfrm>
          </p:grpSpPr>
          <p:pic>
            <p:nvPicPr>
              <p:cNvPr id="39" name="Picture 2" descr="http://cdn.shopify.com/s/files/1/0095/5362/products/SMALL-Black-dot_large.png?v=1355398517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297830" y="5562600"/>
                <a:ext cx="231030" cy="1732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" name="Picture 2" descr="http://cdn.shopify.com/s/files/1/0095/5362/products/SMALL-Black-dot_large.png?v=1355398517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297830" y="6021840"/>
                <a:ext cx="231030" cy="1732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" name="Picture 2" descr="http://cdn.shopify.com/s/files/1/0095/5362/products/SMALL-Black-dot_large.png?v=1355398517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012028" y="6021840"/>
                <a:ext cx="231030" cy="1732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" name="Picture 2" descr="http://cdn.shopify.com/s/files/1/0095/5362/products/SMALL-Black-dot_large.png?v=1355398517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012028" y="5562600"/>
                <a:ext cx="231030" cy="1732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4" name="Group 23"/>
            <p:cNvGrpSpPr/>
            <p:nvPr/>
          </p:nvGrpSpPr>
          <p:grpSpPr>
            <a:xfrm>
              <a:off x="810614" y="6752389"/>
              <a:ext cx="521899" cy="632513"/>
              <a:chOff x="-1371600" y="5562600"/>
              <a:chExt cx="521899" cy="632513"/>
            </a:xfrm>
          </p:grpSpPr>
          <p:pic>
            <p:nvPicPr>
              <p:cNvPr id="35" name="Picture 2" descr="http://cdn.shopify.com/s/files/1/0095/5362/products/SMALL-Black-dot_large.png?v=1355398517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370957" y="5562600"/>
                <a:ext cx="231030" cy="1732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" name="Picture 2" descr="http://cdn.shopify.com/s/files/1/0095/5362/products/SMALL-Black-dot_large.png?v=1355398517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371600" y="6021840"/>
                <a:ext cx="231030" cy="1732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2" descr="http://cdn.shopify.com/s/files/1/0095/5362/products/SMALL-Black-dot_large.png?v=1355398517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080731" y="6021840"/>
                <a:ext cx="231030" cy="1732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" name="Picture 2" descr="http://cdn.shopify.com/s/files/1/0095/5362/products/SMALL-Black-dot_large.png?v=1355398517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080731" y="5562600"/>
                <a:ext cx="231030" cy="1732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5" name="Group 24"/>
            <p:cNvGrpSpPr/>
            <p:nvPr/>
          </p:nvGrpSpPr>
          <p:grpSpPr>
            <a:xfrm>
              <a:off x="1097942" y="6745961"/>
              <a:ext cx="516832" cy="632513"/>
              <a:chOff x="-1297830" y="5562600"/>
              <a:chExt cx="516832" cy="632513"/>
            </a:xfrm>
          </p:grpSpPr>
          <p:pic>
            <p:nvPicPr>
              <p:cNvPr id="31" name="Picture 2" descr="http://cdn.shopify.com/s/files/1/0095/5362/products/SMALL-Black-dot_large.png?v=1355398517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297830" y="5562600"/>
                <a:ext cx="231030" cy="1732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" name="Picture 2" descr="http://cdn.shopify.com/s/files/1/0095/5362/products/SMALL-Black-dot_large.png?v=1355398517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297830" y="6021840"/>
                <a:ext cx="231030" cy="1732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" name="Picture 2" descr="http://cdn.shopify.com/s/files/1/0095/5362/products/SMALL-Black-dot_large.png?v=1355398517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012028" y="6021840"/>
                <a:ext cx="231030" cy="1732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" name="Picture 2" descr="http://cdn.shopify.com/s/files/1/0095/5362/products/SMALL-Black-dot_large.png?v=1355398517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012028" y="5562600"/>
                <a:ext cx="231030" cy="1732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6" name="Group 25"/>
            <p:cNvGrpSpPr/>
            <p:nvPr/>
          </p:nvGrpSpPr>
          <p:grpSpPr>
            <a:xfrm>
              <a:off x="1383101" y="6750231"/>
              <a:ext cx="521899" cy="632513"/>
              <a:chOff x="-1371600" y="5562600"/>
              <a:chExt cx="521899" cy="632513"/>
            </a:xfrm>
          </p:grpSpPr>
          <p:pic>
            <p:nvPicPr>
              <p:cNvPr id="27" name="Picture 2" descr="http://cdn.shopify.com/s/files/1/0095/5362/products/SMALL-Black-dot_large.png?v=1355398517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370957" y="5562600"/>
                <a:ext cx="231030" cy="1732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" name="Picture 2" descr="http://cdn.shopify.com/s/files/1/0095/5362/products/SMALL-Black-dot_large.png?v=1355398517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371600" y="6021840"/>
                <a:ext cx="231030" cy="1732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" name="Picture 2" descr="http://cdn.shopify.com/s/files/1/0095/5362/products/SMALL-Black-dot_large.png?v=1355398517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080731" y="6021840"/>
                <a:ext cx="231030" cy="1732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" name="Picture 2" descr="http://cdn.shopify.com/s/files/1/0095/5362/products/SMALL-Black-dot_large.png?v=1355398517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080731" y="5562600"/>
                <a:ext cx="231030" cy="1732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43" name="Group 42"/>
          <p:cNvGrpSpPr/>
          <p:nvPr/>
        </p:nvGrpSpPr>
        <p:grpSpPr>
          <a:xfrm>
            <a:off x="4860471" y="4803372"/>
            <a:ext cx="2356756" cy="1385161"/>
            <a:chOff x="419101" y="7766681"/>
            <a:chExt cx="1600197" cy="996319"/>
          </a:xfrm>
        </p:grpSpPr>
        <p:sp>
          <p:nvSpPr>
            <p:cNvPr id="44" name="Rectangle 43"/>
            <p:cNvSpPr/>
            <p:nvPr/>
          </p:nvSpPr>
          <p:spPr>
            <a:xfrm>
              <a:off x="419101" y="7766681"/>
              <a:ext cx="1600197" cy="99631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5" name="Picture 2" descr="http://cdn.shopify.com/s/files/1/0095/5362/products/SMALL-Black-dot_large.png?v=13553985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9161" y="7827727"/>
              <a:ext cx="231030" cy="173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6" name="Group 45"/>
            <p:cNvGrpSpPr/>
            <p:nvPr/>
          </p:nvGrpSpPr>
          <p:grpSpPr>
            <a:xfrm>
              <a:off x="751355" y="8045300"/>
              <a:ext cx="590602" cy="632513"/>
              <a:chOff x="-1066800" y="5721498"/>
              <a:chExt cx="590602" cy="632513"/>
            </a:xfrm>
          </p:grpSpPr>
          <p:grpSp>
            <p:nvGrpSpPr>
              <p:cNvPr id="52" name="Group 51"/>
              <p:cNvGrpSpPr/>
              <p:nvPr/>
            </p:nvGrpSpPr>
            <p:grpSpPr>
              <a:xfrm>
                <a:off x="-1066800" y="5721498"/>
                <a:ext cx="590602" cy="632513"/>
                <a:chOff x="-1371600" y="5562600"/>
                <a:chExt cx="590602" cy="632513"/>
              </a:xfrm>
            </p:grpSpPr>
            <p:pic>
              <p:nvPicPr>
                <p:cNvPr id="54" name="Picture 2" descr="http://cdn.shopify.com/s/files/1/0095/5362/products/SMALL-Black-dot_large.png?v=1355398517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1370957" y="5562600"/>
                  <a:ext cx="231030" cy="17327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5" name="Picture 2" descr="http://cdn.shopify.com/s/files/1/0095/5362/products/SMALL-Black-dot_large.png?v=1355398517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1371600" y="6021840"/>
                  <a:ext cx="231030" cy="17327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6" name="Picture 2" descr="http://cdn.shopify.com/s/files/1/0095/5362/products/SMALL-Black-dot_large.png?v=1355398517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1012028" y="6021840"/>
                  <a:ext cx="231030" cy="17327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7" name="Picture 2" descr="http://cdn.shopify.com/s/files/1/0095/5362/products/SMALL-Black-dot_large.png?v=1355398517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1012028" y="5562600"/>
                  <a:ext cx="231030" cy="17327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8" name="Picture 2" descr="http://cdn.shopify.com/s/files/1/0095/5362/products/SMALL-Black-dot_large.png?v=1355398517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1371600" y="5787951"/>
                  <a:ext cx="231030" cy="17327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53" name="Picture 2" descr="http://cdn.shopify.com/s/files/1/0095/5362/products/SMALL-Black-dot_large.png?v=1355398517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707228" y="5943600"/>
                <a:ext cx="231030" cy="1732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7" name="Group 46"/>
            <p:cNvGrpSpPr/>
            <p:nvPr/>
          </p:nvGrpSpPr>
          <p:grpSpPr>
            <a:xfrm>
              <a:off x="1449256" y="8045087"/>
              <a:ext cx="231030" cy="632513"/>
              <a:chOff x="-707228" y="5721498"/>
              <a:chExt cx="231030" cy="632513"/>
            </a:xfrm>
          </p:grpSpPr>
          <p:grpSp>
            <p:nvGrpSpPr>
              <p:cNvPr id="48" name="Group 47"/>
              <p:cNvGrpSpPr/>
              <p:nvPr/>
            </p:nvGrpSpPr>
            <p:grpSpPr>
              <a:xfrm>
                <a:off x="-707228" y="5721498"/>
                <a:ext cx="231030" cy="632513"/>
                <a:chOff x="-1012028" y="5562600"/>
                <a:chExt cx="231030" cy="632513"/>
              </a:xfrm>
            </p:grpSpPr>
            <p:pic>
              <p:nvPicPr>
                <p:cNvPr id="50" name="Picture 2" descr="http://cdn.shopify.com/s/files/1/0095/5362/products/SMALL-Black-dot_large.png?v=1355398517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1012028" y="6021840"/>
                  <a:ext cx="231030" cy="17327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1" name="Picture 2" descr="http://cdn.shopify.com/s/files/1/0095/5362/products/SMALL-Black-dot_large.png?v=1355398517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1012028" y="5562600"/>
                  <a:ext cx="231030" cy="17327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49" name="Picture 2" descr="http://cdn.shopify.com/s/files/1/0095/5362/products/SMALL-Black-dot_large.png?v=1355398517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707228" y="5943600"/>
                <a:ext cx="231030" cy="1732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710883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9006" y="211015"/>
            <a:ext cx="11748533" cy="6400800"/>
          </a:xfrm>
          <a:prstGeom prst="rect">
            <a:avLst/>
          </a:prstGeom>
          <a:solidFill>
            <a:schemeClr val="bg1"/>
          </a:solidFill>
          <a:ln w="101600" cap="rnd">
            <a:solidFill>
              <a:srgbClr val="00006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43049" y="365757"/>
            <a:ext cx="11363100" cy="61401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0066"/>
                </a:solidFill>
                <a:latin typeface="Berlin Sans FB" panose="020E0602020502020306" pitchFamily="34" charset="0"/>
              </a:rPr>
              <a:t>Overview (continued)</a:t>
            </a:r>
          </a:p>
          <a:p>
            <a:endParaRPr lang="en-US" b="1" dirty="0" smtClean="0"/>
          </a:p>
          <a:p>
            <a:r>
              <a:rPr lang="en-US" sz="2200" dirty="0" smtClean="0">
                <a:solidFill>
                  <a:srgbClr val="000066"/>
                </a:solidFill>
                <a:latin typeface="Berlin Sans FB" panose="020E0602020502020306" pitchFamily="34" charset="0"/>
              </a:rPr>
              <a:t>Layout of this PowerPoint:</a:t>
            </a:r>
          </a:p>
          <a:p>
            <a:r>
              <a:rPr lang="en-US" dirty="0" smtClean="0"/>
              <a:t>Each section of Number Talks has a Teacher Information page followed by 3-6 Number Talk slides.  Click                at the </a:t>
            </a:r>
          </a:p>
          <a:p>
            <a:endParaRPr lang="en-US" sz="300" dirty="0"/>
          </a:p>
          <a:p>
            <a:r>
              <a:rPr lang="en-US" dirty="0" smtClean="0"/>
              <a:t>bottom of your screen to view this PowerPoint as a slideshow, activating the animation of the slides.  Click </a:t>
            </a:r>
            <a:r>
              <a:rPr lang="en-US" dirty="0"/>
              <a:t>the down </a:t>
            </a:r>
            <a:endParaRPr lang="en-US" dirty="0" smtClean="0"/>
          </a:p>
          <a:p>
            <a:endParaRPr lang="en-US" sz="300" dirty="0"/>
          </a:p>
          <a:p>
            <a:r>
              <a:rPr lang="en-US" dirty="0" smtClean="0"/>
              <a:t>arrow </a:t>
            </a:r>
            <a:r>
              <a:rPr lang="en-US" dirty="0"/>
              <a:t>on the keyboard </a:t>
            </a:r>
            <a:r>
              <a:rPr lang="en-US" dirty="0" smtClean="0"/>
              <a:t>to reveal each Number Talk image (e.g., dot card or ten frame) </a:t>
            </a:r>
            <a:r>
              <a:rPr lang="en-US" dirty="0"/>
              <a:t>and the up arrow </a:t>
            </a:r>
            <a:r>
              <a:rPr lang="en-US" dirty="0" smtClean="0"/>
              <a:t>to hide it.  </a:t>
            </a:r>
            <a:endParaRPr lang="en-US" dirty="0"/>
          </a:p>
          <a:p>
            <a:pPr lvl="0"/>
            <a:endParaRPr lang="en-US" dirty="0" smtClean="0"/>
          </a:p>
          <a:p>
            <a:pPr lvl="0"/>
            <a:endParaRPr lang="en-US" dirty="0">
              <a:solidFill>
                <a:srgbClr val="000066"/>
              </a:solidFill>
              <a:latin typeface="Berlin Sans FB" panose="020E0602020502020306" pitchFamily="34" charset="0"/>
            </a:endParaRPr>
          </a:p>
          <a:p>
            <a:pPr lvl="0"/>
            <a:endParaRPr lang="en-US" dirty="0" smtClean="0">
              <a:solidFill>
                <a:srgbClr val="000066"/>
              </a:solidFill>
              <a:latin typeface="Berlin Sans FB" panose="020E0602020502020306" pitchFamily="34" charset="0"/>
            </a:endParaRPr>
          </a:p>
          <a:p>
            <a:pPr lvl="0"/>
            <a:endParaRPr lang="en-US" dirty="0">
              <a:solidFill>
                <a:srgbClr val="000066"/>
              </a:solidFill>
              <a:latin typeface="Berlin Sans FB" panose="020E0602020502020306" pitchFamily="34" charset="0"/>
            </a:endParaRPr>
          </a:p>
          <a:p>
            <a:pPr lvl="0"/>
            <a:endParaRPr lang="en-US" dirty="0" smtClean="0">
              <a:solidFill>
                <a:srgbClr val="000066"/>
              </a:solidFill>
              <a:latin typeface="Berlin Sans FB" panose="020E0602020502020306" pitchFamily="34" charset="0"/>
            </a:endParaRPr>
          </a:p>
          <a:p>
            <a:pPr lvl="0"/>
            <a:endParaRPr lang="en-US" dirty="0" smtClean="0">
              <a:solidFill>
                <a:srgbClr val="000066"/>
              </a:solidFill>
              <a:latin typeface="Berlin Sans FB" panose="020E0602020502020306" pitchFamily="34" charset="0"/>
            </a:endParaRPr>
          </a:p>
          <a:p>
            <a:pPr lvl="0"/>
            <a:endParaRPr lang="en-US" dirty="0">
              <a:solidFill>
                <a:srgbClr val="000066"/>
              </a:solidFill>
              <a:latin typeface="Berlin Sans FB" panose="020E0602020502020306" pitchFamily="34" charset="0"/>
            </a:endParaRPr>
          </a:p>
          <a:p>
            <a:pPr lvl="0"/>
            <a:endParaRPr lang="en-US" dirty="0" smtClean="0">
              <a:solidFill>
                <a:srgbClr val="000066"/>
              </a:solidFill>
              <a:latin typeface="Berlin Sans FB" panose="020E0602020502020306" pitchFamily="34" charset="0"/>
            </a:endParaRPr>
          </a:p>
          <a:p>
            <a:pPr lvl="0"/>
            <a:endParaRPr lang="en-US" dirty="0" smtClean="0">
              <a:solidFill>
                <a:srgbClr val="000066"/>
              </a:solidFill>
              <a:latin typeface="Berlin Sans FB" panose="020E0602020502020306" pitchFamily="34" charset="0"/>
            </a:endParaRPr>
          </a:p>
          <a:p>
            <a:pPr lvl="0"/>
            <a:endParaRPr lang="en-US" dirty="0" smtClean="0">
              <a:solidFill>
                <a:srgbClr val="000066"/>
              </a:solidFill>
              <a:latin typeface="Berlin Sans FB" panose="020E0602020502020306" pitchFamily="34" charset="0"/>
            </a:endParaRPr>
          </a:p>
          <a:p>
            <a:pPr lvl="0"/>
            <a:endParaRPr lang="en-US" dirty="0" smtClean="0">
              <a:solidFill>
                <a:srgbClr val="000066"/>
              </a:solidFill>
              <a:latin typeface="Berlin Sans FB" panose="020E0602020502020306" pitchFamily="34" charset="0"/>
            </a:endParaRPr>
          </a:p>
          <a:p>
            <a:pPr lvl="0"/>
            <a:endParaRPr lang="en-US" sz="1100" dirty="0">
              <a:solidFill>
                <a:srgbClr val="000066"/>
              </a:solidFill>
              <a:latin typeface="Berlin Sans FB" panose="020E0602020502020306" pitchFamily="34" charset="0"/>
            </a:endParaRPr>
          </a:p>
          <a:p>
            <a:pPr lvl="0"/>
            <a:endParaRPr lang="en-US" sz="1200" dirty="0" smtClean="0">
              <a:solidFill>
                <a:srgbClr val="000066"/>
              </a:solidFill>
              <a:latin typeface="Berlin Sans FB" panose="020E0602020502020306" pitchFamily="34" charset="0"/>
            </a:endParaRPr>
          </a:p>
          <a:p>
            <a:pPr lvl="0"/>
            <a:endParaRPr lang="en-US" dirty="0" smtClean="0"/>
          </a:p>
          <a:p>
            <a:pPr lvl="0" algn="ctr"/>
            <a:r>
              <a:rPr lang="en-US" dirty="0" smtClean="0"/>
              <a:t>NOTE: Number Talks need not be utilized in the order presented in this PowerPoint.  Select based on student needs.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155" y="2944406"/>
            <a:ext cx="4535480" cy="254996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1000" y="2753237"/>
            <a:ext cx="3362280" cy="189036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3682" y="3377732"/>
            <a:ext cx="3362280" cy="189036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00969" y="3773529"/>
            <a:ext cx="3362280" cy="1890360"/>
          </a:xfrm>
          <a:prstGeom prst="rect">
            <a:avLst/>
          </a:prstGeom>
        </p:spPr>
      </p:pic>
      <p:pic>
        <p:nvPicPr>
          <p:cNvPr id="1026" name="Picture 2" descr="Image result for powerpoint slideshow icon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842" b="47547"/>
          <a:stretch/>
        </p:blipFill>
        <p:spPr bwMode="auto">
          <a:xfrm>
            <a:off x="10201645" y="1354425"/>
            <a:ext cx="660713" cy="495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215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9006" y="211015"/>
            <a:ext cx="11748533" cy="6400800"/>
          </a:xfrm>
          <a:prstGeom prst="rect">
            <a:avLst/>
          </a:prstGeom>
          <a:solidFill>
            <a:schemeClr val="bg1"/>
          </a:solidFill>
          <a:ln w="101600" cap="rnd">
            <a:solidFill>
              <a:srgbClr val="00006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09007" y="274319"/>
            <a:ext cx="11748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Berlin Sans FB" panose="020E0602020502020306" pitchFamily="34" charset="0"/>
              </a:rPr>
              <a:t>Number Talk B: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718959" y="2980018"/>
            <a:ext cx="2596244" cy="1467521"/>
            <a:chOff x="2628901" y="6565670"/>
            <a:chExt cx="1600198" cy="1053663"/>
          </a:xfrm>
        </p:grpSpPr>
        <p:sp>
          <p:nvSpPr>
            <p:cNvPr id="6" name="Rectangle 5"/>
            <p:cNvSpPr/>
            <p:nvPr/>
          </p:nvSpPr>
          <p:spPr>
            <a:xfrm>
              <a:off x="2628901" y="6565670"/>
              <a:ext cx="1600198" cy="105366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2" descr="http://cdn.shopify.com/s/files/1/0095/5362/products/SMALL-Black-dot_large.png?v=13553985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9941" y="6793087"/>
              <a:ext cx="231030" cy="173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http://cdn.shopify.com/s/files/1/0095/5362/products/SMALL-Black-dot_large.png?v=13553985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3236" y="7029452"/>
              <a:ext cx="231030" cy="173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http://cdn.shopify.com/s/files/1/0095/5362/products/SMALL-Black-dot_large.png?v=13553985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6743" y="7217851"/>
              <a:ext cx="231030" cy="173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http://cdn.shopify.com/s/files/1/0095/5362/products/SMALL-Black-dot_large.png?v=13553985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2013" y="7010602"/>
              <a:ext cx="231030" cy="173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http://cdn.shopify.com/s/files/1/0095/5362/products/SMALL-Black-dot_large.png?v=13553985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3200" y="6998409"/>
              <a:ext cx="231030" cy="173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http://cdn.shopify.com/s/files/1/0095/5362/products/SMALL-Black-dot_large.png?v=13553985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9184" y="6793088"/>
              <a:ext cx="231030" cy="173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http://cdn.shopify.com/s/files/1/0095/5362/products/SMALL-Black-dot_large.png?v=13553985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1507" y="7029640"/>
              <a:ext cx="231030" cy="173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http://cdn.shopify.com/s/files/1/0095/5362/products/SMALL-Black-dot_large.png?v=13553985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0983" y="6793088"/>
              <a:ext cx="231030" cy="173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http://cdn.shopify.com/s/files/1/0095/5362/products/SMALL-Black-dot_large.png?v=13553985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2163" y="7217851"/>
              <a:ext cx="231030" cy="173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" descr="http://cdn.shopify.com/s/files/1/0095/5362/products/SMALL-Black-dot_large.png?v=13553985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4230" y="7217851"/>
              <a:ext cx="231030" cy="173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Group 16"/>
          <p:cNvGrpSpPr/>
          <p:nvPr/>
        </p:nvGrpSpPr>
        <p:grpSpPr>
          <a:xfrm>
            <a:off x="4718958" y="1126667"/>
            <a:ext cx="2596245" cy="1387653"/>
            <a:chOff x="2628900" y="5403814"/>
            <a:chExt cx="1600199" cy="996319"/>
          </a:xfrm>
        </p:grpSpPr>
        <p:sp>
          <p:nvSpPr>
            <p:cNvPr id="19" name="Rectangle 18"/>
            <p:cNvSpPr/>
            <p:nvPr/>
          </p:nvSpPr>
          <p:spPr>
            <a:xfrm>
              <a:off x="2628900" y="5403814"/>
              <a:ext cx="1600199" cy="99631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2743200" y="5638800"/>
              <a:ext cx="590602" cy="632513"/>
              <a:chOff x="-1066800" y="5721498"/>
              <a:chExt cx="590602" cy="632513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-1066800" y="5721498"/>
                <a:ext cx="590602" cy="632513"/>
                <a:chOff x="-1371600" y="5562600"/>
                <a:chExt cx="590602" cy="632513"/>
              </a:xfrm>
            </p:grpSpPr>
            <p:pic>
              <p:nvPicPr>
                <p:cNvPr id="29" name="Picture 2" descr="http://cdn.shopify.com/s/files/1/0095/5362/products/SMALL-Black-dot_large.png?v=1355398517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1370957" y="5562600"/>
                  <a:ext cx="231030" cy="17327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0" name="Picture 2" descr="http://cdn.shopify.com/s/files/1/0095/5362/products/SMALL-Black-dot_large.png?v=1355398517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1371600" y="6021840"/>
                  <a:ext cx="231030" cy="17327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1" name="Picture 2" descr="http://cdn.shopify.com/s/files/1/0095/5362/products/SMALL-Black-dot_large.png?v=1355398517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1012028" y="6021840"/>
                  <a:ext cx="231030" cy="17327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2" name="Picture 2" descr="http://cdn.shopify.com/s/files/1/0095/5362/products/SMALL-Black-dot_large.png?v=1355398517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1012028" y="5562600"/>
                  <a:ext cx="231030" cy="17327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3" name="Picture 2" descr="http://cdn.shopify.com/s/files/1/0095/5362/products/SMALL-Black-dot_large.png?v=1355398517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1371600" y="5787951"/>
                  <a:ext cx="231030" cy="17327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28" name="Picture 2" descr="http://cdn.shopify.com/s/files/1/0095/5362/products/SMALL-Black-dot_large.png?v=1355398517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707228" y="5943600"/>
                <a:ext cx="231030" cy="1732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1" name="Group 20"/>
            <p:cNvGrpSpPr/>
            <p:nvPr/>
          </p:nvGrpSpPr>
          <p:grpSpPr>
            <a:xfrm>
              <a:off x="3524198" y="5860902"/>
              <a:ext cx="590602" cy="410411"/>
              <a:chOff x="-1066800" y="5943600"/>
              <a:chExt cx="590602" cy="410411"/>
            </a:xfrm>
          </p:grpSpPr>
          <p:grpSp>
            <p:nvGrpSpPr>
              <p:cNvPr id="22" name="Group 21"/>
              <p:cNvGrpSpPr/>
              <p:nvPr/>
            </p:nvGrpSpPr>
            <p:grpSpPr>
              <a:xfrm>
                <a:off x="-1066800" y="5946849"/>
                <a:ext cx="590602" cy="407162"/>
                <a:chOff x="-1371600" y="5787951"/>
                <a:chExt cx="590602" cy="407162"/>
              </a:xfrm>
            </p:grpSpPr>
            <p:pic>
              <p:nvPicPr>
                <p:cNvPr id="24" name="Picture 2" descr="http://cdn.shopify.com/s/files/1/0095/5362/products/SMALL-Black-dot_large.png?v=1355398517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1371600" y="6021840"/>
                  <a:ext cx="231030" cy="17327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5" name="Picture 2" descr="http://cdn.shopify.com/s/files/1/0095/5362/products/SMALL-Black-dot_large.png?v=1355398517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1012028" y="6021840"/>
                  <a:ext cx="231030" cy="17327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6" name="Picture 2" descr="http://cdn.shopify.com/s/files/1/0095/5362/products/SMALL-Black-dot_large.png?v=1355398517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1371600" y="5787951"/>
                  <a:ext cx="231030" cy="17327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23" name="Picture 2" descr="http://cdn.shopify.com/s/files/1/0095/5362/products/SMALL-Black-dot_large.png?v=1355398517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707228" y="5943600"/>
                <a:ext cx="231030" cy="1732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34" name="Group 33"/>
          <p:cNvGrpSpPr/>
          <p:nvPr/>
        </p:nvGrpSpPr>
        <p:grpSpPr>
          <a:xfrm>
            <a:off x="4718960" y="4980492"/>
            <a:ext cx="2596242" cy="1387653"/>
            <a:chOff x="2628901" y="7771733"/>
            <a:chExt cx="1600197" cy="996319"/>
          </a:xfrm>
        </p:grpSpPr>
        <p:sp>
          <p:nvSpPr>
            <p:cNvPr id="35" name="Rectangle 34"/>
            <p:cNvSpPr/>
            <p:nvPr/>
          </p:nvSpPr>
          <p:spPr>
            <a:xfrm>
              <a:off x="2628901" y="7771733"/>
              <a:ext cx="1600197" cy="99631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2732504" y="7933616"/>
              <a:ext cx="586965" cy="632513"/>
              <a:chOff x="-1066800" y="5721498"/>
              <a:chExt cx="586965" cy="632513"/>
            </a:xfrm>
          </p:grpSpPr>
          <p:grpSp>
            <p:nvGrpSpPr>
              <p:cNvPr id="44" name="Group 43"/>
              <p:cNvGrpSpPr/>
              <p:nvPr/>
            </p:nvGrpSpPr>
            <p:grpSpPr>
              <a:xfrm>
                <a:off x="-1066800" y="5721498"/>
                <a:ext cx="586965" cy="632513"/>
                <a:chOff x="-1371600" y="5562600"/>
                <a:chExt cx="586965" cy="632513"/>
              </a:xfrm>
            </p:grpSpPr>
            <p:pic>
              <p:nvPicPr>
                <p:cNvPr id="46" name="Picture 2" descr="http://cdn.shopify.com/s/files/1/0095/5362/products/SMALL-Black-dot_large.png?v=1355398517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1370957" y="5562600"/>
                  <a:ext cx="231030" cy="17327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7" name="Picture 2" descr="http://cdn.shopify.com/s/files/1/0095/5362/products/SMALL-Black-dot_large.png?v=1355398517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1371600" y="6021840"/>
                  <a:ext cx="231030" cy="17327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8" name="Picture 2" descr="http://cdn.shopify.com/s/files/1/0095/5362/products/SMALL-Black-dot_large.png?v=1355398517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1015665" y="5898876"/>
                  <a:ext cx="231030" cy="17327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9" name="Picture 2" descr="http://cdn.shopify.com/s/files/1/0095/5362/products/SMALL-Black-dot_large.png?v=1355398517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1371600" y="5787951"/>
                  <a:ext cx="231030" cy="17327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45" name="Picture 2" descr="http://cdn.shopify.com/s/files/1/0095/5362/products/SMALL-Black-dot_large.png?v=1355398517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710865" y="5833182"/>
                <a:ext cx="231030" cy="1732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7" name="Group 36"/>
            <p:cNvGrpSpPr/>
            <p:nvPr/>
          </p:nvGrpSpPr>
          <p:grpSpPr>
            <a:xfrm rot="10800000">
              <a:off x="3505200" y="7924800"/>
              <a:ext cx="586965" cy="632513"/>
              <a:chOff x="-1066800" y="5721498"/>
              <a:chExt cx="586965" cy="632513"/>
            </a:xfrm>
          </p:grpSpPr>
          <p:grpSp>
            <p:nvGrpSpPr>
              <p:cNvPr id="38" name="Group 37"/>
              <p:cNvGrpSpPr/>
              <p:nvPr/>
            </p:nvGrpSpPr>
            <p:grpSpPr>
              <a:xfrm>
                <a:off x="-1066800" y="5721498"/>
                <a:ext cx="586965" cy="632513"/>
                <a:chOff x="-1371600" y="5562600"/>
                <a:chExt cx="586965" cy="632513"/>
              </a:xfrm>
            </p:grpSpPr>
            <p:pic>
              <p:nvPicPr>
                <p:cNvPr id="40" name="Picture 2" descr="http://cdn.shopify.com/s/files/1/0095/5362/products/SMALL-Black-dot_large.png?v=1355398517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1370957" y="5562600"/>
                  <a:ext cx="231030" cy="17327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1" name="Picture 2" descr="http://cdn.shopify.com/s/files/1/0095/5362/products/SMALL-Black-dot_large.png?v=1355398517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1371600" y="6021840"/>
                  <a:ext cx="231030" cy="17327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2" name="Picture 2" descr="http://cdn.shopify.com/s/files/1/0095/5362/products/SMALL-Black-dot_large.png?v=1355398517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1015665" y="5898876"/>
                  <a:ext cx="231030" cy="17327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3" name="Picture 2" descr="http://cdn.shopify.com/s/files/1/0095/5362/products/SMALL-Black-dot_large.png?v=1355398517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1371600" y="5787951"/>
                  <a:ext cx="231030" cy="17327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39" name="Picture 2" descr="http://cdn.shopify.com/s/files/1/0095/5362/products/SMALL-Black-dot_large.png?v=1355398517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710865" y="5833182"/>
                <a:ext cx="231030" cy="1732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177246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9006" y="211015"/>
            <a:ext cx="11748533" cy="6400800"/>
          </a:xfrm>
          <a:prstGeom prst="rect">
            <a:avLst/>
          </a:prstGeom>
          <a:solidFill>
            <a:schemeClr val="bg1"/>
          </a:solidFill>
          <a:ln w="101600" cap="rnd">
            <a:solidFill>
              <a:srgbClr val="00006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09007" y="274319"/>
            <a:ext cx="11748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Berlin Sans FB" panose="020E0602020502020306" pitchFamily="34" charset="0"/>
              </a:rPr>
              <a:t>Number Talk C: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816930" y="4866675"/>
            <a:ext cx="2547258" cy="1534130"/>
            <a:chOff x="4876802" y="7771733"/>
            <a:chExt cx="1600197" cy="996319"/>
          </a:xfrm>
        </p:grpSpPr>
        <p:sp>
          <p:nvSpPr>
            <p:cNvPr id="6" name="Rectangle 5"/>
            <p:cNvSpPr/>
            <p:nvPr/>
          </p:nvSpPr>
          <p:spPr>
            <a:xfrm>
              <a:off x="4876802" y="7771733"/>
              <a:ext cx="1600197" cy="99631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2" descr="http://cdn.shopify.com/s/files/1/0095/5362/products/SMALL-Black-dot_large.png?v=13553985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3399" y="8121966"/>
              <a:ext cx="231030" cy="173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http://cdn.shopify.com/s/files/1/0095/5362/products/SMALL-Black-dot_large.png?v=13553985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3175" y="7818637"/>
              <a:ext cx="231030" cy="173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http://cdn.shopify.com/s/files/1/0095/5362/products/SMALL-Black-dot_large.png?v=13553985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0775" y="7959192"/>
              <a:ext cx="231030" cy="173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http://cdn.shopify.com/s/files/1/0095/5362/products/SMALL-Black-dot_large.png?v=13553985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5841" y="8121965"/>
              <a:ext cx="231030" cy="173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http://cdn.shopify.com/s/files/1/0095/5362/products/SMALL-Black-dot_large.png?v=13553985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0805" y="7818636"/>
              <a:ext cx="231030" cy="173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http://cdn.shopify.com/s/files/1/0095/5362/products/SMALL-Black-dot_large.png?v=13553985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08728" y="8532930"/>
              <a:ext cx="231030" cy="173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http://cdn.shopify.com/s/files/1/0095/5362/products/SMALL-Black-dot_large.png?v=13553985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08504" y="8229601"/>
              <a:ext cx="231030" cy="173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http://cdn.shopify.com/s/files/1/0095/5362/products/SMALL-Black-dot_large.png?v=13553985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6104" y="8370156"/>
              <a:ext cx="231030" cy="173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http://cdn.shopify.com/s/files/1/0095/5362/products/SMALL-Black-dot_large.png?v=13553985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1170" y="8532929"/>
              <a:ext cx="231030" cy="173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" descr="http://cdn.shopify.com/s/files/1/0095/5362/products/SMALL-Black-dot_large.png?v=13553985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6134" y="8229600"/>
              <a:ext cx="231030" cy="173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Group 16"/>
          <p:cNvGrpSpPr/>
          <p:nvPr/>
        </p:nvGrpSpPr>
        <p:grpSpPr>
          <a:xfrm>
            <a:off x="4816930" y="2942234"/>
            <a:ext cx="2547260" cy="1622428"/>
            <a:chOff x="4876802" y="6565670"/>
            <a:chExt cx="1600198" cy="1053663"/>
          </a:xfrm>
        </p:grpSpPr>
        <p:sp>
          <p:nvSpPr>
            <p:cNvPr id="19" name="Rectangle 18"/>
            <p:cNvSpPr/>
            <p:nvPr/>
          </p:nvSpPr>
          <p:spPr>
            <a:xfrm>
              <a:off x="4876802" y="6565670"/>
              <a:ext cx="1600198" cy="105366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Picture 2" descr="http://cdn.shopify.com/s/files/1/0095/5362/products/SMALL-Black-dot_large.png?v=13553985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1794" y="7008930"/>
              <a:ext cx="231030" cy="173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" descr="http://cdn.shopify.com/s/files/1/0095/5362/products/SMALL-Black-dot_large.png?v=13553985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1570" y="6705601"/>
              <a:ext cx="231030" cy="173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" descr="http://cdn.shopify.com/s/files/1/0095/5362/products/SMALL-Black-dot_large.png?v=13553985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4236" y="7008929"/>
              <a:ext cx="231030" cy="173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" descr="http://cdn.shopify.com/s/files/1/0095/5362/products/SMALL-Black-dot_large.png?v=13553985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9200" y="6705600"/>
              <a:ext cx="231030" cy="173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" descr="http://cdn.shopify.com/s/files/1/0095/5362/products/SMALL-Black-dot_large.png?v=13553985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3570" y="7008930"/>
              <a:ext cx="231030" cy="173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" descr="http://cdn.shopify.com/s/files/1/0095/5362/products/SMALL-Black-dot_large.png?v=13553985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3346" y="6705601"/>
              <a:ext cx="231030" cy="173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" descr="http://cdn.shopify.com/s/files/1/0095/5362/products/SMALL-Black-dot_large.png?v=13553985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6012" y="7008929"/>
              <a:ext cx="231030" cy="173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2" descr="http://cdn.shopify.com/s/files/1/0095/5362/products/SMALL-Black-dot_large.png?v=13553985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0976" y="6705600"/>
              <a:ext cx="231030" cy="173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" descr="http://cdn.shopify.com/s/files/1/0095/5362/products/SMALL-Black-dot_large.png?v=13553985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224" y="7294327"/>
              <a:ext cx="231030" cy="173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2" descr="http://cdn.shopify.com/s/files/1/0095/5362/products/SMALL-Black-dot_large.png?v=13553985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8442" y="7294326"/>
              <a:ext cx="231030" cy="173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0" name="Group 29"/>
          <p:cNvGrpSpPr/>
          <p:nvPr/>
        </p:nvGrpSpPr>
        <p:grpSpPr>
          <a:xfrm>
            <a:off x="4816929" y="1012851"/>
            <a:ext cx="2547261" cy="1534130"/>
            <a:chOff x="4876801" y="5403814"/>
            <a:chExt cx="1600199" cy="996319"/>
          </a:xfrm>
        </p:grpSpPr>
        <p:sp>
          <p:nvSpPr>
            <p:cNvPr id="31" name="Rectangle 30"/>
            <p:cNvSpPr/>
            <p:nvPr/>
          </p:nvSpPr>
          <p:spPr>
            <a:xfrm>
              <a:off x="4876801" y="5403814"/>
              <a:ext cx="1600199" cy="99631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2" name="Picture 2" descr="http://cdn.shopify.com/s/files/1/0095/5362/products/SMALL-Black-dot_large.png?v=13553985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2570" y="6096001"/>
              <a:ext cx="231030" cy="173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2" descr="http://cdn.shopify.com/s/files/1/0095/5362/products/SMALL-Black-dot_large.png?v=13553985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2346" y="5867401"/>
              <a:ext cx="231030" cy="173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2" descr="http://cdn.shopify.com/s/files/1/0095/5362/products/SMALL-Black-dot_large.png?v=13553985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2134" y="6096000"/>
              <a:ext cx="231030" cy="173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2" descr="http://cdn.shopify.com/s/files/1/0095/5362/products/SMALL-Black-dot_large.png?v=13553985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7098" y="5867400"/>
              <a:ext cx="231030" cy="173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2" descr="http://cdn.shopify.com/s/files/1/0095/5362/products/SMALL-Black-dot_large.png?v=13553985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9770" y="6096001"/>
              <a:ext cx="231030" cy="173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2" descr="http://cdn.shopify.com/s/files/1/0095/5362/products/SMALL-Black-dot_large.png?v=13553985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9800" y="5770327"/>
              <a:ext cx="231030" cy="173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2" descr="http://cdn.shopify.com/s/files/1/0095/5362/products/SMALL-Black-dot_large.png?v=13553985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0346" y="6096000"/>
              <a:ext cx="231030" cy="173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2" descr="http://cdn.shopify.com/s/files/1/0095/5362/products/SMALL-Black-dot_large.png?v=13553985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0092" y="5770327"/>
              <a:ext cx="231030" cy="173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2" descr="http://cdn.shopify.com/s/files/1/0095/5362/products/SMALL-Black-dot_large.png?v=13553985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1200" y="5486401"/>
              <a:ext cx="231030" cy="173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2" descr="http://cdn.shopify.com/s/files/1/0095/5362/products/SMALL-Black-dot_large.png?v=13553985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6262" y="5486400"/>
              <a:ext cx="231030" cy="173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53094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9006" y="211015"/>
            <a:ext cx="11748533" cy="6400800"/>
          </a:xfrm>
          <a:prstGeom prst="rect">
            <a:avLst/>
          </a:prstGeom>
          <a:solidFill>
            <a:schemeClr val="bg1"/>
          </a:solidFill>
          <a:ln w="101600" cap="rnd">
            <a:solidFill>
              <a:schemeClr val="accent5">
                <a:lumMod val="40000"/>
                <a:lumOff val="6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568700" y="6159500"/>
            <a:ext cx="5003800" cy="388815"/>
          </a:xfrm>
          <a:prstGeom prst="rect">
            <a:avLst/>
          </a:prstGeom>
          <a:solidFill>
            <a:srgbClr val="FFF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09007" y="600891"/>
            <a:ext cx="11748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dirty="0" smtClean="0">
              <a:solidFill>
                <a:srgbClr val="000066"/>
              </a:solidFill>
              <a:latin typeface="Berlin Sans FB" panose="020E0602020502020306" pitchFamily="34" charset="0"/>
            </a:endParaRPr>
          </a:p>
          <a:p>
            <a:pPr algn="ctr"/>
            <a:endParaRPr lang="en-US" sz="2000" dirty="0" smtClean="0">
              <a:solidFill>
                <a:srgbClr val="000066"/>
              </a:solidFill>
              <a:latin typeface="Berlin Sans FB" panose="020E0602020502020306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9006" y="1813202"/>
            <a:ext cx="11748533" cy="4847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300" i="1" dirty="0" smtClean="0"/>
          </a:p>
          <a:p>
            <a:pPr algn="ctr"/>
            <a:endParaRPr lang="en-US" sz="1300" i="1" dirty="0"/>
          </a:p>
          <a:p>
            <a:pPr algn="ctr"/>
            <a:endParaRPr lang="en-US" sz="1300" i="1" dirty="0" smtClean="0"/>
          </a:p>
          <a:p>
            <a:pPr algn="ctr"/>
            <a:endParaRPr lang="en-US" sz="1300" i="1" dirty="0"/>
          </a:p>
          <a:p>
            <a:pPr algn="ctr"/>
            <a:endParaRPr lang="en-US" sz="1300" i="1" dirty="0" smtClean="0"/>
          </a:p>
          <a:p>
            <a:pPr algn="ctr"/>
            <a:endParaRPr lang="en-US" sz="1300" i="1" dirty="0"/>
          </a:p>
          <a:p>
            <a:pPr algn="ctr"/>
            <a:endParaRPr lang="en-US" sz="1300" i="1" dirty="0" smtClean="0"/>
          </a:p>
          <a:p>
            <a:pPr algn="ctr"/>
            <a:endParaRPr lang="en-US" sz="1300" i="1" dirty="0"/>
          </a:p>
          <a:p>
            <a:pPr algn="ctr"/>
            <a:endParaRPr lang="en-US" sz="1300" i="1" dirty="0" smtClean="0"/>
          </a:p>
          <a:p>
            <a:pPr algn="ctr"/>
            <a:endParaRPr lang="en-US" sz="1300" i="1" dirty="0"/>
          </a:p>
          <a:p>
            <a:pPr algn="ctr"/>
            <a:endParaRPr lang="en-US" sz="1300" i="1" dirty="0" smtClean="0"/>
          </a:p>
          <a:p>
            <a:pPr algn="ctr"/>
            <a:endParaRPr lang="en-US" sz="1300" i="1" dirty="0"/>
          </a:p>
          <a:p>
            <a:pPr algn="ctr"/>
            <a:endParaRPr lang="en-US" sz="1300" i="1" dirty="0" smtClean="0"/>
          </a:p>
          <a:p>
            <a:pPr algn="ctr"/>
            <a:endParaRPr lang="en-US" sz="1300" i="1" dirty="0"/>
          </a:p>
          <a:p>
            <a:pPr algn="ctr"/>
            <a:endParaRPr lang="en-US" sz="1300" i="1" dirty="0" smtClean="0"/>
          </a:p>
          <a:p>
            <a:pPr algn="ctr"/>
            <a:endParaRPr lang="en-US" sz="1300" i="1" dirty="0"/>
          </a:p>
          <a:p>
            <a:pPr algn="ctr"/>
            <a:endParaRPr lang="en-US" sz="1300" i="1" dirty="0" smtClean="0"/>
          </a:p>
          <a:p>
            <a:pPr algn="ctr"/>
            <a:endParaRPr lang="en-US" sz="1300" i="1" dirty="0"/>
          </a:p>
          <a:p>
            <a:pPr algn="ctr"/>
            <a:endParaRPr lang="en-US" sz="1300" i="1" dirty="0" smtClean="0"/>
          </a:p>
          <a:p>
            <a:pPr algn="ctr"/>
            <a:endParaRPr lang="en-US" sz="1300" i="1" dirty="0"/>
          </a:p>
          <a:p>
            <a:pPr algn="ctr"/>
            <a:endParaRPr lang="en-US" sz="1300" i="1" dirty="0" smtClean="0"/>
          </a:p>
          <a:p>
            <a:pPr algn="ctr"/>
            <a:endParaRPr lang="en-US" sz="1300" i="1" dirty="0"/>
          </a:p>
          <a:p>
            <a:pPr algn="ctr"/>
            <a:r>
              <a:rPr lang="en-US" b="1" dirty="0" smtClean="0">
                <a:solidFill>
                  <a:srgbClr val="000066"/>
                </a:solidFill>
              </a:rPr>
              <a:t>Corresponding Number Talks are on slides 43-45.</a:t>
            </a:r>
            <a:endParaRPr lang="en-US" b="1" dirty="0">
              <a:solidFill>
                <a:srgbClr val="000066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9007" y="274319"/>
            <a:ext cx="11748532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" panose="020E0602020502020306" pitchFamily="34" charset="0"/>
              </a:rPr>
              <a:t>Teacher Information</a:t>
            </a:r>
          </a:p>
          <a:p>
            <a:pPr algn="ctr"/>
            <a:r>
              <a:rPr lang="en-US" sz="5400" dirty="0" smtClean="0">
                <a:solidFill>
                  <a:srgbClr val="00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" panose="020E0602020502020306" pitchFamily="34" charset="0"/>
              </a:rPr>
              <a:t>Ten Frames: Mixed Quantities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97825" y="2294595"/>
            <a:ext cx="3605595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66"/>
                </a:solidFill>
                <a:latin typeface="Berlin Sans FB" panose="020E0602020502020306" pitchFamily="34" charset="0"/>
              </a:rPr>
              <a:t>General Information:</a:t>
            </a:r>
          </a:p>
          <a:p>
            <a:r>
              <a:rPr lang="en-US" sz="2000" dirty="0"/>
              <a:t>Ten frames can be used to build fluency, </a:t>
            </a:r>
            <a:r>
              <a:rPr lang="en-US" sz="2000" dirty="0" err="1"/>
              <a:t>subitize</a:t>
            </a:r>
            <a:r>
              <a:rPr lang="en-US" sz="2000" dirty="0"/>
              <a:t>, and develop and understanding of conservation (a quantity can be represented in more than one way).   These skills are the foundation to computational fluency with addition and subtraction.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325173" y="2294595"/>
            <a:ext cx="6128716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66"/>
                </a:solidFill>
                <a:latin typeface="Berlin Sans FB" panose="020E0602020502020306" pitchFamily="34" charset="0"/>
              </a:rPr>
              <a:t>Probing Questions:</a:t>
            </a:r>
            <a:endParaRPr lang="en-US" sz="2400" dirty="0">
              <a:solidFill>
                <a:srgbClr val="000066"/>
              </a:solidFill>
              <a:latin typeface="Berlin Sans FB" panose="020E0602020502020306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/>
              <a:t>How do you know the amount of dots?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/>
              <a:t>Could you find how many dots there are without counting them one by one?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/>
              <a:t>How are the dots arranged on the ten frame?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/>
              <a:t>How many boxes are on a ten frame?  How many are empty?  How many are full?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/>
              <a:t>How many more would you need to make ten?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/>
              <a:t>How did knowing the amount of dots from the first ten frame help you find the amount on this ten frame?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763021" y="2184047"/>
            <a:ext cx="3740399" cy="3342202"/>
          </a:xfrm>
          <a:prstGeom prst="roundRect">
            <a:avLst>
              <a:gd name="adj" fmla="val 0"/>
            </a:avLst>
          </a:prstGeom>
          <a:noFill/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5074920" y="2184047"/>
            <a:ext cx="6471138" cy="3342202"/>
          </a:xfrm>
          <a:prstGeom prst="roundRect">
            <a:avLst>
              <a:gd name="adj" fmla="val 0"/>
            </a:avLst>
          </a:prstGeom>
          <a:noFill/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91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9006" y="211015"/>
            <a:ext cx="11748533" cy="6400800"/>
          </a:xfrm>
          <a:prstGeom prst="rect">
            <a:avLst/>
          </a:prstGeom>
          <a:solidFill>
            <a:schemeClr val="bg1"/>
          </a:solidFill>
          <a:ln w="101600" cap="rnd">
            <a:solidFill>
              <a:srgbClr val="00006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09007" y="600891"/>
            <a:ext cx="11748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dirty="0" smtClean="0">
              <a:solidFill>
                <a:srgbClr val="000066"/>
              </a:solidFill>
              <a:latin typeface="Berlin Sans FB" panose="020E0602020502020306" pitchFamily="34" charset="0"/>
            </a:endParaRPr>
          </a:p>
          <a:p>
            <a:pPr algn="ctr"/>
            <a:endParaRPr lang="en-US" sz="2000" dirty="0" smtClean="0">
              <a:solidFill>
                <a:srgbClr val="000066"/>
              </a:solidFill>
              <a:latin typeface="Berlin Sans FB" panose="020E0602020502020306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9007" y="274319"/>
            <a:ext cx="11748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Berlin Sans FB" panose="020E0602020502020306" pitchFamily="34" charset="0"/>
              </a:rPr>
              <a:t>Number Talk A: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428307" y="2885830"/>
            <a:ext cx="3255952" cy="1554350"/>
            <a:chOff x="4428307" y="2885830"/>
            <a:chExt cx="3255952" cy="1554350"/>
          </a:xfrm>
        </p:grpSpPr>
        <p:pic>
          <p:nvPicPr>
            <p:cNvPr id="29" name="Picture 28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25" t="3488" r="9280" b="72523"/>
            <a:stretch/>
          </p:blipFill>
          <p:spPr>
            <a:xfrm>
              <a:off x="4428307" y="2885830"/>
              <a:ext cx="3255952" cy="1554350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>
            <a:xfrm>
              <a:off x="5217568" y="3062628"/>
              <a:ext cx="477253" cy="5094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428307" y="4794209"/>
            <a:ext cx="3255952" cy="1554350"/>
            <a:chOff x="4428307" y="4794209"/>
            <a:chExt cx="3255952" cy="1554350"/>
          </a:xfrm>
        </p:grpSpPr>
        <p:pic>
          <p:nvPicPr>
            <p:cNvPr id="32" name="Picture 31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25" t="3488" r="9280" b="72523"/>
            <a:stretch/>
          </p:blipFill>
          <p:spPr>
            <a:xfrm>
              <a:off x="4428307" y="4794209"/>
              <a:ext cx="3255952" cy="1554350"/>
            </a:xfrm>
            <a:prstGeom prst="rect">
              <a:avLst/>
            </a:prstGeom>
          </p:spPr>
        </p:pic>
        <p:sp>
          <p:nvSpPr>
            <p:cNvPr id="33" name="Rectangle 32"/>
            <p:cNvSpPr/>
            <p:nvPr/>
          </p:nvSpPr>
          <p:spPr>
            <a:xfrm>
              <a:off x="4598721" y="5615160"/>
              <a:ext cx="477253" cy="5094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428307" y="1045509"/>
            <a:ext cx="3255952" cy="1554350"/>
            <a:chOff x="4428307" y="1045509"/>
            <a:chExt cx="3255952" cy="1554350"/>
          </a:xfrm>
        </p:grpSpPr>
        <p:pic>
          <p:nvPicPr>
            <p:cNvPr id="7" name="Picture 6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25" t="3488" r="9280" b="72523"/>
            <a:stretch/>
          </p:blipFill>
          <p:spPr>
            <a:xfrm>
              <a:off x="4428307" y="1045509"/>
              <a:ext cx="3255952" cy="1554350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>
            <a:xfrm>
              <a:off x="4598721" y="1859717"/>
              <a:ext cx="456357" cy="5094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217568" y="1222307"/>
              <a:ext cx="477253" cy="5094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4635659" y="1195546"/>
              <a:ext cx="456357" cy="5094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37918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9006" y="211015"/>
            <a:ext cx="11748533" cy="6400800"/>
          </a:xfrm>
          <a:prstGeom prst="rect">
            <a:avLst/>
          </a:prstGeom>
          <a:solidFill>
            <a:schemeClr val="bg1"/>
          </a:solidFill>
          <a:ln w="101600" cap="rnd">
            <a:solidFill>
              <a:srgbClr val="00006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09007" y="600891"/>
            <a:ext cx="11748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dirty="0" smtClean="0">
              <a:solidFill>
                <a:srgbClr val="000066"/>
              </a:solidFill>
              <a:latin typeface="Berlin Sans FB" panose="020E0602020502020306" pitchFamily="34" charset="0"/>
            </a:endParaRPr>
          </a:p>
          <a:p>
            <a:pPr algn="ctr"/>
            <a:endParaRPr lang="en-US" sz="2000" dirty="0" smtClean="0">
              <a:solidFill>
                <a:srgbClr val="000066"/>
              </a:solidFill>
              <a:latin typeface="Berlin Sans FB" panose="020E0602020502020306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9007" y="274319"/>
            <a:ext cx="11748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Berlin Sans FB" panose="020E0602020502020306" pitchFamily="34" charset="0"/>
              </a:rPr>
              <a:t>Number Talk B: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432300" y="1193800"/>
            <a:ext cx="3075764" cy="1441300"/>
            <a:chOff x="4432300" y="1193800"/>
            <a:chExt cx="3075764" cy="1441300"/>
          </a:xfrm>
        </p:grpSpPr>
        <p:pic>
          <p:nvPicPr>
            <p:cNvPr id="7" name="Picture 6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43" t="4931" r="10943" b="71939"/>
            <a:stretch/>
          </p:blipFill>
          <p:spPr>
            <a:xfrm>
              <a:off x="4432300" y="1193800"/>
              <a:ext cx="3075764" cy="144130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6845322" y="1323634"/>
              <a:ext cx="477253" cy="5094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744627" y="1336352"/>
              <a:ext cx="477253" cy="5094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597607" y="1954233"/>
              <a:ext cx="477253" cy="5094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6300834" y="1324617"/>
              <a:ext cx="477253" cy="5094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432300" y="2972962"/>
            <a:ext cx="3075764" cy="1441300"/>
            <a:chOff x="4432300" y="2972962"/>
            <a:chExt cx="3075764" cy="1441300"/>
          </a:xfrm>
        </p:grpSpPr>
        <p:sp>
          <p:nvSpPr>
            <p:cNvPr id="31" name="Rectangle 30"/>
            <p:cNvSpPr/>
            <p:nvPr/>
          </p:nvSpPr>
          <p:spPr>
            <a:xfrm>
              <a:off x="5200139" y="3016894"/>
              <a:ext cx="477253" cy="5094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5" name="Picture 34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43" t="4931" r="10943" b="71939"/>
            <a:stretch/>
          </p:blipFill>
          <p:spPr>
            <a:xfrm>
              <a:off x="4432300" y="2972962"/>
              <a:ext cx="3075764" cy="1441300"/>
            </a:xfrm>
            <a:prstGeom prst="rect">
              <a:avLst/>
            </a:prstGeom>
          </p:spPr>
        </p:pic>
        <p:sp>
          <p:nvSpPr>
            <p:cNvPr id="36" name="Rectangle 35"/>
            <p:cNvSpPr/>
            <p:nvPr/>
          </p:nvSpPr>
          <p:spPr>
            <a:xfrm>
              <a:off x="4611053" y="3705570"/>
              <a:ext cx="477253" cy="5094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6301499" y="3124272"/>
              <a:ext cx="477253" cy="5094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6842737" y="3076585"/>
              <a:ext cx="477253" cy="5094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432300" y="4619523"/>
            <a:ext cx="3075764" cy="1441300"/>
            <a:chOff x="4432300" y="4619523"/>
            <a:chExt cx="3075764" cy="1441300"/>
          </a:xfrm>
        </p:grpSpPr>
        <p:sp>
          <p:nvSpPr>
            <p:cNvPr id="32" name="Rectangle 31"/>
            <p:cNvSpPr/>
            <p:nvPr/>
          </p:nvSpPr>
          <p:spPr>
            <a:xfrm>
              <a:off x="5200139" y="4663455"/>
              <a:ext cx="477253" cy="5094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4" name="Picture 33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43" t="4931" r="10943" b="71939"/>
            <a:stretch/>
          </p:blipFill>
          <p:spPr>
            <a:xfrm>
              <a:off x="4432300" y="4619523"/>
              <a:ext cx="3075764" cy="1441300"/>
            </a:xfrm>
            <a:prstGeom prst="rect">
              <a:avLst/>
            </a:prstGeom>
          </p:spPr>
        </p:pic>
        <p:sp>
          <p:nvSpPr>
            <p:cNvPr id="43" name="Rectangle 42"/>
            <p:cNvSpPr/>
            <p:nvPr/>
          </p:nvSpPr>
          <p:spPr>
            <a:xfrm>
              <a:off x="6301499" y="4770833"/>
              <a:ext cx="477253" cy="5094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6842737" y="4723146"/>
              <a:ext cx="477253" cy="5094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66326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9006" y="211015"/>
            <a:ext cx="11748533" cy="6400800"/>
          </a:xfrm>
          <a:prstGeom prst="rect">
            <a:avLst/>
          </a:prstGeom>
          <a:solidFill>
            <a:schemeClr val="bg1"/>
          </a:solidFill>
          <a:ln w="101600" cap="rnd">
            <a:solidFill>
              <a:srgbClr val="00006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09007" y="600891"/>
            <a:ext cx="11748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dirty="0" smtClean="0">
              <a:solidFill>
                <a:srgbClr val="000066"/>
              </a:solidFill>
              <a:latin typeface="Berlin Sans FB" panose="020E0602020502020306" pitchFamily="34" charset="0"/>
            </a:endParaRPr>
          </a:p>
          <a:p>
            <a:pPr algn="ctr"/>
            <a:endParaRPr lang="en-US" sz="2000" dirty="0" smtClean="0">
              <a:solidFill>
                <a:srgbClr val="000066"/>
              </a:solidFill>
              <a:latin typeface="Berlin Sans FB" panose="020E0602020502020306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9007" y="274319"/>
            <a:ext cx="11748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Berlin Sans FB" panose="020E0602020502020306" pitchFamily="34" charset="0"/>
              </a:rPr>
              <a:t>Number Talk C:</a:t>
            </a:r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7" t="40327" r="11407" b="36704"/>
          <a:stretch/>
        </p:blipFill>
        <p:spPr>
          <a:xfrm>
            <a:off x="4378493" y="1200560"/>
            <a:ext cx="3152575" cy="1485899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4378491" y="4763362"/>
            <a:ext cx="3152575" cy="1483566"/>
            <a:chOff x="4378493" y="2897972"/>
            <a:chExt cx="3152575" cy="1483566"/>
          </a:xfrm>
        </p:grpSpPr>
        <p:pic>
          <p:nvPicPr>
            <p:cNvPr id="7" name="Picture 6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27" t="4466" r="11407" b="72601"/>
            <a:stretch/>
          </p:blipFill>
          <p:spPr>
            <a:xfrm>
              <a:off x="4378493" y="2897972"/>
              <a:ext cx="3152575" cy="1483566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5732195" y="3721612"/>
              <a:ext cx="477253" cy="5094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378492" y="2981961"/>
            <a:ext cx="3152575" cy="1485899"/>
            <a:chOff x="4378492" y="4593051"/>
            <a:chExt cx="3152575" cy="1485899"/>
          </a:xfrm>
        </p:grpSpPr>
        <p:pic>
          <p:nvPicPr>
            <p:cNvPr id="12" name="Picture 11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27" t="40327" r="11407" b="36704"/>
            <a:stretch/>
          </p:blipFill>
          <p:spPr>
            <a:xfrm>
              <a:off x="4378492" y="4593051"/>
              <a:ext cx="3152575" cy="1485899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5764435" y="4796668"/>
              <a:ext cx="477253" cy="5094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11388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chemeClr val="accent5">
              <a:lumMod val="20000"/>
              <a:lumOff val="80000"/>
            </a:schemeClr>
          </a:fgClr>
          <a:bgClr>
            <a:srgbClr val="000066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9006" y="211015"/>
            <a:ext cx="11748533" cy="6400800"/>
          </a:xfrm>
          <a:prstGeom prst="rect">
            <a:avLst/>
          </a:prstGeom>
          <a:solidFill>
            <a:schemeClr val="bg1"/>
          </a:solidFill>
          <a:ln w="101600" cap="rnd">
            <a:solidFill>
              <a:srgbClr val="00006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31074" y="404946"/>
            <a:ext cx="1133856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0066"/>
                </a:solidFill>
                <a:latin typeface="Berlin Sans FB" panose="020E0602020502020306" pitchFamily="34" charset="0"/>
              </a:rPr>
              <a:t>Number Talks In Action</a:t>
            </a:r>
            <a:endParaRPr lang="en-US" sz="3600" dirty="0">
              <a:solidFill>
                <a:srgbClr val="000066"/>
              </a:solidFill>
              <a:latin typeface="Berlin Sans FB" panose="020E0602020502020306" pitchFamily="34" charset="0"/>
            </a:endParaRPr>
          </a:p>
          <a:p>
            <a:pPr algn="ctr"/>
            <a:endParaRPr lang="en-US" sz="200" dirty="0" smtClean="0">
              <a:solidFill>
                <a:srgbClr val="000066"/>
              </a:solidFill>
              <a:latin typeface="Berlin Sans FB" panose="020E0602020502020306" pitchFamily="34" charset="0"/>
            </a:endParaRPr>
          </a:p>
          <a:p>
            <a:pPr algn="ctr"/>
            <a:r>
              <a:rPr lang="en-US" sz="2200" dirty="0" smtClean="0"/>
              <a:t>Curious to see a Number Talk in action?  Click on the following links.</a:t>
            </a:r>
            <a:endParaRPr lang="en-US" sz="2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5095" t="21695" r="48059" b="22768"/>
          <a:stretch/>
        </p:blipFill>
        <p:spPr>
          <a:xfrm>
            <a:off x="1103905" y="1854325"/>
            <a:ext cx="4233002" cy="35870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13288" t="32053" r="58950" b="27947"/>
          <a:stretch/>
        </p:blipFill>
        <p:spPr>
          <a:xfrm>
            <a:off x="6570621" y="1854325"/>
            <a:ext cx="4444830" cy="36005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TextBox 17"/>
          <p:cNvSpPr txBox="1"/>
          <p:nvPr/>
        </p:nvSpPr>
        <p:spPr>
          <a:xfrm>
            <a:off x="679271" y="5530841"/>
            <a:ext cx="5140964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hlinkClick r:id="rId4"/>
              </a:rPr>
              <a:t>www.youtube.com/watch?v=SCqDBvDWt3Q</a:t>
            </a:r>
            <a:r>
              <a:rPr lang="en-US" sz="1400" b="1" dirty="0" smtClean="0"/>
              <a:t> </a:t>
            </a:r>
          </a:p>
          <a:p>
            <a:pPr algn="ctr"/>
            <a:endParaRPr lang="en-US" sz="700" b="1" dirty="0"/>
          </a:p>
          <a:p>
            <a:pPr algn="ctr"/>
            <a:r>
              <a:rPr lang="en-US" sz="1400" b="1" dirty="0" smtClean="0"/>
              <a:t>Ms. S. uses dot images to facilitate a Number Talk in Kindergarten.  This Number Talk occurred during the second quarter of school.</a:t>
            </a:r>
            <a:endParaRPr lang="en-US" sz="1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6296300" y="5519788"/>
            <a:ext cx="4941222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hlinkClick r:id="rId5"/>
              </a:rPr>
              <a:t>www.youtube.com/watch?v=ssfT0GMM7Oo</a:t>
            </a:r>
            <a:r>
              <a:rPr lang="en-US" sz="1400" dirty="0" smtClean="0"/>
              <a:t> </a:t>
            </a:r>
            <a:endParaRPr lang="en-US" sz="1400" dirty="0"/>
          </a:p>
          <a:p>
            <a:pPr algn="ctr"/>
            <a:endParaRPr lang="en-US" sz="700" b="1" dirty="0"/>
          </a:p>
          <a:p>
            <a:pPr algn="ctr"/>
            <a:r>
              <a:rPr lang="en-US" sz="1400" b="1" dirty="0" smtClean="0"/>
              <a:t>Ms. P. uses ten frames to facilitate a Number Talk in First Grade.  This Number Talk occurred during the first quarter of school.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79522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9006" y="211015"/>
            <a:ext cx="11748533" cy="6400800"/>
          </a:xfrm>
          <a:prstGeom prst="rect">
            <a:avLst/>
          </a:prstGeom>
          <a:solidFill>
            <a:schemeClr val="bg1"/>
          </a:solidFill>
          <a:ln w="101600" cap="rnd">
            <a:solidFill>
              <a:schemeClr val="accent5">
                <a:lumMod val="40000"/>
                <a:lumOff val="6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568700" y="6159500"/>
            <a:ext cx="5003800" cy="388815"/>
          </a:xfrm>
          <a:prstGeom prst="rect">
            <a:avLst/>
          </a:prstGeom>
          <a:solidFill>
            <a:srgbClr val="FFF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09007" y="600891"/>
            <a:ext cx="11748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dirty="0" smtClean="0">
              <a:solidFill>
                <a:srgbClr val="000066"/>
              </a:solidFill>
              <a:latin typeface="Berlin Sans FB" panose="020E0602020502020306" pitchFamily="34" charset="0"/>
            </a:endParaRPr>
          </a:p>
          <a:p>
            <a:pPr algn="ctr"/>
            <a:endParaRPr lang="en-US" sz="2000" dirty="0" smtClean="0">
              <a:solidFill>
                <a:srgbClr val="000066"/>
              </a:solidFill>
              <a:latin typeface="Berlin Sans FB" panose="020E0602020502020306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9006" y="1748245"/>
            <a:ext cx="11748533" cy="4847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i="1" dirty="0" smtClean="0"/>
          </a:p>
          <a:p>
            <a:pPr algn="ctr"/>
            <a:endParaRPr lang="en-US" sz="1300" i="1" dirty="0" smtClean="0"/>
          </a:p>
          <a:p>
            <a:pPr algn="ctr"/>
            <a:endParaRPr lang="en-US" sz="1300" i="1" dirty="0" smtClean="0"/>
          </a:p>
          <a:p>
            <a:pPr algn="ctr"/>
            <a:endParaRPr lang="en-US" sz="1300" i="1" dirty="0"/>
          </a:p>
          <a:p>
            <a:pPr algn="ctr"/>
            <a:endParaRPr lang="en-US" sz="1300" i="1" dirty="0" smtClean="0"/>
          </a:p>
          <a:p>
            <a:pPr algn="ctr"/>
            <a:endParaRPr lang="en-US" sz="1300" i="1" dirty="0"/>
          </a:p>
          <a:p>
            <a:pPr algn="ctr"/>
            <a:endParaRPr lang="en-US" sz="1300" i="1" dirty="0" smtClean="0"/>
          </a:p>
          <a:p>
            <a:pPr algn="ctr"/>
            <a:endParaRPr lang="en-US" sz="1300" i="1" dirty="0"/>
          </a:p>
          <a:p>
            <a:pPr algn="ctr"/>
            <a:endParaRPr lang="en-US" sz="1300" i="1" dirty="0" smtClean="0"/>
          </a:p>
          <a:p>
            <a:pPr algn="ctr"/>
            <a:endParaRPr lang="en-US" sz="1300" i="1" dirty="0"/>
          </a:p>
          <a:p>
            <a:pPr algn="ctr"/>
            <a:endParaRPr lang="en-US" sz="1300" i="1" dirty="0" smtClean="0"/>
          </a:p>
          <a:p>
            <a:pPr algn="ctr"/>
            <a:endParaRPr lang="en-US" sz="1300" i="1" dirty="0"/>
          </a:p>
          <a:p>
            <a:pPr algn="ctr"/>
            <a:endParaRPr lang="en-US" sz="1300" i="1" dirty="0" smtClean="0"/>
          </a:p>
          <a:p>
            <a:pPr algn="ctr"/>
            <a:endParaRPr lang="en-US" sz="1300" i="1" dirty="0"/>
          </a:p>
          <a:p>
            <a:pPr algn="ctr"/>
            <a:endParaRPr lang="en-US" sz="1300" i="1" dirty="0" smtClean="0"/>
          </a:p>
          <a:p>
            <a:pPr algn="ctr"/>
            <a:endParaRPr lang="en-US" sz="1300" i="1" dirty="0"/>
          </a:p>
          <a:p>
            <a:pPr algn="ctr"/>
            <a:endParaRPr lang="en-US" sz="1300" i="1" dirty="0" smtClean="0"/>
          </a:p>
          <a:p>
            <a:pPr algn="ctr"/>
            <a:endParaRPr lang="en-US" sz="1300" i="1" dirty="0"/>
          </a:p>
          <a:p>
            <a:pPr algn="ctr"/>
            <a:endParaRPr lang="en-US" sz="1300" i="1" dirty="0" smtClean="0"/>
          </a:p>
          <a:p>
            <a:pPr algn="ctr"/>
            <a:endParaRPr lang="en-US" sz="1300" i="1" dirty="0"/>
          </a:p>
          <a:p>
            <a:pPr algn="ctr"/>
            <a:endParaRPr lang="en-US" sz="1300" i="1" dirty="0" smtClean="0"/>
          </a:p>
          <a:p>
            <a:pPr algn="ctr"/>
            <a:endParaRPr lang="en-US" sz="1300" i="1" dirty="0"/>
          </a:p>
          <a:p>
            <a:pPr algn="ctr"/>
            <a:r>
              <a:rPr lang="en-US" b="1" dirty="0" smtClean="0">
                <a:solidFill>
                  <a:srgbClr val="000066"/>
                </a:solidFill>
              </a:rPr>
              <a:t>Corresponding Number Talks are on slides 7-9.</a:t>
            </a:r>
            <a:endParaRPr lang="en-US" b="1" dirty="0">
              <a:solidFill>
                <a:srgbClr val="000066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9007" y="274319"/>
            <a:ext cx="11748532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" panose="020E0602020502020306" pitchFamily="34" charset="0"/>
              </a:rPr>
              <a:t>Teacher Information</a:t>
            </a:r>
          </a:p>
          <a:p>
            <a:pPr algn="ctr"/>
            <a:r>
              <a:rPr lang="en-US" sz="5400" dirty="0" smtClean="0">
                <a:solidFill>
                  <a:srgbClr val="00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" panose="020E0602020502020306" pitchFamily="34" charset="0"/>
              </a:rPr>
              <a:t>Ten Frames: Flexibility with 6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54072" y="2203406"/>
            <a:ext cx="350283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66"/>
                </a:solidFill>
                <a:latin typeface="Berlin Sans FB" panose="020E0602020502020306" pitchFamily="34" charset="0"/>
              </a:rPr>
              <a:t>General Information:</a:t>
            </a:r>
            <a:endParaRPr lang="en-US" sz="2400" dirty="0">
              <a:solidFill>
                <a:srgbClr val="000066"/>
              </a:solidFill>
              <a:latin typeface="Berlin Sans FB" panose="020E0602020502020306" pitchFamily="34" charset="0"/>
            </a:endParaRPr>
          </a:p>
          <a:p>
            <a:r>
              <a:rPr lang="en-US" sz="2000" dirty="0"/>
              <a:t>Ten frames can be used to </a:t>
            </a:r>
            <a:r>
              <a:rPr lang="en-US" sz="2000" dirty="0" smtClean="0"/>
              <a:t>show decompositions of a quantity, build </a:t>
            </a:r>
            <a:r>
              <a:rPr lang="en-US" sz="2000" dirty="0"/>
              <a:t>fluency, </a:t>
            </a:r>
            <a:r>
              <a:rPr lang="en-US" sz="2000" dirty="0" err="1"/>
              <a:t>subitize</a:t>
            </a:r>
            <a:r>
              <a:rPr lang="en-US" sz="2000" dirty="0"/>
              <a:t>, and develop and understanding of conservation (a quantity can be represented in more than one way).   These skills are the foundation to computational fluency with addition and subtraction.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251754" y="2203406"/>
            <a:ext cx="6125998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66"/>
                </a:solidFill>
                <a:latin typeface="Berlin Sans FB" panose="020E0602020502020306" pitchFamily="34" charset="0"/>
              </a:rPr>
              <a:t>Probing Questions: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/>
              <a:t>How many dots do you see?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/>
              <a:t>How did you find the amount of dots?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/>
              <a:t>Could you find how many dots there are without counting them one by one?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/>
              <a:t>How did knowing the dots on the top row, help you find the total number of dots?</a:t>
            </a:r>
            <a:r>
              <a:rPr lang="en-US" sz="1200" i="1" dirty="0"/>
              <a:t>        </a:t>
            </a:r>
            <a:endParaRPr lang="en-US" sz="1200" i="1" dirty="0" smtClean="0"/>
          </a:p>
          <a:p>
            <a:r>
              <a:rPr lang="en-US" sz="1200" i="1" dirty="0"/>
              <a:t> </a:t>
            </a:r>
            <a:r>
              <a:rPr lang="en-US" sz="1200" i="1" dirty="0" smtClean="0"/>
              <a:t>        </a:t>
            </a:r>
            <a:r>
              <a:rPr lang="en-US" sz="1400" i="1" dirty="0"/>
              <a:t>(</a:t>
            </a:r>
            <a:r>
              <a:rPr lang="en-US" sz="1400" i="1" dirty="0" err="1"/>
              <a:t>i.e</a:t>
            </a:r>
            <a:r>
              <a:rPr lang="en-US" sz="1400" i="1" dirty="0"/>
              <a:t>, when looking at second ten frame of Number Talk 1)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/>
              <a:t>How did knowing the amount of dots on the left side, help you find the total number of dots?    </a:t>
            </a:r>
            <a:r>
              <a:rPr lang="en-US" sz="1200" i="1" dirty="0"/>
              <a:t> </a:t>
            </a:r>
            <a:endParaRPr lang="en-US" sz="1200" i="1" dirty="0" smtClean="0"/>
          </a:p>
          <a:p>
            <a:r>
              <a:rPr lang="en-US" sz="1200" i="1" dirty="0"/>
              <a:t> </a:t>
            </a:r>
            <a:r>
              <a:rPr lang="en-US" sz="1200" i="1" dirty="0" smtClean="0"/>
              <a:t>        </a:t>
            </a:r>
            <a:r>
              <a:rPr lang="en-US" sz="1400" i="1" dirty="0" smtClean="0"/>
              <a:t>(</a:t>
            </a:r>
            <a:r>
              <a:rPr lang="en-US" sz="1400" i="1" dirty="0" err="1"/>
              <a:t>ie</a:t>
            </a:r>
            <a:r>
              <a:rPr lang="en-US" sz="1400" i="1" dirty="0"/>
              <a:t>., when looking at the third ten frame of Number Talk 1)</a:t>
            </a:r>
            <a:endParaRPr lang="en-US" sz="1400" dirty="0"/>
          </a:p>
        </p:txBody>
      </p:sp>
      <p:sp>
        <p:nvSpPr>
          <p:cNvPr id="21" name="Rounded Rectangle 20"/>
          <p:cNvSpPr/>
          <p:nvPr/>
        </p:nvSpPr>
        <p:spPr>
          <a:xfrm>
            <a:off x="867750" y="2092857"/>
            <a:ext cx="3589153" cy="3649979"/>
          </a:xfrm>
          <a:prstGeom prst="roundRect">
            <a:avLst>
              <a:gd name="adj" fmla="val 0"/>
            </a:avLst>
          </a:prstGeom>
          <a:noFill/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5094519" y="2092857"/>
            <a:ext cx="6178730" cy="3649979"/>
          </a:xfrm>
          <a:prstGeom prst="roundRect">
            <a:avLst>
              <a:gd name="adj" fmla="val 0"/>
            </a:avLst>
          </a:prstGeom>
          <a:noFill/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44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9006" y="211015"/>
            <a:ext cx="11748533" cy="6400800"/>
          </a:xfrm>
          <a:prstGeom prst="rect">
            <a:avLst/>
          </a:prstGeom>
          <a:solidFill>
            <a:schemeClr val="bg1"/>
          </a:solidFill>
          <a:ln w="101600" cap="rnd">
            <a:solidFill>
              <a:srgbClr val="00006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09007" y="600891"/>
            <a:ext cx="11748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dirty="0" smtClean="0">
              <a:solidFill>
                <a:srgbClr val="000066"/>
              </a:solidFill>
              <a:latin typeface="Berlin Sans FB" panose="020E0602020502020306" pitchFamily="34" charset="0"/>
            </a:endParaRPr>
          </a:p>
          <a:p>
            <a:pPr algn="ctr"/>
            <a:endParaRPr lang="en-US" sz="2000" dirty="0" smtClean="0">
              <a:solidFill>
                <a:srgbClr val="000066"/>
              </a:solidFill>
              <a:latin typeface="Berlin Sans FB" panose="020E0602020502020306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9007" y="274319"/>
            <a:ext cx="11748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Berlin Sans FB" panose="020E0602020502020306" pitchFamily="34" charset="0"/>
              </a:rPr>
              <a:t>Number Talk A:</a:t>
            </a: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67" t="11745" r="22767" b="63039"/>
          <a:stretch/>
        </p:blipFill>
        <p:spPr>
          <a:xfrm>
            <a:off x="4663441" y="1269588"/>
            <a:ext cx="2952204" cy="1476101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67" t="44485" r="22767" b="32220"/>
          <a:stretch/>
        </p:blipFill>
        <p:spPr>
          <a:xfrm>
            <a:off x="4663441" y="3033074"/>
            <a:ext cx="2743200" cy="1267098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67" t="70981" r="22767" b="4283"/>
          <a:stretch/>
        </p:blipFill>
        <p:spPr>
          <a:xfrm>
            <a:off x="4663441" y="4692057"/>
            <a:ext cx="2743200" cy="1345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661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9006" y="211015"/>
            <a:ext cx="11748533" cy="6400800"/>
          </a:xfrm>
          <a:prstGeom prst="rect">
            <a:avLst/>
          </a:prstGeom>
          <a:solidFill>
            <a:schemeClr val="bg1"/>
          </a:solidFill>
          <a:ln w="101600" cap="rnd">
            <a:solidFill>
              <a:srgbClr val="00006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09007" y="600891"/>
            <a:ext cx="11748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dirty="0" smtClean="0">
              <a:solidFill>
                <a:srgbClr val="000066"/>
              </a:solidFill>
              <a:latin typeface="Berlin Sans FB" panose="020E0602020502020306" pitchFamily="34" charset="0"/>
            </a:endParaRPr>
          </a:p>
          <a:p>
            <a:pPr algn="ctr"/>
            <a:endParaRPr lang="en-US" sz="2000" dirty="0" smtClean="0">
              <a:solidFill>
                <a:srgbClr val="000066"/>
              </a:solidFill>
              <a:latin typeface="Berlin Sans FB" panose="020E0602020502020306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9007" y="274319"/>
            <a:ext cx="11748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Berlin Sans FB" panose="020E0602020502020306" pitchFamily="34" charset="0"/>
              </a:rPr>
              <a:t>Number Talk B:</a:t>
            </a: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92" t="12791" r="23308" b="63564"/>
          <a:stretch/>
        </p:blipFill>
        <p:spPr>
          <a:xfrm>
            <a:off x="4650377" y="1230399"/>
            <a:ext cx="2991403" cy="1393056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92" t="44484" r="23308" b="31373"/>
          <a:stretch/>
        </p:blipFill>
        <p:spPr>
          <a:xfrm>
            <a:off x="4650378" y="3054905"/>
            <a:ext cx="2799294" cy="1331036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92" t="70702" r="23308" b="4160"/>
          <a:stretch/>
        </p:blipFill>
        <p:spPr>
          <a:xfrm>
            <a:off x="4650378" y="4753842"/>
            <a:ext cx="2799294" cy="1385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802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9006" y="211015"/>
            <a:ext cx="11748533" cy="6400800"/>
          </a:xfrm>
          <a:prstGeom prst="rect">
            <a:avLst/>
          </a:prstGeom>
          <a:solidFill>
            <a:schemeClr val="bg1"/>
          </a:solidFill>
          <a:ln w="101600" cap="rnd">
            <a:solidFill>
              <a:srgbClr val="00006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09007" y="600891"/>
            <a:ext cx="11748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dirty="0" smtClean="0">
              <a:solidFill>
                <a:srgbClr val="000066"/>
              </a:solidFill>
              <a:latin typeface="Berlin Sans FB" panose="020E0602020502020306" pitchFamily="34" charset="0"/>
            </a:endParaRPr>
          </a:p>
          <a:p>
            <a:pPr algn="ctr"/>
            <a:endParaRPr lang="en-US" sz="2000" dirty="0" smtClean="0">
              <a:solidFill>
                <a:srgbClr val="000066"/>
              </a:solidFill>
              <a:latin typeface="Berlin Sans FB" panose="020E0602020502020306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9007" y="274319"/>
            <a:ext cx="11748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Berlin Sans FB" panose="020E0602020502020306" pitchFamily="34" charset="0"/>
              </a:rPr>
              <a:t>Number Talk C:</a:t>
            </a: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3" t="12662" r="27967" b="62680"/>
          <a:stretch/>
        </p:blipFill>
        <p:spPr>
          <a:xfrm>
            <a:off x="4726656" y="1308774"/>
            <a:ext cx="2553520" cy="1353505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4" t="43253" r="22195" b="31835"/>
          <a:stretch/>
        </p:blipFill>
        <p:spPr>
          <a:xfrm>
            <a:off x="4726656" y="2871706"/>
            <a:ext cx="2616926" cy="1280160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4" t="71555" r="22195" b="4550"/>
          <a:stretch/>
        </p:blipFill>
        <p:spPr>
          <a:xfrm>
            <a:off x="4726656" y="4574830"/>
            <a:ext cx="2616926" cy="1227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089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</TotalTime>
  <Words>1966</Words>
  <Application>Microsoft Office PowerPoint</Application>
  <PresentationFormat>Widescreen</PresentationFormat>
  <Paragraphs>459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1" baseType="lpstr">
      <vt:lpstr>Arial</vt:lpstr>
      <vt:lpstr>Berlin Sans FB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43</cp:revision>
  <dcterms:created xsi:type="dcterms:W3CDTF">2018-07-16T12:19:22Z</dcterms:created>
  <dcterms:modified xsi:type="dcterms:W3CDTF">2018-07-24T10:16:44Z</dcterms:modified>
</cp:coreProperties>
</file>