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PT Sans Narrow" charset="0"/>
      <p:regular r:id="rId19"/>
      <p:bold r:id="rId20"/>
    </p:embeddedFont>
    <p:embeddedFont>
      <p:font typeface="Open Sans"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5937D66-3B96-42FA-9404-E561E1DB27D0}">
  <a:tblStyle styleId="{D5937D66-3B96-42FA-9404-E561E1DB27D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101" autoAdjust="0"/>
  </p:normalViewPr>
  <p:slideViewPr>
    <p:cSldViewPr snapToGrid="0">
      <p:cViewPr>
        <p:scale>
          <a:sx n="102" d="100"/>
          <a:sy n="102" d="100"/>
        </p:scale>
        <p:origin x="-456" y="59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99952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wouldyourathermath.co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d95807086_0_4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Google Shape;122;g3d95807086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dirty="0">
                <a:solidFill>
                  <a:srgbClr val="2D3B45"/>
                </a:solidFill>
                <a:highlight>
                  <a:srgbClr val="FFFFFF"/>
                </a:highlight>
              </a:rPr>
              <a:t>In this routine, students are presented with a sequence of numbers that follow an unknown rule.  Students </a:t>
            </a:r>
            <a:r>
              <a:rPr lang="en" sz="1200" dirty="0" smtClean="0">
                <a:solidFill>
                  <a:srgbClr val="2D3B45"/>
                </a:solidFill>
                <a:highlight>
                  <a:srgbClr val="FFFFFF"/>
                </a:highlight>
              </a:rPr>
              <a:t>determine </a:t>
            </a:r>
            <a:r>
              <a:rPr lang="en" sz="1200" dirty="0">
                <a:solidFill>
                  <a:srgbClr val="2D3B45"/>
                </a:solidFill>
                <a:highlight>
                  <a:srgbClr val="FFFFFF"/>
                </a:highlight>
              </a:rPr>
              <a:t>the rule based on the number pattern.  Answer: count by 5’s or add 5</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d95807086_0_4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Google Shape;128;g3d95807086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dirty="0">
                <a:solidFill>
                  <a:srgbClr val="2D3B45"/>
                </a:solidFill>
                <a:highlight>
                  <a:schemeClr val="lt1"/>
                </a:highlight>
              </a:rPr>
              <a:t>In this routine, students are presented with a sequence of numbers that follow an unknown rule.  Students </a:t>
            </a:r>
            <a:r>
              <a:rPr lang="en" sz="1200" dirty="0" smtClean="0">
                <a:solidFill>
                  <a:srgbClr val="2D3B45"/>
                </a:solidFill>
                <a:highlight>
                  <a:schemeClr val="lt1"/>
                </a:highlight>
              </a:rPr>
              <a:t>determine </a:t>
            </a:r>
            <a:r>
              <a:rPr lang="en" sz="1200" dirty="0">
                <a:solidFill>
                  <a:srgbClr val="2D3B45"/>
                </a:solidFill>
                <a:highlight>
                  <a:schemeClr val="lt1"/>
                </a:highlight>
              </a:rPr>
              <a:t>the rule based on the number pattern.  Answer: Adding 10 to each number</a:t>
            </a:r>
            <a:r>
              <a:rPr lang="en" sz="1200" dirty="0" smtClean="0">
                <a:solidFill>
                  <a:srgbClr val="2D3B45"/>
                </a:solidFill>
                <a:highlight>
                  <a:schemeClr val="lt1"/>
                </a:highlight>
              </a:rPr>
              <a:t>.</a:t>
            </a:r>
          </a:p>
          <a:p>
            <a:pPr marL="0" lvl="0" indent="0">
              <a:spcBef>
                <a:spcPts val="0"/>
              </a:spcBef>
              <a:spcAft>
                <a:spcPts val="0"/>
              </a:spcAft>
              <a:buNone/>
            </a:pPr>
            <a:endParaRPr sz="1200" dirty="0">
              <a:solidFill>
                <a:srgbClr val="2D3B45"/>
              </a:solidFill>
              <a:highlight>
                <a:schemeClr val="lt1"/>
              </a:highlight>
            </a:endParaRPr>
          </a:p>
          <a:p>
            <a:pPr marL="457200" lvl="0" indent="-304800" rtl="0">
              <a:spcBef>
                <a:spcPts val="0"/>
              </a:spcBef>
              <a:spcAft>
                <a:spcPts val="0"/>
              </a:spcAft>
              <a:buClr>
                <a:srgbClr val="2D3B45"/>
              </a:buClr>
              <a:buSzPts val="1200"/>
              <a:buChar char="●"/>
            </a:pPr>
            <a:r>
              <a:rPr lang="en" sz="1200" dirty="0">
                <a:solidFill>
                  <a:srgbClr val="2D3B45"/>
                </a:solidFill>
                <a:highlight>
                  <a:schemeClr val="lt1"/>
                </a:highlight>
              </a:rPr>
              <a:t>One common misconception for this slide is for students to guess the rule as “count by twos” instead of “count by tens,” or “add ten.”  Remind students to think about the change that happens between each number.</a:t>
            </a:r>
            <a:endParaRPr sz="1200" dirty="0">
              <a:solidFill>
                <a:srgbClr val="2D3B45"/>
              </a:solidFill>
              <a:highlight>
                <a:schemeClr val="lt1"/>
              </a:highlight>
            </a:endParaRPr>
          </a:p>
          <a:p>
            <a:pPr marL="0" lvl="0" indent="0"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d95807086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Google Shape;134;g3d9580708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dirty="0">
                <a:solidFill>
                  <a:srgbClr val="2D3B45"/>
                </a:solidFill>
                <a:highlight>
                  <a:schemeClr val="lt1"/>
                </a:highlight>
              </a:rPr>
              <a:t>In this routine, students are presented with a sequence of numbers that follow an unknown rule.  </a:t>
            </a:r>
            <a:r>
              <a:rPr lang="en" sz="1200" dirty="0" smtClean="0">
                <a:solidFill>
                  <a:srgbClr val="2D3B45"/>
                </a:solidFill>
                <a:highlight>
                  <a:schemeClr val="lt1"/>
                </a:highlight>
              </a:rPr>
              <a:t>Students </a:t>
            </a:r>
            <a:r>
              <a:rPr lang="en" sz="1200" dirty="0">
                <a:solidFill>
                  <a:srgbClr val="2D3B45"/>
                </a:solidFill>
                <a:highlight>
                  <a:schemeClr val="lt1"/>
                </a:highlight>
              </a:rPr>
              <a:t>determine the rule based on the number pattern.  Answer: Each number is doubled or multiplied by 2.</a:t>
            </a:r>
            <a:endParaRPr sz="1200" dirty="0">
              <a:solidFill>
                <a:srgbClr val="2D3B45"/>
              </a:solidFill>
              <a:highlight>
                <a:schemeClr val="lt1"/>
              </a:highlight>
            </a:endParaRPr>
          </a:p>
          <a:p>
            <a:pPr marL="457200" lvl="0" indent="-304800">
              <a:spcBef>
                <a:spcPts val="0"/>
              </a:spcBef>
              <a:spcAft>
                <a:spcPts val="0"/>
              </a:spcAft>
              <a:buClr>
                <a:srgbClr val="2D3B45"/>
              </a:buClr>
              <a:buSzPts val="1200"/>
              <a:buChar char="●"/>
            </a:pPr>
            <a:r>
              <a:rPr lang="en" sz="1200" dirty="0">
                <a:solidFill>
                  <a:srgbClr val="2D3B45"/>
                </a:solidFill>
                <a:highlight>
                  <a:schemeClr val="lt1"/>
                </a:highlight>
              </a:rPr>
              <a:t>One common misconception would be for students to guess “count by twos” instead of “double the number.”</a:t>
            </a:r>
            <a:endParaRPr sz="1200" dirty="0">
              <a:solidFill>
                <a:srgbClr val="2D3B45"/>
              </a:solidFill>
              <a:highlight>
                <a:schemeClr val="lt1"/>
              </a:highlight>
            </a:endParaRPr>
          </a:p>
          <a:p>
            <a:pPr marL="0" lvl="0" indent="0"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d95807086_0_67: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Google Shape;140;g3d95807086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2D3B45"/>
                </a:solidFill>
                <a:highlight>
                  <a:srgbClr val="FFFFFF"/>
                </a:highlight>
              </a:rPr>
              <a:t>The teacher announces a ‘target number.’ The students record as many different representations for the number as they can using equal groups.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Examples: 2 groups of 8 or 4 groups of 4</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d95807086_0_73: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Google Shape;146;g3d95807086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The teacher announces a ‘target number.’ The students record as many different representations for the number as they can using equal groups.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Examples include: 4 groups of 5, 5 groups of 4, 2 groups of 10, 10 groups of 2, 20 groups of 1, 1 group of 20.</a:t>
            </a:r>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d95807086_0_78: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Google Shape;152;g3d9580708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The teacher announces a ‘target number.’ The students record as many different representations for the number as they can using equal groups.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Examples include: 2 groups of 6, 6 groups of 2, 3 groups of 4, 4 groups of 3, 1 group of 12, 12 groups of 1. </a:t>
            </a:r>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d95807086_0_429: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Google Shape;158;g3d95807086_0_4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The teacher announces a ‘target number.’ The students record as many different representations for the number as they can using equal groups.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Examples: 3 groups of 6 or 2 groups of 9</a:t>
            </a:r>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d95807086_0_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Google Shape;70;g3d9580708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d95807086_0_3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Google Shape;76;g3d9580708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dirty="0">
                <a:solidFill>
                  <a:srgbClr val="2D3B45"/>
                </a:solidFill>
                <a:highlight>
                  <a:srgbClr val="FFFFFF"/>
                </a:highlight>
              </a:rPr>
              <a:t>Count Around is a routine that involves whole-class participation, with each person saying a number as you count around the circle. Two expectations should be established with this routine: Everyone needs to listen to each person and to count in their heads as each person says his/her number. </a:t>
            </a:r>
            <a:r>
              <a:rPr lang="en" sz="1200" dirty="0" smtClean="0">
                <a:solidFill>
                  <a:srgbClr val="2D3B45"/>
                </a:solidFill>
                <a:highlight>
                  <a:srgbClr val="FFFFFF"/>
                </a:highlight>
              </a:rPr>
              <a:t>Provide </a:t>
            </a:r>
            <a:r>
              <a:rPr lang="en" sz="1200" dirty="0">
                <a:solidFill>
                  <a:srgbClr val="2D3B45"/>
                </a:solidFill>
                <a:highlight>
                  <a:srgbClr val="FFFFFF"/>
                </a:highlight>
              </a:rPr>
              <a:t>wait-time if students ‘get stuck.’ Count Around helps students develop fluency with place value patterns and allows students to become familiar with multiplication patterns through skip counting. As they listen to one another, students should be encouraged to share their thinking if they disagree with a classmate. When students are given the opportunity to observe and notice patterns, you will likely be amazed at what they notice!</a:t>
            </a:r>
            <a:endParaRPr sz="1200" dirty="0">
              <a:solidFill>
                <a:srgbClr val="2D3B45"/>
              </a:solidFill>
              <a:highlight>
                <a:srgbClr val="FFFFFF"/>
              </a:highlight>
            </a:endParaRPr>
          </a:p>
          <a:p>
            <a:pPr marL="457200" lvl="0" indent="-304800" rtl="0">
              <a:spcBef>
                <a:spcPts val="0"/>
              </a:spcBef>
              <a:spcAft>
                <a:spcPts val="0"/>
              </a:spcAft>
              <a:buClr>
                <a:srgbClr val="2D3B45"/>
              </a:buClr>
              <a:buSzPts val="1200"/>
              <a:buChar char="●"/>
            </a:pPr>
            <a:r>
              <a:rPr lang="en" sz="1200" dirty="0">
                <a:solidFill>
                  <a:srgbClr val="2D3B45"/>
                </a:solidFill>
                <a:highlight>
                  <a:srgbClr val="FFFFFF"/>
                </a:highlight>
              </a:rPr>
              <a:t>Students should be familiar with </a:t>
            </a:r>
            <a:r>
              <a:rPr lang="en" sz="1200" dirty="0" smtClean="0">
                <a:solidFill>
                  <a:srgbClr val="2D3B45"/>
                </a:solidFill>
                <a:highlight>
                  <a:srgbClr val="FFFFFF"/>
                </a:highlight>
              </a:rPr>
              <a:t>counting by 10s from 2</a:t>
            </a:r>
            <a:r>
              <a:rPr lang="en" sz="1200" baseline="30000" dirty="0" smtClean="0">
                <a:solidFill>
                  <a:srgbClr val="2D3B45"/>
                </a:solidFill>
                <a:highlight>
                  <a:srgbClr val="FFFFFF"/>
                </a:highlight>
              </a:rPr>
              <a:t>nd</a:t>
            </a:r>
            <a:r>
              <a:rPr lang="en" sz="1200" dirty="0" smtClean="0">
                <a:solidFill>
                  <a:srgbClr val="2D3B45"/>
                </a:solidFill>
                <a:highlight>
                  <a:srgbClr val="FFFFFF"/>
                </a:highlight>
              </a:rPr>
              <a:t> grade:  10,20,30</a:t>
            </a:r>
            <a:r>
              <a:rPr lang="en" sz="1200" dirty="0">
                <a:solidFill>
                  <a:srgbClr val="2D3B45"/>
                </a:solidFill>
                <a:highlight>
                  <a:srgbClr val="FFFFFF"/>
                </a:highlight>
              </a:rPr>
              <a:t>...90,100.</a:t>
            </a:r>
            <a:endParaRPr sz="1200" dirty="0">
              <a:solidFill>
                <a:srgbClr val="2D3B45"/>
              </a:solidFill>
              <a:highlight>
                <a:srgbClr val="FFFFFF"/>
              </a:highlight>
            </a:endParaRPr>
          </a:p>
          <a:p>
            <a:pPr marL="457200" lvl="0" indent="-304800" rtl="0">
              <a:spcBef>
                <a:spcPts val="0"/>
              </a:spcBef>
              <a:spcAft>
                <a:spcPts val="0"/>
              </a:spcAft>
              <a:buClr>
                <a:srgbClr val="2D3B45"/>
              </a:buClr>
              <a:buSzPts val="1200"/>
              <a:buChar char="●"/>
            </a:pPr>
            <a:r>
              <a:rPr lang="en" sz="1200" dirty="0">
                <a:solidFill>
                  <a:srgbClr val="2D3B45"/>
                </a:solidFill>
                <a:highlight>
                  <a:srgbClr val="FFFFFF"/>
                </a:highlight>
              </a:rPr>
              <a:t>Some students may have difficult going beyond </a:t>
            </a:r>
            <a:r>
              <a:rPr lang="en" sz="1200" dirty="0" smtClean="0">
                <a:solidFill>
                  <a:srgbClr val="2D3B45"/>
                </a:solidFill>
                <a:highlight>
                  <a:srgbClr val="FFFFFF"/>
                </a:highlight>
              </a:rPr>
              <a:t>100 (110</a:t>
            </a:r>
            <a:r>
              <a:rPr lang="en" sz="1200" dirty="0">
                <a:solidFill>
                  <a:srgbClr val="2D3B45"/>
                </a:solidFill>
                <a:highlight>
                  <a:srgbClr val="FFFFFF"/>
                </a:highlight>
              </a:rPr>
              <a:t>, 120, and so forth).</a:t>
            </a:r>
            <a:endParaRPr sz="1200" dirty="0">
              <a:solidFill>
                <a:srgbClr val="2D3B45"/>
              </a:solidFill>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d95807086_0_12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Google Shape;82;g3d95807086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dirty="0">
                <a:solidFill>
                  <a:srgbClr val="2D3B45"/>
                </a:solidFill>
                <a:highlight>
                  <a:schemeClr val="lt1"/>
                </a:highlight>
              </a:rPr>
              <a:t>Count Around is a routine that involves whole-class participation, with each person saying a number as you count around the circle. Two expectations should be established with this routine: Everyone needs to listen to each person and to count in their heads as each person says his/her number. </a:t>
            </a:r>
            <a:r>
              <a:rPr lang="en" sz="1200" dirty="0" smtClean="0">
                <a:solidFill>
                  <a:srgbClr val="2D3B45"/>
                </a:solidFill>
                <a:highlight>
                  <a:schemeClr val="lt1"/>
                </a:highlight>
              </a:rPr>
              <a:t>Provide </a:t>
            </a:r>
            <a:r>
              <a:rPr lang="en" sz="1200" dirty="0">
                <a:solidFill>
                  <a:srgbClr val="2D3B45"/>
                </a:solidFill>
                <a:highlight>
                  <a:schemeClr val="lt1"/>
                </a:highlight>
              </a:rPr>
              <a:t>wait-time if students ‘get stuck.’ Count Around helps students develop fluency with place value patterns and allows students to become familiar with multiplication patterns through skip counting. As they listen to one another, students should be encouraged to share their thinking if they disagree with a classmate. When students are given the opportunity to observe and notice patterns, you will likely be amazed at what they notice!</a:t>
            </a:r>
            <a:endParaRPr sz="1200" dirty="0">
              <a:solidFill>
                <a:srgbClr val="2D3B45"/>
              </a:solidFill>
              <a:highlight>
                <a:schemeClr val="lt1"/>
              </a:highlight>
            </a:endParaRPr>
          </a:p>
          <a:p>
            <a:pPr marL="457200" lvl="0" indent="-304800" rtl="0">
              <a:spcBef>
                <a:spcPts val="0"/>
              </a:spcBef>
              <a:spcAft>
                <a:spcPts val="0"/>
              </a:spcAft>
              <a:buClr>
                <a:srgbClr val="2D3B45"/>
              </a:buClr>
              <a:buSzPts val="1200"/>
              <a:buChar char="●"/>
            </a:pPr>
            <a:r>
              <a:rPr lang="en" sz="1200" dirty="0">
                <a:solidFill>
                  <a:srgbClr val="2D3B45"/>
                </a:solidFill>
                <a:highlight>
                  <a:schemeClr val="lt1"/>
                </a:highlight>
              </a:rPr>
              <a:t>Students should be familiar with </a:t>
            </a:r>
            <a:r>
              <a:rPr lang="en" sz="1200" dirty="0" smtClean="0">
                <a:solidFill>
                  <a:srgbClr val="2D3B45"/>
                </a:solidFill>
                <a:highlight>
                  <a:schemeClr val="lt1"/>
                </a:highlight>
              </a:rPr>
              <a:t>counting</a:t>
            </a:r>
            <a:r>
              <a:rPr lang="en" sz="1200" baseline="0" dirty="0" smtClean="0">
                <a:solidFill>
                  <a:srgbClr val="2D3B45"/>
                </a:solidFill>
                <a:highlight>
                  <a:schemeClr val="lt1"/>
                </a:highlight>
              </a:rPr>
              <a:t> by 5s from 2</a:t>
            </a:r>
            <a:r>
              <a:rPr lang="en" sz="1200" baseline="30000" dirty="0" smtClean="0">
                <a:solidFill>
                  <a:srgbClr val="2D3B45"/>
                </a:solidFill>
                <a:highlight>
                  <a:schemeClr val="lt1"/>
                </a:highlight>
              </a:rPr>
              <a:t>nd</a:t>
            </a:r>
            <a:r>
              <a:rPr lang="en" sz="1200" baseline="0" dirty="0" smtClean="0">
                <a:solidFill>
                  <a:srgbClr val="2D3B45"/>
                </a:solidFill>
                <a:highlight>
                  <a:schemeClr val="lt1"/>
                </a:highlight>
              </a:rPr>
              <a:t> grade:  </a:t>
            </a:r>
            <a:r>
              <a:rPr lang="en" sz="1200" dirty="0" smtClean="0">
                <a:solidFill>
                  <a:srgbClr val="2D3B45"/>
                </a:solidFill>
                <a:highlight>
                  <a:schemeClr val="lt1"/>
                </a:highlight>
              </a:rPr>
              <a:t>5,10,15</a:t>
            </a:r>
            <a:r>
              <a:rPr lang="en" sz="1200" dirty="0">
                <a:solidFill>
                  <a:srgbClr val="2D3B45"/>
                </a:solidFill>
                <a:highlight>
                  <a:schemeClr val="lt1"/>
                </a:highlight>
              </a:rPr>
              <a:t>...95,100.</a:t>
            </a:r>
            <a:endParaRPr sz="1200" dirty="0">
              <a:solidFill>
                <a:srgbClr val="2D3B45"/>
              </a:solidFill>
              <a:highlight>
                <a:schemeClr val="lt1"/>
              </a:highlight>
            </a:endParaRPr>
          </a:p>
          <a:p>
            <a:pPr marL="457200" lvl="0" indent="-304800" rtl="0">
              <a:spcBef>
                <a:spcPts val="0"/>
              </a:spcBef>
              <a:spcAft>
                <a:spcPts val="0"/>
              </a:spcAft>
              <a:buClr>
                <a:srgbClr val="2D3B45"/>
              </a:buClr>
              <a:buSzPts val="1200"/>
              <a:buChar char="●"/>
            </a:pPr>
            <a:r>
              <a:rPr lang="en" sz="1200" dirty="0">
                <a:solidFill>
                  <a:srgbClr val="2D3B45"/>
                </a:solidFill>
                <a:highlight>
                  <a:schemeClr val="lt1"/>
                </a:highlight>
              </a:rPr>
              <a:t>Some students may have difficult going beyond </a:t>
            </a:r>
            <a:r>
              <a:rPr lang="en" sz="1200" dirty="0" smtClean="0">
                <a:solidFill>
                  <a:srgbClr val="2D3B45"/>
                </a:solidFill>
                <a:highlight>
                  <a:schemeClr val="lt1"/>
                </a:highlight>
              </a:rPr>
              <a:t>100 (105</a:t>
            </a:r>
            <a:r>
              <a:rPr lang="en" sz="1200" dirty="0">
                <a:solidFill>
                  <a:srgbClr val="2D3B45"/>
                </a:solidFill>
                <a:highlight>
                  <a:schemeClr val="lt1"/>
                </a:highlight>
              </a:rPr>
              <a:t>, 110, 115, and so forth).</a:t>
            </a:r>
            <a:endParaRPr sz="1200" dirty="0">
              <a:solidFill>
                <a:srgbClr val="2D3B45"/>
              </a:solidFill>
              <a:highlight>
                <a:schemeClr val="lt1"/>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d95807086_0_13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Google Shape;88;g3d95807086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dirty="0">
                <a:solidFill>
                  <a:srgbClr val="2D3B45"/>
                </a:solidFill>
                <a:highlight>
                  <a:schemeClr val="lt1"/>
                </a:highlight>
              </a:rPr>
              <a:t>Count Around is a routine that involves whole-class participation, with each person saying a number as you count around the circle. Two expectations should be established with this routine: Everyone needs to listen to each person and to count in their heads as each person says his/her number. </a:t>
            </a:r>
            <a:r>
              <a:rPr lang="en" sz="1200" dirty="0" smtClean="0">
                <a:solidFill>
                  <a:srgbClr val="2D3B45"/>
                </a:solidFill>
                <a:highlight>
                  <a:schemeClr val="lt1"/>
                </a:highlight>
              </a:rPr>
              <a:t>Provide </a:t>
            </a:r>
            <a:r>
              <a:rPr lang="en" sz="1200" dirty="0">
                <a:solidFill>
                  <a:srgbClr val="2D3B45"/>
                </a:solidFill>
                <a:highlight>
                  <a:schemeClr val="lt1"/>
                </a:highlight>
              </a:rPr>
              <a:t>wait-time if students ‘get stuck.’ Count Around helps students develop fluency with place value patterns and allows students to become familiar with multiplication patterns through skip counting. As they listen to one another, students should be encouraged to share their thinking if they disagree with a classmate. When students are given the opportunity to observe and notice patterns, you will likely be amazed at what they notice!</a:t>
            </a:r>
            <a:endParaRPr sz="1200" dirty="0">
              <a:solidFill>
                <a:srgbClr val="2D3B45"/>
              </a:solidFill>
              <a:highlight>
                <a:schemeClr val="lt1"/>
              </a:highlight>
            </a:endParaRPr>
          </a:p>
          <a:p>
            <a:pPr marL="457200" lvl="0" indent="-304800" rtl="0">
              <a:spcBef>
                <a:spcPts val="0"/>
              </a:spcBef>
              <a:spcAft>
                <a:spcPts val="0"/>
              </a:spcAft>
              <a:buClr>
                <a:srgbClr val="2D3B45"/>
              </a:buClr>
              <a:buSzPts val="1200"/>
              <a:buChar char="●"/>
            </a:pPr>
            <a:r>
              <a:rPr lang="en" sz="1200" dirty="0">
                <a:solidFill>
                  <a:srgbClr val="2D3B45"/>
                </a:solidFill>
                <a:highlight>
                  <a:schemeClr val="lt1"/>
                </a:highlight>
              </a:rPr>
              <a:t>Students should be familiar with </a:t>
            </a:r>
            <a:r>
              <a:rPr lang="en" sz="1200" dirty="0" smtClean="0">
                <a:solidFill>
                  <a:srgbClr val="2D3B45"/>
                </a:solidFill>
                <a:highlight>
                  <a:schemeClr val="lt1"/>
                </a:highlight>
              </a:rPr>
              <a:t>counting by 2s from 2</a:t>
            </a:r>
            <a:r>
              <a:rPr lang="en" sz="1200" baseline="30000" dirty="0" smtClean="0">
                <a:solidFill>
                  <a:srgbClr val="2D3B45"/>
                </a:solidFill>
                <a:highlight>
                  <a:schemeClr val="lt1"/>
                </a:highlight>
              </a:rPr>
              <a:t>nd</a:t>
            </a:r>
            <a:r>
              <a:rPr lang="en" sz="1200" dirty="0" smtClean="0">
                <a:solidFill>
                  <a:srgbClr val="2D3B45"/>
                </a:solidFill>
                <a:highlight>
                  <a:schemeClr val="lt1"/>
                </a:highlight>
              </a:rPr>
              <a:t> grade:  2,4,6</a:t>
            </a:r>
            <a:r>
              <a:rPr lang="en" sz="1200" dirty="0">
                <a:solidFill>
                  <a:srgbClr val="2D3B45"/>
                </a:solidFill>
                <a:highlight>
                  <a:schemeClr val="lt1"/>
                </a:highlight>
              </a:rPr>
              <a:t>...98,100.</a:t>
            </a:r>
            <a:endParaRPr sz="1200" dirty="0">
              <a:solidFill>
                <a:srgbClr val="2D3B45"/>
              </a:solidFill>
              <a:highlight>
                <a:schemeClr val="lt1"/>
              </a:highlight>
            </a:endParaRPr>
          </a:p>
          <a:p>
            <a:pPr marL="457200" lvl="0" indent="-304800" rtl="0">
              <a:spcBef>
                <a:spcPts val="0"/>
              </a:spcBef>
              <a:spcAft>
                <a:spcPts val="0"/>
              </a:spcAft>
              <a:buClr>
                <a:srgbClr val="2D3B45"/>
              </a:buClr>
              <a:buSzPts val="1200"/>
              <a:buChar char="●"/>
            </a:pPr>
            <a:r>
              <a:rPr lang="en" sz="1200" dirty="0">
                <a:solidFill>
                  <a:srgbClr val="2D3B45"/>
                </a:solidFill>
                <a:highlight>
                  <a:schemeClr val="lt1"/>
                </a:highlight>
              </a:rPr>
              <a:t>Some students may have difficult going beyond </a:t>
            </a:r>
            <a:r>
              <a:rPr lang="en" sz="1200" dirty="0" smtClean="0">
                <a:solidFill>
                  <a:srgbClr val="2D3B45"/>
                </a:solidFill>
                <a:highlight>
                  <a:schemeClr val="lt1"/>
                </a:highlight>
              </a:rPr>
              <a:t>100 </a:t>
            </a:r>
            <a:r>
              <a:rPr lang="en" sz="1200" dirty="0">
                <a:solidFill>
                  <a:srgbClr val="2D3B45"/>
                </a:solidFill>
                <a:highlight>
                  <a:schemeClr val="lt1"/>
                </a:highlight>
              </a:rPr>
              <a:t>(102, 104, 106, and so forth).</a:t>
            </a:r>
            <a:endParaRPr sz="1200" dirty="0">
              <a:solidFill>
                <a:srgbClr val="2D3B45"/>
              </a:solidFill>
              <a:highlight>
                <a:schemeClr val="lt1"/>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d95807086_0_3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Google Shape;94;g3d9580708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understanding equal groups and repeated addition. Students must think about the number of groups and group size of the two situations to determine which is more. </a:t>
            </a:r>
            <a:endParaRPr/>
          </a:p>
          <a:p>
            <a:pPr marL="0" lvl="0" indent="0" rtl="0">
              <a:spcBef>
                <a:spcPts val="0"/>
              </a:spcBef>
              <a:spcAft>
                <a:spcPts val="0"/>
              </a:spcAft>
              <a:buNone/>
            </a:pPr>
            <a:r>
              <a:rPr lang="en" sz="1200">
                <a:solidFill>
                  <a:srgbClr val="2D3B45"/>
                </a:solidFill>
                <a:highlight>
                  <a:schemeClr val="lt1"/>
                </a:highlight>
              </a:rPr>
              <a:t>Adapted from  </a:t>
            </a:r>
            <a:r>
              <a:rPr lang="en" sz="1200" u="sng">
                <a:solidFill>
                  <a:schemeClr val="accent5"/>
                </a:solidFill>
                <a:highlight>
                  <a:schemeClr val="lt1"/>
                </a:highlight>
                <a:hlinkClick r:id="rId3"/>
              </a:rPr>
              <a:t>http://www.wouldyourathermath.com</a:t>
            </a:r>
            <a:endParaRPr sz="1200">
              <a:solidFill>
                <a:srgbClr val="2D3B45"/>
              </a:solidFill>
              <a:highlight>
                <a:schemeClr val="lt1"/>
              </a:highlight>
            </a:endParaRPr>
          </a:p>
          <a:p>
            <a:pPr marL="0" lvl="0" indent="0" rtl="0">
              <a:spcBef>
                <a:spcPts val="0"/>
              </a:spcBef>
              <a:spcAft>
                <a:spcPts val="0"/>
              </a:spcAft>
              <a:buNone/>
            </a:pPr>
            <a:endParaRPr/>
          </a:p>
          <a:p>
            <a:pPr marL="0" lvl="0" indent="0">
              <a:spcBef>
                <a:spcPts val="0"/>
              </a:spcBef>
              <a:spcAft>
                <a:spcPts val="0"/>
              </a:spcAft>
              <a:buNone/>
            </a:pPr>
            <a:r>
              <a:rPr lang="en"/>
              <a:t>Student example answer: “I would rather have 2 bags of 5 cookies because then I would have 10 cookies. If I had 3 bags of 2 cookies, that would only be 6 cookies.”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d95807086_0_4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Google Shape;101;g3d95807086_0_4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understanding equal groups. Students must think about the number of groups and the group size within the context of the question and use a model to support their argument. </a:t>
            </a:r>
            <a:endParaRPr/>
          </a:p>
          <a:p>
            <a:pPr marL="0" lvl="0" indent="0" rtl="0">
              <a:spcBef>
                <a:spcPts val="0"/>
              </a:spcBef>
              <a:spcAft>
                <a:spcPts val="0"/>
              </a:spcAft>
              <a:buNone/>
            </a:pPr>
            <a:r>
              <a:rPr lang="en" sz="1200">
                <a:solidFill>
                  <a:srgbClr val="2D3B45"/>
                </a:solidFill>
                <a:highlight>
                  <a:schemeClr val="lt1"/>
                </a:highlight>
              </a:rPr>
              <a:t>Adapted from  </a:t>
            </a:r>
            <a:r>
              <a:rPr lang="en" sz="1200" u="sng">
                <a:solidFill>
                  <a:schemeClr val="accent5"/>
                </a:solidFill>
                <a:highlight>
                  <a:schemeClr val="lt1"/>
                </a:highlight>
                <a:hlinkClick r:id="rId3"/>
              </a:rPr>
              <a:t>http://www.wouldyourathermath.com</a:t>
            </a:r>
            <a:endParaRPr sz="1200">
              <a:solidFill>
                <a:srgbClr val="2D3B45"/>
              </a:solidFill>
              <a:highlight>
                <a:schemeClr val="lt1"/>
              </a:highlight>
            </a:endParaRPr>
          </a:p>
          <a:p>
            <a:pPr marL="0" lvl="0" indent="0" rtl="0">
              <a:spcBef>
                <a:spcPts val="0"/>
              </a:spcBef>
              <a:spcAft>
                <a:spcPts val="0"/>
              </a:spcAft>
              <a:buNone/>
            </a:pPr>
            <a:endParaRPr/>
          </a:p>
          <a:p>
            <a:pPr marL="0" lvl="0" indent="0" rtl="0">
              <a:spcBef>
                <a:spcPts val="0"/>
              </a:spcBef>
              <a:spcAft>
                <a:spcPts val="0"/>
              </a:spcAft>
              <a:buNone/>
            </a:pPr>
            <a:r>
              <a:rPr lang="en"/>
              <a:t>Student example answer: “I would rather have 5 bags of 3 lollipops because then I would have 15 lollipops. If I had 3 bags of 4 lollipops, that would only be 12 lollipops.”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d95807086_0_4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Google Shape;108;g3d95807086_0_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the commutative property of multiplication. Students must think about the number of groups and the group size within the context of the question and support their argument. </a:t>
            </a:r>
            <a:endParaRPr/>
          </a:p>
          <a:p>
            <a:pPr marL="0" lvl="0" indent="0" rtl="0">
              <a:spcBef>
                <a:spcPts val="0"/>
              </a:spcBef>
              <a:spcAft>
                <a:spcPts val="0"/>
              </a:spcAft>
              <a:buNone/>
            </a:pPr>
            <a:r>
              <a:rPr lang="en" sz="1200">
                <a:solidFill>
                  <a:srgbClr val="2D3B45"/>
                </a:solidFill>
                <a:highlight>
                  <a:schemeClr val="lt1"/>
                </a:highlight>
              </a:rPr>
              <a:t>Adapted from  </a:t>
            </a:r>
            <a:r>
              <a:rPr lang="en" sz="1200" u="sng">
                <a:solidFill>
                  <a:schemeClr val="accent5"/>
                </a:solidFill>
                <a:highlight>
                  <a:schemeClr val="lt1"/>
                </a:highlight>
                <a:hlinkClick r:id="rId3"/>
              </a:rPr>
              <a:t>http://www.wouldyourathermath.com</a:t>
            </a:r>
            <a:endParaRPr sz="1200">
              <a:solidFill>
                <a:srgbClr val="2D3B45"/>
              </a:solidFill>
              <a:highlight>
                <a:schemeClr val="lt1"/>
              </a:highlight>
            </a:endParaRPr>
          </a:p>
          <a:p>
            <a:pPr marL="0" lvl="0" indent="0" rtl="0">
              <a:spcBef>
                <a:spcPts val="0"/>
              </a:spcBef>
              <a:spcAft>
                <a:spcPts val="0"/>
              </a:spcAft>
              <a:buNone/>
            </a:pPr>
            <a:endParaRPr/>
          </a:p>
          <a:p>
            <a:pPr marL="0" lvl="0" indent="0" rtl="0">
              <a:spcBef>
                <a:spcPts val="0"/>
              </a:spcBef>
              <a:spcAft>
                <a:spcPts val="0"/>
              </a:spcAft>
              <a:buNone/>
            </a:pPr>
            <a:r>
              <a:rPr lang="en"/>
              <a:t>Student example answer: “They are the same because $5 a day for 4 days is $20 and $4 a day for 5 days is $20.”</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d95807086_0_4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Google Shape;115;g3d95807086_0_4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commutative property of multiplication. Students must think about the number of groups and the group size within the context of the question and support their argument. </a:t>
            </a:r>
            <a:endParaRPr/>
          </a:p>
          <a:p>
            <a:pPr marL="0" lvl="0" indent="0" rtl="0">
              <a:spcBef>
                <a:spcPts val="0"/>
              </a:spcBef>
              <a:spcAft>
                <a:spcPts val="0"/>
              </a:spcAft>
              <a:buNone/>
            </a:pPr>
            <a:r>
              <a:rPr lang="en" sz="1200">
                <a:solidFill>
                  <a:srgbClr val="2D3B45"/>
                </a:solidFill>
                <a:highlight>
                  <a:schemeClr val="lt1"/>
                </a:highlight>
              </a:rPr>
              <a:t>Adapted from  </a:t>
            </a:r>
            <a:r>
              <a:rPr lang="en" sz="1200" u="sng">
                <a:solidFill>
                  <a:schemeClr val="accent5"/>
                </a:solidFill>
                <a:highlight>
                  <a:schemeClr val="lt1"/>
                </a:highlight>
                <a:hlinkClick r:id="rId3"/>
              </a:rPr>
              <a:t>http://www.wouldyourathermath.com</a:t>
            </a:r>
            <a:endParaRPr sz="1200">
              <a:solidFill>
                <a:srgbClr val="2D3B45"/>
              </a:solidFill>
              <a:highlight>
                <a:schemeClr val="lt1"/>
              </a:highlight>
            </a:endParaRPr>
          </a:p>
          <a:p>
            <a:pPr marL="0" lvl="0" indent="0" rtl="0">
              <a:spcBef>
                <a:spcPts val="0"/>
              </a:spcBef>
              <a:spcAft>
                <a:spcPts val="0"/>
              </a:spcAft>
              <a:buNone/>
            </a:pPr>
            <a:endParaRPr/>
          </a:p>
          <a:p>
            <a:pPr marL="0" lvl="0" indent="0" rtl="0">
              <a:spcBef>
                <a:spcPts val="0"/>
              </a:spcBef>
              <a:spcAft>
                <a:spcPts val="0"/>
              </a:spcAft>
              <a:buNone/>
            </a:pPr>
            <a:r>
              <a:rPr lang="en"/>
              <a:t>Student example answer: “They are the same because 5 days for 6 hours is 30 hours and 6 days for 5 hours is also 30 hours.”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80675" y="1284189"/>
            <a:ext cx="7136700" cy="102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Math Routines</a:t>
            </a:r>
            <a:endParaRPr/>
          </a:p>
        </p:txBody>
      </p:sp>
      <p:sp>
        <p:nvSpPr>
          <p:cNvPr id="67" name="Google Shape;67;p13"/>
          <p:cNvSpPr txBox="1">
            <a:spLocks noGrp="1"/>
          </p:cNvSpPr>
          <p:nvPr>
            <p:ph type="subTitle" idx="1"/>
          </p:nvPr>
        </p:nvSpPr>
        <p:spPr>
          <a:xfrm>
            <a:off x="2136750" y="2212445"/>
            <a:ext cx="4870500" cy="2242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t>Cluster 1: Understanding Equal Groups</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Guess My Rule </a:t>
            </a:r>
            <a:endParaRPr/>
          </a:p>
        </p:txBody>
      </p:sp>
      <p:sp>
        <p:nvSpPr>
          <p:cNvPr id="125" name="Google Shape;125;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2400" dirty="0"/>
          </a:p>
          <a:p>
            <a:pPr marL="0" lvl="0" indent="0" algn="ctr" rtl="0">
              <a:spcBef>
                <a:spcPts val="1600"/>
              </a:spcBef>
              <a:spcAft>
                <a:spcPts val="0"/>
              </a:spcAft>
              <a:buNone/>
            </a:pPr>
            <a:r>
              <a:rPr lang="en" sz="4400" dirty="0"/>
              <a:t>25, 30, 35, 40, 45...</a:t>
            </a:r>
            <a:endParaRPr sz="4400" dirty="0"/>
          </a:p>
          <a:p>
            <a:pPr marL="0" lvl="0" indent="0">
              <a:spcBef>
                <a:spcPts val="16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Guess My Rule</a:t>
            </a:r>
            <a:endParaRPr/>
          </a:p>
        </p:txBody>
      </p:sp>
      <p:sp>
        <p:nvSpPr>
          <p:cNvPr id="131" name="Google Shape;131;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200" dirty="0">
              <a:solidFill>
                <a:srgbClr val="2D3B45"/>
              </a:solidFill>
              <a:highlight>
                <a:srgbClr val="FFFFFF"/>
              </a:highlight>
              <a:latin typeface="Arial"/>
              <a:ea typeface="Arial"/>
              <a:cs typeface="Arial"/>
              <a:sym typeface="Arial"/>
            </a:endParaRPr>
          </a:p>
          <a:p>
            <a:pPr marL="0" lvl="0" indent="0" algn="ctr" rtl="0">
              <a:spcBef>
                <a:spcPts val="1600"/>
              </a:spcBef>
              <a:spcAft>
                <a:spcPts val="0"/>
              </a:spcAft>
              <a:buNone/>
            </a:pPr>
            <a:endParaRPr sz="1200" dirty="0">
              <a:solidFill>
                <a:srgbClr val="2D3B45"/>
              </a:solidFill>
              <a:highlight>
                <a:srgbClr val="FFFFFF"/>
              </a:highlight>
              <a:latin typeface="Arial"/>
              <a:ea typeface="Arial"/>
              <a:cs typeface="Arial"/>
              <a:sym typeface="Arial"/>
            </a:endParaRPr>
          </a:p>
          <a:p>
            <a:pPr marL="0" lvl="0" indent="0" algn="ctr" rtl="0">
              <a:spcBef>
                <a:spcPts val="1600"/>
              </a:spcBef>
              <a:spcAft>
                <a:spcPts val="1600"/>
              </a:spcAft>
              <a:buNone/>
            </a:pPr>
            <a:r>
              <a:rPr lang="en" sz="4400" dirty="0">
                <a:solidFill>
                  <a:srgbClr val="2D3B45"/>
                </a:solidFill>
                <a:highlight>
                  <a:srgbClr val="FFFFFF"/>
                </a:highlight>
                <a:latin typeface="Arial"/>
                <a:ea typeface="Arial"/>
                <a:cs typeface="Arial"/>
                <a:sym typeface="Arial"/>
              </a:rPr>
              <a:t>12, 22, 32, 42, 52...</a:t>
            </a:r>
            <a:endParaRPr sz="4400" dirty="0">
              <a:solidFill>
                <a:srgbClr val="2D3B45"/>
              </a:solidFill>
              <a:highlight>
                <a:srgbClr val="FFFFFF"/>
              </a:highlight>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Guess My Rule </a:t>
            </a:r>
            <a:endParaRPr/>
          </a:p>
        </p:txBody>
      </p:sp>
      <p:sp>
        <p:nvSpPr>
          <p:cNvPr id="137" name="Google Shape;137;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a:p>
            <a:pPr marL="0" lvl="0" indent="0" rtl="0">
              <a:spcBef>
                <a:spcPts val="1600"/>
              </a:spcBef>
              <a:spcAft>
                <a:spcPts val="0"/>
              </a:spcAft>
              <a:buNone/>
            </a:pPr>
            <a:endParaRPr dirty="0"/>
          </a:p>
          <a:p>
            <a:pPr marL="0" lvl="0" indent="0" algn="ctr" rtl="0">
              <a:spcBef>
                <a:spcPts val="1600"/>
              </a:spcBef>
              <a:spcAft>
                <a:spcPts val="1600"/>
              </a:spcAft>
              <a:buNone/>
            </a:pPr>
            <a:r>
              <a:rPr lang="en" sz="4400" dirty="0"/>
              <a:t>2, 4, 8, 16, 32...</a:t>
            </a:r>
            <a:endParaRPr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447300" y="162525"/>
            <a:ext cx="83850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Target Number: </a:t>
            </a:r>
            <a:endParaRPr/>
          </a:p>
          <a:p>
            <a:pPr marL="0" lvl="0" indent="0">
              <a:spcBef>
                <a:spcPts val="0"/>
              </a:spcBef>
              <a:spcAft>
                <a:spcPts val="0"/>
              </a:spcAft>
              <a:buNone/>
            </a:pPr>
            <a:r>
              <a:rPr lang="en"/>
              <a:t>Find as many representations as you can using equal groups. </a:t>
            </a:r>
            <a:endParaRPr/>
          </a:p>
        </p:txBody>
      </p:sp>
      <p:sp>
        <p:nvSpPr>
          <p:cNvPr id="143" name="Google Shape;143;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16</a:t>
            </a:r>
            <a:endParaRPr sz="4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311700" y="233150"/>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Target Number: </a:t>
            </a:r>
            <a:endParaRPr/>
          </a:p>
          <a:p>
            <a:pPr marL="0" lvl="0" indent="0">
              <a:spcBef>
                <a:spcPts val="0"/>
              </a:spcBef>
              <a:spcAft>
                <a:spcPts val="0"/>
              </a:spcAft>
              <a:buNone/>
            </a:pPr>
            <a:r>
              <a:rPr lang="en"/>
              <a:t>Find as many representations as you can using equal groups. </a:t>
            </a:r>
            <a:endParaRPr/>
          </a:p>
          <a:p>
            <a:pPr marL="0" lvl="0" indent="0" rtl="0">
              <a:spcBef>
                <a:spcPts val="0"/>
              </a:spcBef>
              <a:spcAft>
                <a:spcPts val="0"/>
              </a:spcAft>
              <a:buNone/>
            </a:pPr>
            <a:endParaRPr/>
          </a:p>
        </p:txBody>
      </p:sp>
      <p:sp>
        <p:nvSpPr>
          <p:cNvPr id="149" name="Google Shape;149;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20  </a:t>
            </a:r>
            <a:r>
              <a:rPr lang="en"/>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7"/>
          <p:cNvSpPr txBox="1">
            <a:spLocks noGrp="1"/>
          </p:cNvSpPr>
          <p:nvPr>
            <p:ph type="title"/>
          </p:nvPr>
        </p:nvSpPr>
        <p:spPr>
          <a:xfrm>
            <a:off x="311700" y="23317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Target Number:</a:t>
            </a:r>
            <a:endParaRPr/>
          </a:p>
          <a:p>
            <a:pPr marL="0" lvl="0" indent="0">
              <a:spcBef>
                <a:spcPts val="0"/>
              </a:spcBef>
              <a:spcAft>
                <a:spcPts val="0"/>
              </a:spcAft>
              <a:buNone/>
            </a:pPr>
            <a:r>
              <a:rPr lang="en"/>
              <a:t>Find as many representations as you can using equal groups. </a:t>
            </a:r>
            <a:endParaRPr/>
          </a:p>
          <a:p>
            <a:pPr marL="0" lvl="0" indent="0" rtl="0">
              <a:spcBef>
                <a:spcPts val="0"/>
              </a:spcBef>
              <a:spcAft>
                <a:spcPts val="0"/>
              </a:spcAft>
              <a:buNone/>
            </a:pPr>
            <a:endParaRPr/>
          </a:p>
        </p:txBody>
      </p:sp>
      <p:sp>
        <p:nvSpPr>
          <p:cNvPr id="155" name="Google Shape;155;p27"/>
          <p:cNvSpPr txBox="1">
            <a:spLocks noGrp="1"/>
          </p:cNvSpPr>
          <p:nvPr>
            <p:ph type="body" idx="1"/>
          </p:nvPr>
        </p:nvSpPr>
        <p:spPr>
          <a:xfrm>
            <a:off x="236425" y="1203600"/>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12  </a:t>
            </a:r>
            <a:endParaRPr sz="4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Target Number:</a:t>
            </a:r>
            <a:endParaRPr/>
          </a:p>
          <a:p>
            <a:pPr marL="0" lvl="0" indent="0">
              <a:spcBef>
                <a:spcPts val="0"/>
              </a:spcBef>
              <a:spcAft>
                <a:spcPts val="0"/>
              </a:spcAft>
              <a:buNone/>
            </a:pPr>
            <a:r>
              <a:rPr lang="en"/>
              <a:t>Find as many representations as you can using equal groups. </a:t>
            </a:r>
            <a:endParaRPr/>
          </a:p>
          <a:p>
            <a:pPr marL="0" lvl="0" indent="0" rtl="0">
              <a:spcBef>
                <a:spcPts val="0"/>
              </a:spcBef>
              <a:spcAft>
                <a:spcPts val="0"/>
              </a:spcAft>
              <a:buNone/>
            </a:pPr>
            <a:endParaRPr/>
          </a:p>
        </p:txBody>
      </p:sp>
      <p:sp>
        <p:nvSpPr>
          <p:cNvPr id="161" name="Google Shape;161;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18  </a:t>
            </a:r>
            <a:endParaRPr sz="4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Standards</a:t>
            </a:r>
            <a:endParaRPr/>
          </a:p>
        </p:txBody>
      </p:sp>
      <p:graphicFrame>
        <p:nvGraphicFramePr>
          <p:cNvPr id="73" name="Google Shape;73;p14"/>
          <p:cNvGraphicFramePr/>
          <p:nvPr/>
        </p:nvGraphicFramePr>
        <p:xfrm>
          <a:off x="463700" y="1017725"/>
          <a:ext cx="7727800" cy="3719200"/>
        </p:xfrm>
        <a:graphic>
          <a:graphicData uri="http://schemas.openxmlformats.org/drawingml/2006/table">
            <a:tbl>
              <a:tblPr>
                <a:noFill/>
                <a:tableStyleId>{D5937D66-3B96-42FA-9404-E561E1DB27D0}</a:tableStyleId>
              </a:tblPr>
              <a:tblGrid>
                <a:gridCol w="1931950"/>
                <a:gridCol w="1931950"/>
                <a:gridCol w="1931950"/>
                <a:gridCol w="1931950"/>
              </a:tblGrid>
              <a:tr h="335950">
                <a:tc>
                  <a:txBody>
                    <a:bodyPr/>
                    <a:lstStyle/>
                    <a:p>
                      <a:pPr marL="0" lvl="0" indent="0">
                        <a:spcBef>
                          <a:spcPts val="0"/>
                        </a:spcBef>
                        <a:spcAft>
                          <a:spcPts val="0"/>
                        </a:spcAft>
                        <a:buNone/>
                      </a:pPr>
                      <a:r>
                        <a:rPr lang="en" sz="1000">
                          <a:latin typeface="Open Sans"/>
                          <a:ea typeface="Open Sans"/>
                          <a:cs typeface="Open Sans"/>
                          <a:sym typeface="Open Sans"/>
                        </a:rPr>
                        <a:t>NC.3.OA.1</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NC.3.OA.2</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NC.3.OA.3</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NC.3.OA.9</a:t>
                      </a:r>
                      <a:endParaRPr sz="1000">
                        <a:latin typeface="Open Sans"/>
                        <a:ea typeface="Open Sans"/>
                        <a:cs typeface="Open Sans"/>
                        <a:sym typeface="Open Sans"/>
                      </a:endParaRPr>
                    </a:p>
                  </a:txBody>
                  <a:tcPr marL="91425" marR="91425" marT="91425" marB="91425"/>
                </a:tc>
              </a:tr>
              <a:tr h="2847750">
                <a:tc>
                  <a:txBody>
                    <a:bodyPr/>
                    <a:lstStyle/>
                    <a:p>
                      <a:pPr marL="0" lvl="0" indent="0">
                        <a:spcBef>
                          <a:spcPts val="0"/>
                        </a:spcBef>
                        <a:spcAft>
                          <a:spcPts val="0"/>
                        </a:spcAft>
                        <a:buNone/>
                      </a:pPr>
                      <a:r>
                        <a:rPr lang="en" sz="1000">
                          <a:latin typeface="Open Sans"/>
                          <a:ea typeface="Open Sans"/>
                          <a:cs typeface="Open Sans"/>
                          <a:sym typeface="Open Sans"/>
                        </a:rPr>
                        <a:t>For products of whole numbers with two factors up to and including 10:</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 Interpret the factors as representing the number of equal groups and the number of objects in each group.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Illustrate and explain strategies including arrays, repeated addition, decomposing a factor, and applying the commutative and associative properties.</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For whole-number quotients of whole numbers with a one-digit divisor and a one-digit quotient:</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 Interpret the divisor and quotient in a division equation as representing the number of equal groups and the number of objects in each group.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Illustrate and explain strategies including arrays, repeated addition or subtraction, and decomposing a factor.</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Represent, interpret, and solve one-step problems involving multiplication and division.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Solve multiplication word problems with factors up to and including 10. Represent the problem using arrays, pictures, and/or equations with a symbol for the unknown number to represent the problem.</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 Solve division word problems with a divisor and quotient up to and including 10. Represent the problem using arrays, pictures, repeated subtraction and/or equations with a symbol for the unknown number to represent the problem.</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Interpret patterns of multiplication on a hundreds board and/or multiplication table. </a:t>
                      </a:r>
                      <a:endParaRPr sz="1000">
                        <a:latin typeface="Open Sans"/>
                        <a:ea typeface="Open Sans"/>
                        <a:cs typeface="Open Sans"/>
                        <a:sym typeface="Open Sans"/>
                      </a:endParaRPr>
                    </a:p>
                  </a:txBody>
                  <a:tcPr marL="91425" marR="91425" marT="91425" marB="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Count Around the Room	</a:t>
            </a:r>
            <a:endParaRPr/>
          </a:p>
          <a:p>
            <a:pPr marL="0" lvl="0" indent="0" rtl="0">
              <a:spcBef>
                <a:spcPts val="0"/>
              </a:spcBef>
              <a:spcAft>
                <a:spcPts val="0"/>
              </a:spcAft>
              <a:buNone/>
            </a:pP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Starting with one classmate, skip count by </a:t>
            </a:r>
            <a:r>
              <a:rPr lang="en" b="1" dirty="0"/>
              <a:t>tens</a:t>
            </a:r>
            <a:r>
              <a:rPr lang="en" dirty="0"/>
              <a:t>. </a:t>
            </a:r>
            <a:endParaRPr lang="en" dirty="0" smtClean="0"/>
          </a:p>
          <a:p>
            <a:pPr marL="0" lvl="0" indent="0" rtl="0">
              <a:spcBef>
                <a:spcPts val="0"/>
              </a:spcBef>
              <a:spcAft>
                <a:spcPts val="0"/>
              </a:spcAft>
              <a:buNone/>
            </a:pPr>
            <a:endParaRPr lang="en" dirty="0"/>
          </a:p>
          <a:p>
            <a:pPr marL="0" lvl="0" indent="0" rtl="0">
              <a:spcBef>
                <a:spcPts val="0"/>
              </a:spcBef>
              <a:spcAft>
                <a:spcPts val="0"/>
              </a:spcAft>
              <a:buNone/>
            </a:pPr>
            <a:r>
              <a:rPr lang="en" dirty="0" smtClean="0"/>
              <a:t>Pay </a:t>
            </a:r>
            <a:r>
              <a:rPr lang="en" dirty="0"/>
              <a:t>attention and count in your head as each person says their number. </a:t>
            </a:r>
            <a:endParaRPr lang="en" dirty="0" smtClean="0"/>
          </a:p>
          <a:p>
            <a:pPr marL="0" lvl="0" indent="0" rtl="0">
              <a:spcBef>
                <a:spcPts val="0"/>
              </a:spcBef>
              <a:spcAft>
                <a:spcPts val="0"/>
              </a:spcAft>
              <a:buNone/>
            </a:pPr>
            <a:endParaRPr lang="en" dirty="0"/>
          </a:p>
          <a:p>
            <a:pPr marL="0" lvl="0" indent="0" rtl="0">
              <a:spcBef>
                <a:spcPts val="0"/>
              </a:spcBef>
              <a:spcAft>
                <a:spcPts val="0"/>
              </a:spcAft>
              <a:buNone/>
            </a:pPr>
            <a:r>
              <a:rPr lang="en" dirty="0" smtClean="0"/>
              <a:t>I </a:t>
            </a:r>
            <a:r>
              <a:rPr lang="en" dirty="0"/>
              <a:t>will record the numbers on the board. </a:t>
            </a:r>
            <a:endParaRPr dirty="0"/>
          </a:p>
          <a:p>
            <a:pPr marL="0" lvl="0" indent="0" rtl="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875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Count Around the Room	</a:t>
            </a:r>
            <a:endParaRPr/>
          </a:p>
          <a:p>
            <a:pPr marL="0" lvl="0" indent="0" rtl="0">
              <a:spcBef>
                <a:spcPts val="0"/>
              </a:spcBef>
              <a:spcAft>
                <a:spcPts val="0"/>
              </a:spcAft>
              <a:buNone/>
            </a:pP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Starting with one classmate, skip count by </a:t>
            </a:r>
            <a:r>
              <a:rPr lang="en" b="1" dirty="0"/>
              <a:t>fives</a:t>
            </a:r>
            <a:r>
              <a:rPr lang="en" dirty="0"/>
              <a:t>. </a:t>
            </a:r>
            <a:endParaRPr lang="en" dirty="0" smtClean="0"/>
          </a:p>
          <a:p>
            <a:pPr marL="0" lvl="0" indent="0" rtl="0">
              <a:spcBef>
                <a:spcPts val="0"/>
              </a:spcBef>
              <a:spcAft>
                <a:spcPts val="0"/>
              </a:spcAft>
              <a:buNone/>
            </a:pPr>
            <a:endParaRPr lang="en" dirty="0"/>
          </a:p>
          <a:p>
            <a:pPr marL="0" lvl="0" indent="0" rtl="0">
              <a:spcBef>
                <a:spcPts val="0"/>
              </a:spcBef>
              <a:spcAft>
                <a:spcPts val="0"/>
              </a:spcAft>
              <a:buNone/>
            </a:pPr>
            <a:r>
              <a:rPr lang="en" dirty="0" smtClean="0"/>
              <a:t>Pay </a:t>
            </a:r>
            <a:r>
              <a:rPr lang="en" dirty="0"/>
              <a:t>attention and count in your head as each person says their number. </a:t>
            </a:r>
            <a:endParaRPr lang="en" dirty="0" smtClean="0"/>
          </a:p>
          <a:p>
            <a:pPr marL="0" lvl="0" indent="0" rtl="0">
              <a:spcBef>
                <a:spcPts val="0"/>
              </a:spcBef>
              <a:spcAft>
                <a:spcPts val="0"/>
              </a:spcAft>
              <a:buNone/>
            </a:pPr>
            <a:endParaRPr lang="en" dirty="0"/>
          </a:p>
          <a:p>
            <a:pPr marL="0" lvl="0" indent="0" rtl="0">
              <a:spcBef>
                <a:spcPts val="0"/>
              </a:spcBef>
              <a:spcAft>
                <a:spcPts val="0"/>
              </a:spcAft>
              <a:buNone/>
            </a:pPr>
            <a:r>
              <a:rPr lang="en" dirty="0" smtClean="0"/>
              <a:t>I </a:t>
            </a:r>
            <a:r>
              <a:rPr lang="en" dirty="0"/>
              <a:t>will record the numbers on the board. </a:t>
            </a:r>
            <a:endParaRPr dirty="0"/>
          </a:p>
          <a:p>
            <a:pPr marL="0" lvl="0" indent="0" rtl="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875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Count Around the Room	</a:t>
            </a:r>
            <a:endParaRPr/>
          </a:p>
          <a:p>
            <a:pPr marL="0" lvl="0" indent="0" rtl="0">
              <a:spcBef>
                <a:spcPts val="0"/>
              </a:spcBef>
              <a:spcAft>
                <a:spcPts val="0"/>
              </a:spcAft>
              <a:buNone/>
            </a:pPr>
            <a:endParaRPr/>
          </a:p>
        </p:txBody>
      </p:sp>
      <p:sp>
        <p:nvSpPr>
          <p:cNvPr id="91" name="Google Shape;91;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Starting with one classmate, skip count by </a:t>
            </a:r>
            <a:r>
              <a:rPr lang="en" b="1" dirty="0"/>
              <a:t>twos</a:t>
            </a:r>
            <a:r>
              <a:rPr lang="en" dirty="0"/>
              <a:t>. </a:t>
            </a:r>
            <a:endParaRPr lang="en" dirty="0" smtClean="0"/>
          </a:p>
          <a:p>
            <a:pPr marL="0" lvl="0" indent="0" rtl="0">
              <a:spcBef>
                <a:spcPts val="0"/>
              </a:spcBef>
              <a:spcAft>
                <a:spcPts val="0"/>
              </a:spcAft>
              <a:buNone/>
            </a:pPr>
            <a:endParaRPr lang="en" dirty="0" smtClean="0"/>
          </a:p>
          <a:p>
            <a:pPr marL="0" lvl="0" indent="0" rtl="0">
              <a:spcBef>
                <a:spcPts val="0"/>
              </a:spcBef>
              <a:spcAft>
                <a:spcPts val="0"/>
              </a:spcAft>
              <a:buNone/>
            </a:pPr>
            <a:r>
              <a:rPr lang="en" dirty="0" smtClean="0"/>
              <a:t>P</a:t>
            </a:r>
            <a:r>
              <a:rPr lang="en" dirty="0" smtClean="0"/>
              <a:t>ay </a:t>
            </a:r>
            <a:r>
              <a:rPr lang="en" dirty="0"/>
              <a:t>attention and count in your head as each person says their number. </a:t>
            </a:r>
            <a:endParaRPr lang="en" dirty="0" smtClean="0"/>
          </a:p>
          <a:p>
            <a:pPr marL="0" lvl="0" indent="0" rtl="0">
              <a:spcBef>
                <a:spcPts val="0"/>
              </a:spcBef>
              <a:spcAft>
                <a:spcPts val="0"/>
              </a:spcAft>
              <a:buNone/>
            </a:pPr>
            <a:endParaRPr lang="en" dirty="0"/>
          </a:p>
          <a:p>
            <a:pPr marL="0" lvl="0" indent="0" rtl="0">
              <a:spcBef>
                <a:spcPts val="0"/>
              </a:spcBef>
              <a:spcAft>
                <a:spcPts val="0"/>
              </a:spcAft>
              <a:buNone/>
            </a:pPr>
            <a:r>
              <a:rPr lang="en" dirty="0" smtClean="0"/>
              <a:t>I </a:t>
            </a:r>
            <a:r>
              <a:rPr lang="en" dirty="0"/>
              <a:t>will record the numbers on the board. </a:t>
            </a:r>
            <a:endParaRPr dirty="0"/>
          </a:p>
          <a:p>
            <a:pPr marL="0" lvl="0" indent="0" rtl="0">
              <a:spcBef>
                <a:spcPts val="160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Would You Rather...</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smtClean="0"/>
              <a:t>have </a:t>
            </a:r>
            <a:r>
              <a:rPr lang="en" sz="3600" dirty="0"/>
              <a:t>2 bags </a:t>
            </a:r>
            <a:r>
              <a:rPr lang="en" sz="2800" dirty="0"/>
              <a:t> </a:t>
            </a:r>
            <a:r>
              <a:rPr lang="en" sz="3600" dirty="0"/>
              <a:t>of 5 cookies each </a:t>
            </a:r>
            <a:endParaRPr lang="en" sz="3600" dirty="0" smtClean="0"/>
          </a:p>
          <a:p>
            <a:pPr marL="0" lvl="0" indent="0" algn="ctr" rtl="0">
              <a:spcBef>
                <a:spcPts val="0"/>
              </a:spcBef>
              <a:spcAft>
                <a:spcPts val="0"/>
              </a:spcAft>
              <a:buNone/>
            </a:pPr>
            <a:r>
              <a:rPr lang="en" sz="3600" dirty="0" smtClean="0"/>
              <a:t>or </a:t>
            </a:r>
          </a:p>
          <a:p>
            <a:pPr marL="0" lvl="0" indent="0" algn="ctr" rtl="0">
              <a:spcBef>
                <a:spcPts val="0"/>
              </a:spcBef>
              <a:spcAft>
                <a:spcPts val="0"/>
              </a:spcAft>
              <a:buNone/>
            </a:pPr>
            <a:r>
              <a:rPr lang="en-US" sz="3600" dirty="0" smtClean="0"/>
              <a:t>h</a:t>
            </a:r>
            <a:r>
              <a:rPr lang="en" sz="3600" dirty="0" smtClean="0"/>
              <a:t>ave </a:t>
            </a:r>
            <a:r>
              <a:rPr lang="en" sz="3600" dirty="0" smtClean="0"/>
              <a:t>3 </a:t>
            </a:r>
            <a:r>
              <a:rPr lang="en" sz="3600" dirty="0"/>
              <a:t>bags of 2 cookies each? </a:t>
            </a:r>
            <a:endParaRPr sz="3600" dirty="0"/>
          </a:p>
          <a:p>
            <a:pPr marL="0" lvl="0" indent="0" algn="ctr" rtl="0">
              <a:lnSpc>
                <a:spcPct val="100000"/>
              </a:lnSpc>
              <a:spcBef>
                <a:spcPts val="1600"/>
              </a:spcBef>
              <a:spcAft>
                <a:spcPts val="0"/>
              </a:spcAft>
              <a:buNone/>
            </a:pPr>
            <a:endParaRPr sz="1400" dirty="0">
              <a:solidFill>
                <a:srgbClr val="000000"/>
              </a:solidFill>
            </a:endParaRPr>
          </a:p>
          <a:p>
            <a:pPr marL="0" lvl="0" indent="0" algn="ctr" rtl="0">
              <a:lnSpc>
                <a:spcPct val="100000"/>
              </a:lnSpc>
              <a:spcBef>
                <a:spcPts val="0"/>
              </a:spcBef>
              <a:spcAft>
                <a:spcPts val="0"/>
              </a:spcAft>
              <a:buNone/>
            </a:pPr>
            <a:endParaRPr sz="1400" dirty="0">
              <a:solidFill>
                <a:srgbClr val="000000"/>
              </a:solidFill>
            </a:endParaRPr>
          </a:p>
          <a:p>
            <a:pPr marL="0" lvl="0" indent="0" algn="ctr" rtl="0">
              <a:lnSpc>
                <a:spcPct val="100000"/>
              </a:lnSpc>
              <a:spcBef>
                <a:spcPts val="0"/>
              </a:spcBef>
              <a:spcAft>
                <a:spcPts val="0"/>
              </a:spcAft>
              <a:buNone/>
            </a:pPr>
            <a:endParaRPr sz="1400" dirty="0">
              <a:solidFill>
                <a:srgbClr val="000000"/>
              </a:solidFill>
            </a:endParaRPr>
          </a:p>
        </p:txBody>
      </p:sp>
      <p:sp>
        <p:nvSpPr>
          <p:cNvPr id="98" name="Google Shape;98;p18"/>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04" name="Google Shape;104;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600" dirty="0" smtClean="0"/>
              <a:t>have </a:t>
            </a:r>
            <a:r>
              <a:rPr lang="en" sz="3600" dirty="0"/>
              <a:t>3 bags of 4 lollipops </a:t>
            </a:r>
            <a:r>
              <a:rPr lang="en" sz="3600" dirty="0" smtClean="0"/>
              <a:t>each? </a:t>
            </a:r>
          </a:p>
          <a:p>
            <a:pPr marL="0" lvl="0" indent="0" algn="ctr" rtl="0">
              <a:spcBef>
                <a:spcPts val="0"/>
              </a:spcBef>
              <a:spcAft>
                <a:spcPts val="1600"/>
              </a:spcAft>
              <a:buNone/>
            </a:pPr>
            <a:r>
              <a:rPr lang="en-US" sz="3600" dirty="0"/>
              <a:t>o</a:t>
            </a:r>
            <a:r>
              <a:rPr lang="en" sz="3600" dirty="0" smtClean="0"/>
              <a:t>r</a:t>
            </a:r>
          </a:p>
          <a:p>
            <a:pPr marL="0" lvl="0" indent="0" algn="ctr" rtl="0">
              <a:spcBef>
                <a:spcPts val="0"/>
              </a:spcBef>
              <a:spcAft>
                <a:spcPts val="1600"/>
              </a:spcAft>
              <a:buNone/>
            </a:pPr>
            <a:r>
              <a:rPr lang="en" sz="3600" dirty="0" smtClean="0"/>
              <a:t>have 5 </a:t>
            </a:r>
            <a:r>
              <a:rPr lang="en" sz="3600" dirty="0"/>
              <a:t>bags of 3 lollipops each ?</a:t>
            </a:r>
            <a:endParaRPr sz="3600" dirty="0"/>
          </a:p>
        </p:txBody>
      </p:sp>
      <p:sp>
        <p:nvSpPr>
          <p:cNvPr id="105" name="Google Shape;105;p19"/>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11" name="Google Shape;111;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600" dirty="0" smtClean="0"/>
              <a:t>earn </a:t>
            </a:r>
            <a:r>
              <a:rPr lang="en" sz="3600" dirty="0"/>
              <a:t>$5 a day for 4 </a:t>
            </a:r>
            <a:r>
              <a:rPr lang="en" sz="3600" dirty="0" smtClean="0"/>
              <a:t>days?</a:t>
            </a:r>
          </a:p>
          <a:p>
            <a:pPr marL="0" lvl="0" indent="0" algn="ctr" rtl="0">
              <a:spcBef>
                <a:spcPts val="0"/>
              </a:spcBef>
              <a:spcAft>
                <a:spcPts val="1600"/>
              </a:spcAft>
              <a:buNone/>
            </a:pPr>
            <a:r>
              <a:rPr lang="en-US" sz="3600" dirty="0"/>
              <a:t>o</a:t>
            </a:r>
            <a:r>
              <a:rPr lang="en" sz="3600" dirty="0" smtClean="0"/>
              <a:t>r</a:t>
            </a:r>
          </a:p>
          <a:p>
            <a:pPr marL="0" lvl="0" indent="0" algn="ctr" rtl="0">
              <a:spcBef>
                <a:spcPts val="0"/>
              </a:spcBef>
              <a:spcAft>
                <a:spcPts val="1600"/>
              </a:spcAft>
              <a:buNone/>
            </a:pPr>
            <a:r>
              <a:rPr lang="en-US" sz="3600" dirty="0"/>
              <a:t>e</a:t>
            </a:r>
            <a:r>
              <a:rPr lang="en" sz="3600" dirty="0" smtClean="0"/>
              <a:t>arn $4 </a:t>
            </a:r>
            <a:r>
              <a:rPr lang="en" sz="3600" dirty="0"/>
              <a:t>a day for 5 days?</a:t>
            </a:r>
            <a:endParaRPr sz="3600" dirty="0"/>
          </a:p>
        </p:txBody>
      </p:sp>
      <p:sp>
        <p:nvSpPr>
          <p:cNvPr id="112" name="Google Shape;112;p20"/>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18" name="Google Shape;118;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600" dirty="0" smtClean="0"/>
              <a:t>work </a:t>
            </a:r>
            <a:r>
              <a:rPr lang="en" sz="3600" dirty="0"/>
              <a:t>5 days for 6 hours each </a:t>
            </a:r>
            <a:r>
              <a:rPr lang="en" sz="3600" dirty="0" smtClean="0"/>
              <a:t>day?</a:t>
            </a:r>
          </a:p>
          <a:p>
            <a:pPr marL="0" lvl="0" indent="0" algn="ctr" rtl="0">
              <a:spcBef>
                <a:spcPts val="0"/>
              </a:spcBef>
              <a:spcAft>
                <a:spcPts val="1600"/>
              </a:spcAft>
              <a:buNone/>
            </a:pPr>
            <a:r>
              <a:rPr lang="en" sz="3600" dirty="0" smtClean="0"/>
              <a:t>or </a:t>
            </a:r>
          </a:p>
          <a:p>
            <a:pPr marL="0" lvl="0" indent="0" algn="ctr" rtl="0">
              <a:spcBef>
                <a:spcPts val="0"/>
              </a:spcBef>
              <a:spcAft>
                <a:spcPts val="1600"/>
              </a:spcAft>
              <a:buNone/>
            </a:pPr>
            <a:r>
              <a:rPr lang="en-US" sz="3600" dirty="0"/>
              <a:t>w</a:t>
            </a:r>
            <a:r>
              <a:rPr lang="en" sz="3600" dirty="0" smtClean="0"/>
              <a:t>ork </a:t>
            </a:r>
            <a:r>
              <a:rPr lang="en" sz="3600" dirty="0" smtClean="0"/>
              <a:t>6 </a:t>
            </a:r>
            <a:r>
              <a:rPr lang="en" sz="3600" dirty="0"/>
              <a:t>days for 5 hours each day?</a:t>
            </a:r>
            <a:endParaRPr sz="3600" dirty="0"/>
          </a:p>
        </p:txBody>
      </p:sp>
      <p:sp>
        <p:nvSpPr>
          <p:cNvPr id="119" name="Google Shape;119;p21"/>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1903</Words>
  <Application>Microsoft Office PowerPoint</Application>
  <PresentationFormat>On-screen Show (16:9)</PresentationFormat>
  <Paragraphs>118</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PT Sans Narrow</vt:lpstr>
      <vt:lpstr>Open Sans</vt:lpstr>
      <vt:lpstr>Tropic</vt:lpstr>
      <vt:lpstr>Math Routines</vt:lpstr>
      <vt:lpstr>Standards</vt:lpstr>
      <vt:lpstr>Count Around the Room  </vt:lpstr>
      <vt:lpstr>Count Around the Room  </vt:lpstr>
      <vt:lpstr>Count Around the Room  </vt:lpstr>
      <vt:lpstr>Would You Rather...</vt:lpstr>
      <vt:lpstr>Would You Rather...</vt:lpstr>
      <vt:lpstr>Would You Rather...</vt:lpstr>
      <vt:lpstr>Would You Rather...</vt:lpstr>
      <vt:lpstr>Guess My Rule </vt:lpstr>
      <vt:lpstr>Guess My Rule</vt:lpstr>
      <vt:lpstr>Guess My Rule </vt:lpstr>
      <vt:lpstr>Target Number:  Find as many representations as you can using equal groups. </vt:lpstr>
      <vt:lpstr>Target Number:  Find as many representations as you can using equal groups.  </vt:lpstr>
      <vt:lpstr>Target Number: Find as many representations as you can using equal groups.  </vt:lpstr>
      <vt:lpstr>Target Number: Find as many representations as you can using equal groups.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Routines</dc:title>
  <dc:creator>Leanne Daughtry</dc:creator>
  <cp:lastModifiedBy>Leanne Daughtry</cp:lastModifiedBy>
  <cp:revision>7</cp:revision>
  <dcterms:modified xsi:type="dcterms:W3CDTF">2018-07-25T19:12:19Z</dcterms:modified>
</cp:coreProperties>
</file>