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Karla" charset="0"/>
      <p:regular r:id="rId25"/>
      <p:bold r:id="rId26"/>
      <p:italic r:id="rId27"/>
      <p:boldItalic r:id="rId28"/>
    </p:embeddedFont>
    <p:embeddedFont>
      <p:font typeface="Raleway" charset="0"/>
      <p:regular r:id="rId29"/>
      <p:bold r:id="rId30"/>
      <p:italic r:id="rId31"/>
      <p:boldItalic r:id="rId32"/>
    </p:embeddedFont>
    <p:embeddedFont>
      <p:font typeface="Merriweather Sans" charset="0"/>
      <p:italic r:id="rId33"/>
      <p:boldItalic r:id="rId34"/>
    </p:embeddedFont>
    <p:embeddedFont>
      <p:font typeface="Roboto" charset="0"/>
      <p:regular r:id="rId35"/>
      <p:bold r:id="rId36"/>
      <p:italic r:id="rId37"/>
      <p:boldItalic r:id="rId38"/>
    </p:embeddedFont>
    <p:embeddedFont>
      <p:font typeface="Lora"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B1DFA29-9E73-4B96-AB84-E7F696F07694}">
  <a:tblStyle styleId="{2B1DFA29-9E73-4B96-AB84-E7F696F07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26196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notes"/>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Google Shape;1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3cb6c53a_0_2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Google Shape;207;g343cb6c53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43cb6c53a_0_2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Google Shape;213;g343cb6c53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1fb02a0d_0_6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Google Shape;219;g311fb02a0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 that the blue highlighted text represents work incorporated into a different standard (NC.3. MD.2).</a:t>
            </a:r>
            <a:endParaRPr/>
          </a:p>
          <a:p>
            <a:pPr marL="0" lvl="0" indent="0">
              <a:spcBef>
                <a:spcPts val="0"/>
              </a:spcBef>
              <a:spcAft>
                <a:spcPts val="0"/>
              </a:spcAft>
              <a:buNone/>
            </a:pPr>
            <a:r>
              <a:rPr lang="en"/>
              <a:t>The purple highlighted text represents work that moved to 4th grade.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43cb6c53a_0_5: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Google Shape;227;g343cb6c5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Take a look at this progression of measurement concepts across grades 2-4.</a:t>
            </a:r>
            <a:endParaRPr/>
          </a:p>
          <a:p>
            <a:pPr marL="0" lvl="0" indent="0">
              <a:spcBef>
                <a:spcPts val="0"/>
              </a:spcBef>
              <a:spcAft>
                <a:spcPts val="0"/>
              </a:spcAft>
              <a:buNone/>
            </a:pPr>
            <a:endParaRPr/>
          </a:p>
          <a:p>
            <a:pPr marL="0" lvl="0" indent="0">
              <a:spcBef>
                <a:spcPts val="0"/>
              </a:spcBef>
              <a:spcAft>
                <a:spcPts val="0"/>
              </a:spcAft>
              <a:buNone/>
            </a:pPr>
            <a:r>
              <a:rPr lang="en"/>
              <a:t>What do you notice? What ideas/concepts are added to each of the colored areas?</a:t>
            </a: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a:solidFill>
                  <a:schemeClr val="dk1"/>
                </a:solidFill>
              </a:rPr>
              <a:t>Notice the verbs in the standards (identify the depth of knowledge for the content)  - How does the content and depth of knowledge progress to increase rigor across the grades?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1fb02a0d_0_7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Google Shape;235;g311fb02a0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difference between categorical and numerical data?</a:t>
            </a:r>
            <a:endParaRPr/>
          </a:p>
          <a:p>
            <a:pPr marL="0" lvl="0" indent="0">
              <a:spcBef>
                <a:spcPts val="0"/>
              </a:spcBef>
              <a:spcAft>
                <a:spcPts val="0"/>
              </a:spcAft>
              <a:buNone/>
            </a:pPr>
            <a:r>
              <a:rPr lang="en"/>
              <a:t>Add definitions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850f74b8_1_0:notes"/>
          <p:cNvSpPr>
            <a:spLocks noGrp="1" noRot="1" noChangeAspect="1"/>
          </p:cNvSpPr>
          <p:nvPr>
            <p:ph type="sldImg" idx="2"/>
          </p:nvPr>
        </p:nvSpPr>
        <p:spPr>
          <a:xfrm>
            <a:off x="393199" y="684898"/>
            <a:ext cx="6071400" cy="3429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1" name="Google Shape;241;g35850f74b8_1_0:notes"/>
          <p:cNvSpPr txBox="1">
            <a:spLocks noGrp="1"/>
          </p:cNvSpPr>
          <p:nvPr>
            <p:ph type="body" idx="1"/>
          </p:nvPr>
        </p:nvSpPr>
        <p:spPr>
          <a:xfrm>
            <a:off x="914193" y="4343445"/>
            <a:ext cx="5029500" cy="4114200"/>
          </a:xfrm>
          <a:prstGeom prst="rect">
            <a:avLst/>
          </a:prstGeom>
          <a:noFill/>
          <a:ln>
            <a:noFill/>
          </a:ln>
        </p:spPr>
        <p:txBody>
          <a:bodyPr spcFirstLastPara="1" wrap="square" lIns="91350" tIns="45650" rIns="91350" bIns="45650" anchor="t" anchorCtr="0">
            <a:noAutofit/>
          </a:bodyPr>
          <a:lstStyle/>
          <a:p>
            <a:pPr marL="0" lvl="0" indent="0" rtl="0">
              <a:spcBef>
                <a:spcPts val="0"/>
              </a:spcBef>
              <a:spcAft>
                <a:spcPts val="0"/>
              </a:spcAft>
              <a:buNone/>
            </a:pPr>
            <a:endParaRPr sz="1400"/>
          </a:p>
        </p:txBody>
      </p:sp>
      <p:sp>
        <p:nvSpPr>
          <p:cNvPr id="242" name="Google Shape;242;g35850f74b8_1_0:notes"/>
          <p:cNvSpPr txBox="1"/>
          <p:nvPr/>
        </p:nvSpPr>
        <p:spPr>
          <a:xfrm>
            <a:off x="3886885" y="8686890"/>
            <a:ext cx="2971200" cy="4572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850f74b8_1_6:notes"/>
          <p:cNvSpPr txBox="1"/>
          <p:nvPr/>
        </p:nvSpPr>
        <p:spPr>
          <a:xfrm>
            <a:off x="3886885" y="8686890"/>
            <a:ext cx="2971200" cy="4572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16</a:t>
            </a:fld>
            <a:endParaRPr sz="1400"/>
          </a:p>
        </p:txBody>
      </p:sp>
      <p:sp>
        <p:nvSpPr>
          <p:cNvPr id="248" name="Google Shape;248;g35850f74b8_1_6:notes"/>
          <p:cNvSpPr>
            <a:spLocks noGrp="1" noRot="1" noChangeAspect="1"/>
          </p:cNvSpPr>
          <p:nvPr>
            <p:ph type="sldImg" idx="2"/>
          </p:nvPr>
        </p:nvSpPr>
        <p:spPr>
          <a:xfrm>
            <a:off x="393199" y="684898"/>
            <a:ext cx="6071400" cy="3429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Google Shape;249;g35850f74b8_1_6:notes"/>
          <p:cNvSpPr txBox="1">
            <a:spLocks noGrp="1"/>
          </p:cNvSpPr>
          <p:nvPr>
            <p:ph type="body" idx="1"/>
          </p:nvPr>
        </p:nvSpPr>
        <p:spPr>
          <a:xfrm>
            <a:off x="685645" y="4343445"/>
            <a:ext cx="5486700" cy="4114200"/>
          </a:xfrm>
          <a:prstGeom prst="rect">
            <a:avLst/>
          </a:prstGeom>
          <a:noFill/>
          <a:ln>
            <a:noFill/>
          </a:ln>
        </p:spPr>
        <p:txBody>
          <a:bodyPr spcFirstLastPara="1" wrap="square" lIns="91350" tIns="45650" rIns="91350" bIns="45650" anchor="t" anchorCtr="0">
            <a:noAutofit/>
          </a:bodyPr>
          <a:lstStyle/>
          <a:p>
            <a:pPr marL="0" marR="0" lvl="0" indent="0" algn="l" rtl="0">
              <a:spcBef>
                <a:spcPts val="0"/>
              </a:spcBef>
              <a:spcAft>
                <a:spcPts val="0"/>
              </a:spcAft>
              <a:buFont typeface="Arial"/>
              <a:buNone/>
            </a:pPr>
            <a:r>
              <a:rPr lang="en" sz="1800" b="0" i="0" u="none" strike="noStrike" cap="none"/>
              <a:t>Discuss categorical data and examples given. Note that the responses to each question would be a word rather than a number. There are two kinds of categorical data: nominal (e.g., colors, favorite book, etc.) and ordinal (months of the year, shoe sizes, etc.).Exceptions would be shoe size and a question like, “What is your favorite number?” In both examples there is not a numerical relationship that exists between and among the numbers. Shoe sizes are based on measurement and are an interesting example because they do not have equal intervals between each measure. There is not a constant change by which it is increased. A size 4 shoe is not half the length/width of a size 8 shoe.The mode for categorical data questions can be determined but not the median or mean.</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850f74b8_1_14:notes"/>
          <p:cNvSpPr>
            <a:spLocks noGrp="1" noRot="1" noChangeAspect="1"/>
          </p:cNvSpPr>
          <p:nvPr>
            <p:ph type="sldImg" idx="2"/>
          </p:nvPr>
        </p:nvSpPr>
        <p:spPr>
          <a:xfrm>
            <a:off x="393199" y="684898"/>
            <a:ext cx="6071400" cy="3429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Google Shape;256;g35850f74b8_1_14:notes"/>
          <p:cNvSpPr txBox="1">
            <a:spLocks noGrp="1"/>
          </p:cNvSpPr>
          <p:nvPr>
            <p:ph type="body" idx="1"/>
          </p:nvPr>
        </p:nvSpPr>
        <p:spPr>
          <a:xfrm>
            <a:off x="914193" y="4343445"/>
            <a:ext cx="5029500" cy="4114200"/>
          </a:xfrm>
          <a:prstGeom prst="rect">
            <a:avLst/>
          </a:prstGeom>
          <a:noFill/>
          <a:ln>
            <a:noFill/>
          </a:ln>
        </p:spPr>
        <p:txBody>
          <a:bodyPr spcFirstLastPara="1" wrap="square" lIns="91350" tIns="45650" rIns="91350" bIns="45650" anchor="t" anchorCtr="0">
            <a:noAutofit/>
          </a:bodyPr>
          <a:lstStyle/>
          <a:p>
            <a:pPr marL="0" marR="0" lvl="0" indent="0" algn="l" rtl="0">
              <a:spcBef>
                <a:spcPts val="0"/>
              </a:spcBef>
              <a:spcAft>
                <a:spcPts val="0"/>
              </a:spcAft>
              <a:buFont typeface="Arial"/>
              <a:buNone/>
            </a:pPr>
            <a:r>
              <a:rPr lang="en" sz="1800" b="0" i="0" u="none" strike="noStrike" cap="none"/>
              <a:t>Emphasize that categorical data has no order. If you graph favorite colors it really does not matter which color is first. The mode can be determined from categorical data but not the median or mean.Remind participants about the terms mean, median, and mode. Mean- the arithmetic average of a data set Median- the value of the middle number when the data set is listed in order Mode- the most frequent value of a data set</a:t>
            </a:r>
            <a:endParaRPr sz="1400"/>
          </a:p>
        </p:txBody>
      </p:sp>
      <p:sp>
        <p:nvSpPr>
          <p:cNvPr id="257" name="Google Shape;257;g35850f74b8_1_14:notes"/>
          <p:cNvSpPr txBox="1"/>
          <p:nvPr/>
        </p:nvSpPr>
        <p:spPr>
          <a:xfrm>
            <a:off x="3886885" y="8686890"/>
            <a:ext cx="2971200" cy="4572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850f74b8_1_23:notes"/>
          <p:cNvSpPr>
            <a:spLocks noGrp="1" noRot="1" noChangeAspect="1"/>
          </p:cNvSpPr>
          <p:nvPr>
            <p:ph type="sldImg" idx="2"/>
          </p:nvPr>
        </p:nvSpPr>
        <p:spPr>
          <a:xfrm>
            <a:off x="393199" y="684898"/>
            <a:ext cx="6071400" cy="3429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Google Shape;266;g35850f74b8_1_23:notes"/>
          <p:cNvSpPr txBox="1">
            <a:spLocks noGrp="1"/>
          </p:cNvSpPr>
          <p:nvPr>
            <p:ph type="body" idx="1"/>
          </p:nvPr>
        </p:nvSpPr>
        <p:spPr>
          <a:xfrm>
            <a:off x="914193" y="4343445"/>
            <a:ext cx="5029500" cy="4114200"/>
          </a:xfrm>
          <a:prstGeom prst="rect">
            <a:avLst/>
          </a:prstGeom>
          <a:noFill/>
          <a:ln>
            <a:noFill/>
          </a:ln>
        </p:spPr>
        <p:txBody>
          <a:bodyPr spcFirstLastPara="1" wrap="square" lIns="91350" tIns="45650" rIns="91350" bIns="45650" anchor="t" anchorCtr="0">
            <a:noAutofit/>
          </a:bodyPr>
          <a:lstStyle/>
          <a:p>
            <a:pPr marL="0" marR="0" lvl="0" indent="0" algn="l" rtl="0">
              <a:spcBef>
                <a:spcPts val="0"/>
              </a:spcBef>
              <a:spcAft>
                <a:spcPts val="0"/>
              </a:spcAft>
              <a:buFont typeface="Arial"/>
              <a:buNone/>
            </a:pPr>
            <a:r>
              <a:rPr lang="en" sz="1800" b="0" i="0" u="none" strike="noStrike" cap="none"/>
              <a:t>This is an example of a dental health graph—What color is your toothbrush.  There is no order to the categories.  The answer to the question is not a number.  It is a color.</a:t>
            </a:r>
            <a:endParaRPr sz="1400"/>
          </a:p>
        </p:txBody>
      </p:sp>
      <p:sp>
        <p:nvSpPr>
          <p:cNvPr id="267" name="Google Shape;267;g35850f74b8_1_23:notes"/>
          <p:cNvSpPr txBox="1"/>
          <p:nvPr/>
        </p:nvSpPr>
        <p:spPr>
          <a:xfrm>
            <a:off x="3886885" y="8686890"/>
            <a:ext cx="2971200" cy="4572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850f74b8_1_38:notes"/>
          <p:cNvSpPr txBox="1"/>
          <p:nvPr/>
        </p:nvSpPr>
        <p:spPr>
          <a:xfrm>
            <a:off x="3886885" y="8686890"/>
            <a:ext cx="2971200" cy="4572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19</a:t>
            </a:fld>
            <a:endParaRPr sz="1400"/>
          </a:p>
        </p:txBody>
      </p:sp>
      <p:sp>
        <p:nvSpPr>
          <p:cNvPr id="273" name="Google Shape;273;g35850f74b8_1_38:notes"/>
          <p:cNvSpPr>
            <a:spLocks noGrp="1" noRot="1" noChangeAspect="1"/>
          </p:cNvSpPr>
          <p:nvPr>
            <p:ph type="sldImg" idx="2"/>
          </p:nvPr>
        </p:nvSpPr>
        <p:spPr>
          <a:xfrm>
            <a:off x="393199" y="684898"/>
            <a:ext cx="6071400" cy="3429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Google Shape;274;g35850f74b8_1_38:notes"/>
          <p:cNvSpPr txBox="1">
            <a:spLocks noGrp="1"/>
          </p:cNvSpPr>
          <p:nvPr>
            <p:ph type="body" idx="1"/>
          </p:nvPr>
        </p:nvSpPr>
        <p:spPr>
          <a:xfrm>
            <a:off x="914193" y="4343445"/>
            <a:ext cx="5029500" cy="4114200"/>
          </a:xfrm>
          <a:prstGeom prst="rect">
            <a:avLst/>
          </a:prstGeom>
          <a:noFill/>
          <a:ln>
            <a:noFill/>
          </a:ln>
        </p:spPr>
        <p:txBody>
          <a:bodyPr spcFirstLastPara="1" wrap="square" lIns="91350" tIns="45650" rIns="91350" bIns="45650" anchor="t" anchorCtr="0">
            <a:noAutofit/>
          </a:bodyPr>
          <a:lstStyle/>
          <a:p>
            <a:pPr marL="0" marR="0" lvl="0" indent="0" algn="l" rtl="0">
              <a:spcBef>
                <a:spcPts val="0"/>
              </a:spcBef>
              <a:spcAft>
                <a:spcPts val="0"/>
              </a:spcAft>
              <a:buFont typeface="Arial"/>
              <a:buNone/>
            </a:pPr>
            <a:r>
              <a:rPr lang="en" sz="1200" b="0" i="0" u="none" strike="noStrike" cap="none"/>
              <a:t>Ask participants to discuss the Question, </a:t>
            </a:r>
            <a:r>
              <a:rPr lang="en" sz="1200">
                <a:solidFill>
                  <a:schemeClr val="dk1"/>
                </a:solidFill>
              </a:rPr>
              <a:t>Does the question, </a:t>
            </a:r>
            <a:r>
              <a:rPr lang="en" sz="1200" i="1">
                <a:solidFill>
                  <a:schemeClr val="dk1"/>
                </a:solidFill>
              </a:rPr>
              <a:t>“What is your favorite number?” </a:t>
            </a:r>
            <a:r>
              <a:rPr lang="en" sz="1200">
                <a:solidFill>
                  <a:schemeClr val="dk1"/>
                </a:solidFill>
              </a:rPr>
              <a:t>result in quantitative data?</a:t>
            </a:r>
            <a:endParaRPr sz="1200"/>
          </a:p>
          <a:p>
            <a:pPr marL="0" marR="0" lvl="0" indent="0" algn="l" rtl="0">
              <a:spcBef>
                <a:spcPts val="0"/>
              </a:spcBef>
              <a:spcAft>
                <a:spcPts val="0"/>
              </a:spcAft>
              <a:buFont typeface="Arial"/>
              <a:buNone/>
            </a:pPr>
            <a:r>
              <a:rPr lang="en" sz="1800"/>
              <a:t>Ask:  </a:t>
            </a:r>
            <a:r>
              <a:rPr lang="en" sz="1800" b="0" i="0" u="none" strike="noStrike" cap="none"/>
              <a:t>What is your favorite number?  Share ideas whole group. (For favorite number question, the answer is merely a response. The number does not represent a quantity of something,  The question can be compared to “What is your favorite color or a thing.  The number doesn’t tell you how many or the amount of something.)</a:t>
            </a:r>
            <a:endParaRPr sz="1400"/>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 sz="1800" b="0" i="0" u="none" strike="noStrike" cap="none"/>
              <a:t>Numerical data is answered by a number. Most questions that would result in a number answer would be considered questions about numerical data.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850f74b8_2_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Google Shape;155;g35850f74b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43cb6c53a_0_32: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Google Shape;281;g343cb6c53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t>What survey question would generate categorical data? How could you collect that data? How might you represent the data? What questions could you ask/answer about the data? How could you use the data?</a:t>
            </a:r>
            <a:endParaRPr/>
          </a:p>
          <a:p>
            <a:pPr marL="0" lvl="0" indent="0">
              <a:spcBef>
                <a:spcPts val="16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e4cbf6431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Google Shape;287;g3e4cbf6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11fb02a0d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Google Shape;161;g311fb02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 we want to have a comparison chart for them to complete and share out as each section is presented?</a:t>
            </a:r>
            <a:endParaRPr/>
          </a:p>
          <a:p>
            <a:pPr marL="0" lvl="0" indent="0">
              <a:spcBef>
                <a:spcPts val="0"/>
              </a:spcBef>
              <a:spcAft>
                <a:spcPts val="0"/>
              </a:spcAft>
              <a:buNone/>
            </a:pPr>
            <a:endParaRPr/>
          </a:p>
          <a:p>
            <a:pPr marL="0" lvl="0" indent="0">
              <a:spcBef>
                <a:spcPts val="0"/>
              </a:spcBef>
              <a:spcAft>
                <a:spcPts val="0"/>
              </a:spcAft>
              <a:buNone/>
            </a:pPr>
            <a:r>
              <a:rPr lang="en"/>
              <a:t>Allow about 15 minutes for this.  We will share these changes by content area:  measurement, data and geometry.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11fb02a0d_0_17: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Google Shape;167;g311fb02a0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1fb02a0d_0_36: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Google Shape;173;g311fb02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11fb02a0d_0_41: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Google Shape;179;g311fb02a0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role does memorization techniques like “Big G” and Gallon Man have in developing understanding?  Which comes first - exploration and conceptual understanding or memorization of units and their relationships?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72060fd13_0_0: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Google Shape;186;g372060fd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What experiences will we provide students in order to bring these standards to life?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1fb02a0d_0_49: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Google Shape;191;g311fb02a0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1fb02a0d_0_54:notes"/>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311fb02a0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9" name="Google Shape;9;p2"/>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Google Shape;10;p2"/>
          <p:cNvSpPr/>
          <p:nvPr/>
        </p:nvSpPr>
        <p:spPr>
          <a:xfrm>
            <a:off x="-5900" y="759982"/>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Google Shape;11;p2"/>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Google Shape;12;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3"/>
        <p:cNvGrpSpPr/>
        <p:nvPr/>
      </p:nvGrpSpPr>
      <p:grpSpPr>
        <a:xfrm>
          <a:off x="0" y="0"/>
          <a:ext cx="0" cy="0"/>
          <a:chOff x="0" y="0"/>
          <a:chExt cx="0" cy="0"/>
        </a:xfrm>
      </p:grpSpPr>
      <p:sp>
        <p:nvSpPr>
          <p:cNvPr id="84" name="Google Shape;84;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6" name="Google Shape;8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114300" y="57150"/>
            <a:ext cx="8915400" cy="8001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marL="457200" lvl="5" algn="ctr" rtl="0">
              <a:spcBef>
                <a:spcPts val="0"/>
              </a:spcBef>
              <a:spcAft>
                <a:spcPts val="0"/>
              </a:spcAft>
              <a:buSzPts val="2400"/>
              <a:buNone/>
              <a:defRPr/>
            </a:lvl6pPr>
            <a:lvl7pPr marL="914400" lvl="6" algn="ctr" rtl="0">
              <a:spcBef>
                <a:spcPts val="0"/>
              </a:spcBef>
              <a:spcAft>
                <a:spcPts val="0"/>
              </a:spcAft>
              <a:buSzPts val="2400"/>
              <a:buNone/>
              <a:defRPr/>
            </a:lvl7pPr>
            <a:lvl8pPr marL="1371600" lvl="7" algn="ctr" rtl="0">
              <a:spcBef>
                <a:spcPts val="0"/>
              </a:spcBef>
              <a:spcAft>
                <a:spcPts val="0"/>
              </a:spcAft>
              <a:buSzPts val="2400"/>
              <a:buNone/>
              <a:defRPr/>
            </a:lvl8pPr>
            <a:lvl9pPr marL="1828800" lvl="8" algn="ctr" rtl="0">
              <a:spcBef>
                <a:spcPts val="0"/>
              </a:spcBef>
              <a:spcAft>
                <a:spcPts val="0"/>
              </a:spcAft>
              <a:buSzPts val="2400"/>
              <a:buNone/>
              <a:defRPr/>
            </a:lvl9pPr>
          </a:lstStyle>
          <a:p>
            <a:endParaRPr/>
          </a:p>
        </p:txBody>
      </p:sp>
      <p:sp>
        <p:nvSpPr>
          <p:cNvPr id="89" name="Google Shape;89;p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381000" algn="l" rtl="0">
              <a:spcBef>
                <a:spcPts val="640"/>
              </a:spcBef>
              <a:spcAft>
                <a:spcPts val="0"/>
              </a:spcAft>
              <a:buClr>
                <a:schemeClr val="accent1"/>
              </a:buClr>
              <a:buSzPts val="2400"/>
              <a:buFont typeface="Times New Roman"/>
              <a:buChar char="•"/>
              <a:defRPr/>
            </a:lvl1pPr>
            <a:lvl2pPr marL="914400" lvl="1" indent="-381000" algn="l" rtl="0">
              <a:spcBef>
                <a:spcPts val="560"/>
              </a:spcBef>
              <a:spcAft>
                <a:spcPts val="0"/>
              </a:spcAft>
              <a:buClr>
                <a:schemeClr val="accent2"/>
              </a:buClr>
              <a:buSzPts val="2400"/>
              <a:buFont typeface="Noto Symbol"/>
              <a:buChar char="•"/>
              <a:defRPr/>
            </a:lvl2pPr>
            <a:lvl3pPr marL="1371600" lvl="2" indent="-381000" algn="l" rtl="0">
              <a:spcBef>
                <a:spcPts val="480"/>
              </a:spcBef>
              <a:spcAft>
                <a:spcPts val="0"/>
              </a:spcAft>
              <a:buClr>
                <a:schemeClr val="accent1"/>
              </a:buClr>
              <a:buSzPts val="2400"/>
              <a:buFont typeface="Noto Symbol"/>
              <a:buChar char="▪"/>
              <a:defRPr/>
            </a:lvl3pPr>
            <a:lvl4pPr marL="1828800" lvl="3" indent="-381000" algn="l" rtl="0">
              <a:spcBef>
                <a:spcPts val="400"/>
              </a:spcBef>
              <a:spcAft>
                <a:spcPts val="0"/>
              </a:spcAft>
              <a:buClr>
                <a:schemeClr val="accent2"/>
              </a:buClr>
              <a:buSzPts val="2400"/>
              <a:buFont typeface="Times New Roman"/>
              <a:buChar char="•"/>
              <a:defRPr/>
            </a:lvl4pPr>
            <a:lvl5pPr marL="2286000" lvl="4" indent="-381000" algn="l" rtl="0">
              <a:spcBef>
                <a:spcPts val="400"/>
              </a:spcBef>
              <a:spcAft>
                <a:spcPts val="0"/>
              </a:spcAft>
              <a:buClr>
                <a:schemeClr val="dk2"/>
              </a:buClr>
              <a:buSzPts val="2400"/>
              <a:buFont typeface="Noto Symbol"/>
              <a:buChar char="▪"/>
              <a:defRPr/>
            </a:lvl5pPr>
            <a:lvl6pPr marL="2743200" lvl="5" indent="-381000" algn="l" rtl="0">
              <a:spcBef>
                <a:spcPts val="400"/>
              </a:spcBef>
              <a:spcAft>
                <a:spcPts val="0"/>
              </a:spcAft>
              <a:buClr>
                <a:schemeClr val="dk2"/>
              </a:buClr>
              <a:buSzPts val="2400"/>
              <a:buFont typeface="Noto Symbol"/>
              <a:buChar char="▪"/>
              <a:defRPr/>
            </a:lvl6pPr>
            <a:lvl7pPr marL="3200400" lvl="6" indent="-381000" algn="l" rtl="0">
              <a:spcBef>
                <a:spcPts val="400"/>
              </a:spcBef>
              <a:spcAft>
                <a:spcPts val="0"/>
              </a:spcAft>
              <a:buClr>
                <a:schemeClr val="dk2"/>
              </a:buClr>
              <a:buSzPts val="2400"/>
              <a:buFont typeface="Noto Symbol"/>
              <a:buChar char="▪"/>
              <a:defRPr/>
            </a:lvl7pPr>
            <a:lvl8pPr marL="3657600" lvl="7" indent="-381000" algn="l" rtl="0">
              <a:spcBef>
                <a:spcPts val="400"/>
              </a:spcBef>
              <a:spcAft>
                <a:spcPts val="0"/>
              </a:spcAft>
              <a:buClr>
                <a:schemeClr val="dk2"/>
              </a:buClr>
              <a:buSzPts val="2400"/>
              <a:buFont typeface="Noto Symbol"/>
              <a:buChar char="▪"/>
              <a:defRPr/>
            </a:lvl8pPr>
            <a:lvl9pPr marL="4114800" lvl="8" indent="-381000" algn="l" rtl="0">
              <a:spcBef>
                <a:spcPts val="400"/>
              </a:spcBef>
              <a:spcAft>
                <a:spcPts val="0"/>
              </a:spcAft>
              <a:buClr>
                <a:schemeClr val="dk2"/>
              </a:buClr>
              <a:buSzPts val="2400"/>
              <a:buFont typeface="Noto Symbo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Google Shape;96;p14"/>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Google Shape;97;p14"/>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14"/>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99" name="Google Shape;99;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2" name="Google Shape;102;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16"/>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7" name="Google Shape;107;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8" name="Google Shape;108;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1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Google Shape;111;p1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Google Shape;112;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3" name="Google Shape;113;p1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4" name="Google Shape;114;p1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5" name="Google Shape;11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Google Shape;117;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Google Shape;119;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0" name="Google Shape;12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19"/>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Google Shape;123;p1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Google Shape;124;p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19"/>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126" name="Google Shape;126;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9" name="Google Shape;129;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Google Shape;132;p2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Google Shape;13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34" name="Google Shape;134;p2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36" name="Google Shape;136;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3"/>
        <p:cNvGrpSpPr/>
        <p:nvPr/>
      </p:nvGrpSpPr>
      <p:grpSpPr>
        <a:xfrm>
          <a:off x="0" y="0"/>
          <a:ext cx="0" cy="0"/>
          <a:chOff x="0" y="0"/>
          <a:chExt cx="0" cy="0"/>
        </a:xfrm>
      </p:grpSpPr>
      <p:sp>
        <p:nvSpPr>
          <p:cNvPr id="14" name="Google Shape;14;p3"/>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5" name="Google Shape;15;p3"/>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6" name="Google Shape;16;p3"/>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7" name="Google Shape;17;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
        <p:cNvGrpSpPr/>
        <p:nvPr/>
      </p:nvGrpSpPr>
      <p:grpSpPr>
        <a:xfrm>
          <a:off x="0" y="0"/>
          <a:ext cx="0" cy="0"/>
          <a:chOff x="0" y="0"/>
          <a:chExt cx="0" cy="0"/>
        </a:xfrm>
      </p:grpSpPr>
      <p:sp>
        <p:nvSpPr>
          <p:cNvPr id="138" name="Google Shape;138;p22"/>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Google Shape;139;p22"/>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Google Shape;140;p22"/>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41" name="Google Shape;141;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44" name="Google Shape;144;p23"/>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46"/>
        <p:cNvGrpSpPr/>
        <p:nvPr/>
      </p:nvGrpSpPr>
      <p:grpSpPr>
        <a:xfrm>
          <a:off x="0" y="0"/>
          <a:ext cx="0" cy="0"/>
          <a:chOff x="0" y="0"/>
          <a:chExt cx="0" cy="0"/>
        </a:xfrm>
      </p:grpSpPr>
      <p:sp>
        <p:nvSpPr>
          <p:cNvPr id="147" name="Google Shape;147;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1" name="Google Shape;21;p4"/>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2" name="Google Shape;22;p4"/>
          <p:cNvSpPr/>
          <p:nvPr/>
        </p:nvSpPr>
        <p:spPr>
          <a:xfrm>
            <a:off x="-5900" y="410541"/>
            <a:ext cx="9144152" cy="4453149"/>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3" name="Google Shape;23;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rtl="0">
              <a:spcBef>
                <a:spcPts val="0"/>
              </a:spcBef>
              <a:spcAft>
                <a:spcPts val="0"/>
              </a:spcAft>
              <a:buClr>
                <a:srgbClr val="FFFFFF"/>
              </a:buClr>
              <a:buSzPts val="2400"/>
              <a:buChar char="■"/>
              <a:defRPr b="1" i="1">
                <a:solidFill>
                  <a:srgbClr val="FFFFFF"/>
                </a:solidFill>
              </a:defRPr>
            </a:lvl9pPr>
          </a:lstStyle>
          <a:p>
            <a:endParaRPr/>
          </a:p>
        </p:txBody>
      </p:sp>
      <p:sp>
        <p:nvSpPr>
          <p:cNvPr id="24" name="Google Shape;24;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5" name="Google Shape;25;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Google Shape;27;p5"/>
          <p:cNvGrpSpPr/>
          <p:nvPr/>
        </p:nvGrpSpPr>
        <p:grpSpPr>
          <a:xfrm>
            <a:off x="-6025" y="0"/>
            <a:ext cx="9168125" cy="5163100"/>
            <a:chOff x="-6025" y="0"/>
            <a:chExt cx="9168125" cy="5163100"/>
          </a:xfrm>
        </p:grpSpPr>
        <p:sp>
          <p:nvSpPr>
            <p:cNvPr id="28" name="Google Shape;28;p5"/>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Google Shape;29;p5"/>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Google Shape;30;p5"/>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Google Shape;31;p5"/>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Google Shape;32;p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Google Shape;33;p5"/>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Google Shape;34;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grpSp>
        <p:nvGrpSpPr>
          <p:cNvPr id="37" name="Google Shape;37;p6"/>
          <p:cNvGrpSpPr/>
          <p:nvPr/>
        </p:nvGrpSpPr>
        <p:grpSpPr>
          <a:xfrm>
            <a:off x="-6025" y="0"/>
            <a:ext cx="9168125" cy="5163100"/>
            <a:chOff x="-6025" y="0"/>
            <a:chExt cx="9168125" cy="5163100"/>
          </a:xfrm>
        </p:grpSpPr>
        <p:sp>
          <p:nvSpPr>
            <p:cNvPr id="38" name="Google Shape;38;p6"/>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Google Shape;39;p6"/>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Google Shape;40;p6"/>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Google Shape;41;p6"/>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Google Shape;42;p6"/>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Google Shape;43;p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Google Shape;44;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5" name="Google Shape;45;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6" name="Google Shape;46;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Google Shape;48;p7"/>
          <p:cNvGrpSpPr/>
          <p:nvPr/>
        </p:nvGrpSpPr>
        <p:grpSpPr>
          <a:xfrm>
            <a:off x="-6025" y="0"/>
            <a:ext cx="9168125" cy="5163100"/>
            <a:chOff x="-6025" y="0"/>
            <a:chExt cx="9168125" cy="5163100"/>
          </a:xfrm>
        </p:grpSpPr>
        <p:sp>
          <p:nvSpPr>
            <p:cNvPr id="49" name="Google Shape;49;p7"/>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Google Shape;50;p7"/>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Google Shape;51;p7"/>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Google Shape;52;p7"/>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Google Shape;53;p7"/>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Google Shape;54;p7"/>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Google Shape;55;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6" name="Google Shape;56;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Google Shape;58;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8"/>
          <p:cNvGrpSpPr/>
          <p:nvPr/>
        </p:nvGrpSpPr>
        <p:grpSpPr>
          <a:xfrm>
            <a:off x="-6025" y="0"/>
            <a:ext cx="9168125" cy="5163100"/>
            <a:chOff x="-6025" y="0"/>
            <a:chExt cx="9168125" cy="5163100"/>
          </a:xfrm>
        </p:grpSpPr>
        <p:sp>
          <p:nvSpPr>
            <p:cNvPr id="61" name="Google Shape;61;p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Google Shape;62;p8"/>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Google Shape;63;p8"/>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Google Shape;64;p8"/>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Google Shape;65;p8"/>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Google Shape;66;p8"/>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Google Shape;67;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
        <p:cNvGrpSpPr/>
        <p:nvPr/>
      </p:nvGrpSpPr>
      <p:grpSpPr>
        <a:xfrm>
          <a:off x="0" y="0"/>
          <a:ext cx="0" cy="0"/>
          <a:chOff x="0" y="0"/>
          <a:chExt cx="0" cy="0"/>
        </a:xfrm>
      </p:grpSpPr>
      <p:sp>
        <p:nvSpPr>
          <p:cNvPr id="69" name="Google Shape;69;p9"/>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0" name="Google Shape;70;p9"/>
          <p:cNvSpPr/>
          <p:nvPr/>
        </p:nvSpPr>
        <p:spPr>
          <a:xfrm>
            <a:off x="-6025" y="2"/>
            <a:ext cx="4445395"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1" name="Google Shape;71;p9"/>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72" name="Google Shape;72;p9"/>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73" name="Google Shape;73;p9"/>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74" name="Google Shape;74;p9"/>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75" name="Google Shape;7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0"/>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Google Shape;78;p10"/>
          <p:cNvSpPr/>
          <p:nvPr/>
        </p:nvSpPr>
        <p:spPr>
          <a:xfrm>
            <a:off x="-6025" y="2"/>
            <a:ext cx="4445395"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Google Shape;79;p10"/>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Google Shape;80;p1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Google Shape;81;p10"/>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Google Shape;82;p10"/>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rtl="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rtl="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rtl="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rtl="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rt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92" name="Google Shape;92;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93" name="Google Shape;93;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tools4ncteachers.com/" TargetMode="External"/><Relationship Id="rId13" Type="http://schemas.openxmlformats.org/officeDocument/2006/relationships/image" Target="../media/image17.png"/><Relationship Id="rId3" Type="http://schemas.openxmlformats.org/officeDocument/2006/relationships/hyperlink" Target="https://hcpss.instructure.com/courses/97/pages/routines" TargetMode="External"/><Relationship Id="rId7" Type="http://schemas.openxmlformats.org/officeDocument/2006/relationships/image" Target="../media/image14.png"/><Relationship Id="rId12" Type="http://schemas.openxmlformats.org/officeDocument/2006/relationships/hyperlink" Target="https://illuminations.nctm.org/"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www.youcubed.org/" TargetMode="External"/><Relationship Id="rId15" Type="http://schemas.openxmlformats.org/officeDocument/2006/relationships/image" Target="../media/image18.png"/><Relationship Id="rId10" Type="http://schemas.openxmlformats.org/officeDocument/2006/relationships/hyperlink" Target="https://www.nc2ml.org/resources/k-5-teachers/" TargetMode="External"/><Relationship Id="rId4" Type="http://schemas.openxmlformats.org/officeDocument/2006/relationships/hyperlink" Target="https://drive.google.com/open?id=0B3EIgFdmlVuyd1hmUXp6aGptNlJTUTRaZUVxanFlMXktZW53" TargetMode="External"/><Relationship Id="rId9" Type="http://schemas.openxmlformats.org/officeDocument/2006/relationships/image" Target="../media/image15.png"/><Relationship Id="rId14" Type="http://schemas.openxmlformats.org/officeDocument/2006/relationships/hyperlink" Target="https://www.illustrativemathematic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accss.ncdpi.wikispaces.net/file/view/2017%203-5%20Mathematics%20Standards.pdf/614341257/2017%203-5%20Mathematics%20Standards.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ctrTitle"/>
          </p:nvPr>
        </p:nvSpPr>
        <p:spPr>
          <a:xfrm>
            <a:off x="703800" y="1275250"/>
            <a:ext cx="7736400" cy="2394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chemeClr val="dk2"/>
                </a:solidFill>
              </a:rPr>
              <a:t>Measurement and Data:</a:t>
            </a:r>
            <a:endParaRPr>
              <a:solidFill>
                <a:schemeClr val="dk2"/>
              </a:solidFill>
            </a:endParaRPr>
          </a:p>
          <a:p>
            <a:pPr marL="0" lvl="0" indent="0" rtl="0">
              <a:spcBef>
                <a:spcPts val="0"/>
              </a:spcBef>
              <a:spcAft>
                <a:spcPts val="0"/>
              </a:spcAft>
              <a:buNone/>
            </a:pPr>
            <a:r>
              <a:rPr lang="en">
                <a:solidFill>
                  <a:schemeClr val="dk2"/>
                </a:solidFill>
              </a:rPr>
              <a:t>What changed?</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Data</a:t>
            </a:r>
            <a:endParaRPr sz="3000">
              <a:solidFill>
                <a:schemeClr val="dk2"/>
              </a:solidFill>
            </a:endParaRPr>
          </a:p>
        </p:txBody>
      </p:sp>
      <p:pic>
        <p:nvPicPr>
          <p:cNvPr id="210" name="Google Shape;210;p34"/>
          <p:cNvPicPr preferRelativeResize="0"/>
          <p:nvPr/>
        </p:nvPicPr>
        <p:blipFill>
          <a:blip r:embed="rId3">
            <a:alphaModFix/>
          </a:blip>
          <a:stretch>
            <a:fillRect/>
          </a:stretch>
        </p:blipFill>
        <p:spPr>
          <a:xfrm>
            <a:off x="1990638" y="1271450"/>
            <a:ext cx="5162724" cy="387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Representing and Interpreting Data</a:t>
            </a:r>
            <a:endParaRPr sz="3000">
              <a:solidFill>
                <a:schemeClr val="dk2"/>
              </a:solidFill>
            </a:endParaRPr>
          </a:p>
        </p:txBody>
      </p:sp>
      <p:sp>
        <p:nvSpPr>
          <p:cNvPr id="216" name="Google Shape;216;p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What changes did you notice in the new standards?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Represent and Interpret Data</a:t>
            </a:r>
            <a:endParaRPr sz="3000">
              <a:solidFill>
                <a:schemeClr val="dk2"/>
              </a:solidFill>
            </a:endParaRPr>
          </a:p>
        </p:txBody>
      </p:sp>
      <p:sp>
        <p:nvSpPr>
          <p:cNvPr id="222" name="Google Shape;222;p36"/>
          <p:cNvSpPr txBox="1">
            <a:spLocks noGrp="1"/>
          </p:cNvSpPr>
          <p:nvPr>
            <p:ph type="body" idx="1"/>
          </p:nvPr>
        </p:nvSpPr>
        <p:spPr>
          <a:xfrm>
            <a:off x="311700" y="1128275"/>
            <a:ext cx="8520600" cy="341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Previous Standard: 3.MD.4 </a:t>
            </a:r>
            <a:r>
              <a:rPr lang="en">
                <a:solidFill>
                  <a:schemeClr val="dk1"/>
                </a:solidFill>
                <a:highlight>
                  <a:srgbClr val="00FFFF"/>
                </a:highlight>
              </a:rPr>
              <a:t>Generate measurement data by measuring lengths using rulers marked with halves and fourths of an inch.</a:t>
            </a:r>
            <a:r>
              <a:rPr lang="en">
                <a:solidFill>
                  <a:schemeClr val="dk1"/>
                </a:solidFill>
              </a:rPr>
              <a:t> </a:t>
            </a:r>
            <a:r>
              <a:rPr lang="en">
                <a:solidFill>
                  <a:schemeClr val="dk1"/>
                </a:solidFill>
                <a:highlight>
                  <a:srgbClr val="FF00FF"/>
                </a:highlight>
              </a:rPr>
              <a:t>Show the data by making a line plot, where the horizontal scale is marked off in appropriate units — whole numbers, halves, or quarters.</a:t>
            </a:r>
            <a:endParaRPr>
              <a:solidFill>
                <a:schemeClr val="dk1"/>
              </a:solidFill>
              <a:highlight>
                <a:srgbClr val="FF00FF"/>
              </a:highlight>
            </a:endParaRPr>
          </a:p>
          <a:p>
            <a:pPr marL="0" lvl="0" indent="0">
              <a:spcBef>
                <a:spcPts val="600"/>
              </a:spcBef>
              <a:spcAft>
                <a:spcPts val="0"/>
              </a:spcAft>
              <a:buNone/>
            </a:pPr>
            <a:endParaRPr/>
          </a:p>
        </p:txBody>
      </p:sp>
      <p:sp>
        <p:nvSpPr>
          <p:cNvPr id="223" name="Google Shape;223;p36"/>
          <p:cNvSpPr/>
          <p:nvPr/>
        </p:nvSpPr>
        <p:spPr>
          <a:xfrm>
            <a:off x="853150" y="3117275"/>
            <a:ext cx="3227634" cy="1657800"/>
          </a:xfrm>
          <a:prstGeom prst="irregularSeal2">
            <a:avLst/>
          </a:prstGeom>
          <a:noFill/>
          <a:ln w="762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Incorporated in MD2</a:t>
            </a:r>
            <a:endParaRPr b="1"/>
          </a:p>
        </p:txBody>
      </p:sp>
      <p:sp>
        <p:nvSpPr>
          <p:cNvPr id="224" name="Google Shape;224;p36"/>
          <p:cNvSpPr/>
          <p:nvPr/>
        </p:nvSpPr>
        <p:spPr>
          <a:xfrm rot="884469">
            <a:off x="5886089" y="2929448"/>
            <a:ext cx="2083367" cy="1689605"/>
          </a:xfrm>
          <a:prstGeom prst="irregularSeal2">
            <a:avLst/>
          </a:prstGeom>
          <a:no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b="1"/>
              <a:t>Moved to 4th Grade!</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A Progression of MD.3</a:t>
            </a:r>
            <a:endParaRPr sz="3000">
              <a:solidFill>
                <a:schemeClr val="dk2"/>
              </a:solidFill>
            </a:endParaRPr>
          </a:p>
        </p:txBody>
      </p:sp>
      <p:sp>
        <p:nvSpPr>
          <p:cNvPr id="230" name="Google Shape;230;p37"/>
          <p:cNvSpPr txBox="1"/>
          <p:nvPr/>
        </p:nvSpPr>
        <p:spPr>
          <a:xfrm>
            <a:off x="605850" y="1261150"/>
            <a:ext cx="2547000" cy="359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sz="1200" b="1"/>
              <a:t>Second Grade</a:t>
            </a:r>
            <a:endParaRPr sz="1200" b="1"/>
          </a:p>
          <a:p>
            <a:pPr marL="0" lvl="0" indent="0" rtl="0">
              <a:lnSpc>
                <a:spcPct val="115000"/>
              </a:lnSpc>
              <a:spcBef>
                <a:spcPts val="0"/>
              </a:spcBef>
              <a:spcAft>
                <a:spcPts val="0"/>
              </a:spcAft>
              <a:buNone/>
            </a:pPr>
            <a:r>
              <a:rPr lang="en" sz="1200">
                <a:solidFill>
                  <a:schemeClr val="dk1"/>
                </a:solidFill>
                <a:highlight>
                  <a:srgbClr val="FFFF00"/>
                </a:highlight>
              </a:rPr>
              <a:t>Organize, represent, and interpret data with up to four categories.</a:t>
            </a:r>
            <a:endParaRPr sz="1200">
              <a:solidFill>
                <a:schemeClr val="dk1"/>
              </a:solidFill>
              <a:highlight>
                <a:srgbClr val="FFFF00"/>
              </a:highlight>
            </a:endParaRPr>
          </a:p>
          <a:p>
            <a:pPr marL="0" lvl="0" indent="0"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highlight>
                  <a:srgbClr val="D5A6BD"/>
                </a:highlight>
              </a:rPr>
              <a:t>Draw a picture graph and a bar graph with a single-unit scale to represent a data set.</a:t>
            </a:r>
            <a:endParaRPr sz="1200">
              <a:solidFill>
                <a:schemeClr val="dk1"/>
              </a:solidFill>
              <a:highlight>
                <a:srgbClr val="D5A6BD"/>
              </a:highlight>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chemeClr val="dk1"/>
                </a:solidFill>
                <a:highlight>
                  <a:srgbClr val="00FF00"/>
                </a:highlight>
              </a:rPr>
              <a:t>Solve simple put-together, take</a:t>
            </a:r>
            <a:endParaRPr sz="1200">
              <a:solidFill>
                <a:schemeClr val="dk1"/>
              </a:solidFill>
              <a:highlight>
                <a:srgbClr val="00FF00"/>
              </a:highlight>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highlight>
                  <a:srgbClr val="00FF00"/>
                </a:highlight>
              </a:rPr>
              <a:t>-apart, and compare problems using information presented in a picture and a bar graph.</a:t>
            </a:r>
            <a:endParaRPr sz="1200">
              <a:solidFill>
                <a:schemeClr val="dk1"/>
              </a:solidFill>
              <a:highlight>
                <a:srgbClr val="00FF00"/>
              </a:highlight>
            </a:endParaRPr>
          </a:p>
          <a:p>
            <a:pPr marL="0" lvl="0" indent="0">
              <a:spcBef>
                <a:spcPts val="0"/>
              </a:spcBef>
              <a:spcAft>
                <a:spcPts val="0"/>
              </a:spcAft>
              <a:buNone/>
            </a:pPr>
            <a:endParaRPr sz="1200"/>
          </a:p>
        </p:txBody>
      </p:sp>
      <p:sp>
        <p:nvSpPr>
          <p:cNvPr id="231" name="Google Shape;231;p37"/>
          <p:cNvSpPr txBox="1"/>
          <p:nvPr/>
        </p:nvSpPr>
        <p:spPr>
          <a:xfrm>
            <a:off x="3404200" y="1261225"/>
            <a:ext cx="2547000" cy="359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sz="1200" b="1"/>
              <a:t>Third Grade</a:t>
            </a:r>
            <a:endParaRPr sz="1200" b="1"/>
          </a:p>
          <a:p>
            <a:pPr marL="0" lvl="0" indent="0" rtl="0">
              <a:lnSpc>
                <a:spcPct val="115000"/>
              </a:lnSpc>
              <a:spcBef>
                <a:spcPts val="0"/>
              </a:spcBef>
              <a:spcAft>
                <a:spcPts val="0"/>
              </a:spcAft>
              <a:buNone/>
            </a:pPr>
            <a:r>
              <a:rPr lang="en" sz="1200">
                <a:solidFill>
                  <a:schemeClr val="dk1"/>
                </a:solidFill>
                <a:highlight>
                  <a:srgbClr val="FFFF00"/>
                </a:highlight>
              </a:rPr>
              <a:t>Represent and interpret scaled picture and bar graphs:</a:t>
            </a:r>
            <a:endParaRPr sz="1200">
              <a:solidFill>
                <a:schemeClr val="dk1"/>
              </a:solidFill>
              <a:highlight>
                <a:srgbClr val="FFFF00"/>
              </a:highlight>
            </a:endParaRPr>
          </a:p>
          <a:p>
            <a:pPr marL="0" lvl="0" indent="0" rtl="0">
              <a:lnSpc>
                <a:spcPct val="115000"/>
              </a:lnSpc>
              <a:spcBef>
                <a:spcPts val="0"/>
              </a:spcBef>
              <a:spcAft>
                <a:spcPts val="0"/>
              </a:spcAft>
              <a:buNone/>
            </a:pPr>
            <a:endParaRPr sz="1200">
              <a:solidFill>
                <a:schemeClr val="dk1"/>
              </a:solidFill>
            </a:endParaRPr>
          </a:p>
          <a:p>
            <a:pPr marL="0" lvl="0" indent="0" rtl="0">
              <a:lnSpc>
                <a:spcPct val="115000"/>
              </a:lnSpc>
              <a:spcBef>
                <a:spcPts val="0"/>
              </a:spcBef>
              <a:spcAft>
                <a:spcPts val="0"/>
              </a:spcAft>
              <a:buNone/>
            </a:pPr>
            <a:r>
              <a:rPr lang="en" sz="1200">
                <a:solidFill>
                  <a:schemeClr val="dk1"/>
                </a:solidFill>
              </a:rPr>
              <a:t>•</a:t>
            </a:r>
            <a:r>
              <a:rPr lang="en" sz="1200">
                <a:solidFill>
                  <a:schemeClr val="dk1"/>
                </a:solidFill>
                <a:highlight>
                  <a:srgbClr val="00FFFF"/>
                </a:highlight>
              </a:rPr>
              <a:t>Collect data by asking a question that yields data in up to four categories</a:t>
            </a:r>
            <a:r>
              <a:rPr lang="en" sz="1200">
                <a:solidFill>
                  <a:schemeClr val="dk1"/>
                </a:solidFill>
              </a:rPr>
              <a:t>. </a:t>
            </a:r>
            <a:endParaRPr sz="1200">
              <a:solidFill>
                <a:schemeClr val="dk1"/>
              </a:solidFill>
            </a:endParaRPr>
          </a:p>
          <a:p>
            <a:pPr marL="0" lvl="0" indent="0" rtl="0">
              <a:lnSpc>
                <a:spcPct val="115000"/>
              </a:lnSpc>
              <a:spcBef>
                <a:spcPts val="0"/>
              </a:spcBef>
              <a:spcAft>
                <a:spcPts val="0"/>
              </a:spcAft>
              <a:buNone/>
            </a:pPr>
            <a:r>
              <a:rPr lang="en" sz="1200">
                <a:solidFill>
                  <a:schemeClr val="dk1"/>
                </a:solidFill>
              </a:rPr>
              <a:t>•</a:t>
            </a:r>
            <a:r>
              <a:rPr lang="en" sz="1200">
                <a:solidFill>
                  <a:schemeClr val="dk1"/>
                </a:solidFill>
                <a:highlight>
                  <a:srgbClr val="D5A6BD"/>
                </a:highlight>
              </a:rPr>
              <a:t>Make a representation of data and interpret data in a frequency table, scaled picture graph, and/or scaled bar graph with axes provided.</a:t>
            </a:r>
            <a:endParaRPr sz="1200">
              <a:solidFill>
                <a:schemeClr val="dk1"/>
              </a:solidFill>
              <a:highlight>
                <a:srgbClr val="D5A6BD"/>
              </a:highlight>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rPr>
              <a:t> •</a:t>
            </a:r>
            <a:r>
              <a:rPr lang="en" sz="1200">
                <a:solidFill>
                  <a:schemeClr val="dk1"/>
                </a:solidFill>
                <a:highlight>
                  <a:srgbClr val="00FF00"/>
                </a:highlight>
              </a:rPr>
              <a:t>Solve one and two-step “how many more” and “how many less” problems using information from these graphs</a:t>
            </a:r>
            <a:endParaRPr sz="1200">
              <a:solidFill>
                <a:schemeClr val="dk1"/>
              </a:solidFill>
              <a:highlight>
                <a:srgbClr val="00FF00"/>
              </a:highlight>
            </a:endParaRPr>
          </a:p>
          <a:p>
            <a:pPr marL="0" lvl="0" indent="0" rtl="0">
              <a:spcBef>
                <a:spcPts val="0"/>
              </a:spcBef>
              <a:spcAft>
                <a:spcPts val="0"/>
              </a:spcAft>
              <a:buNone/>
            </a:pPr>
            <a:endParaRPr/>
          </a:p>
        </p:txBody>
      </p:sp>
      <p:sp>
        <p:nvSpPr>
          <p:cNvPr id="232" name="Google Shape;232;p37"/>
          <p:cNvSpPr txBox="1"/>
          <p:nvPr/>
        </p:nvSpPr>
        <p:spPr>
          <a:xfrm>
            <a:off x="6202525" y="1261225"/>
            <a:ext cx="2547000" cy="359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1200" b="1">
                <a:solidFill>
                  <a:schemeClr val="dk1"/>
                </a:solidFill>
              </a:rPr>
              <a:t>Fourth Grade</a:t>
            </a:r>
            <a:endParaRPr sz="1200" b="1">
              <a:solidFill>
                <a:schemeClr val="dk1"/>
              </a:solidFill>
            </a:endParaRPr>
          </a:p>
          <a:p>
            <a:pPr marL="0" lvl="0" indent="0">
              <a:lnSpc>
                <a:spcPct val="115000"/>
              </a:lnSpc>
              <a:spcBef>
                <a:spcPts val="0"/>
              </a:spcBef>
              <a:spcAft>
                <a:spcPts val="0"/>
              </a:spcAft>
              <a:buNone/>
            </a:pPr>
            <a:r>
              <a:rPr lang="en" sz="1200">
                <a:solidFill>
                  <a:schemeClr val="dk1"/>
                </a:solidFill>
                <a:highlight>
                  <a:srgbClr val="FFFF00"/>
                </a:highlight>
              </a:rPr>
              <a:t>Represent and interpret data using whole numbers. </a:t>
            </a:r>
            <a:endParaRPr sz="1200">
              <a:solidFill>
                <a:schemeClr val="dk1"/>
              </a:solidFill>
              <a:highlight>
                <a:srgbClr val="FFFF00"/>
              </a:highlight>
            </a:endParaRPr>
          </a:p>
          <a:p>
            <a:pPr marL="0" lvl="0" indent="0">
              <a:lnSpc>
                <a:spcPct val="115000"/>
              </a:lnSpc>
              <a:spcBef>
                <a:spcPts val="0"/>
              </a:spcBef>
              <a:spcAft>
                <a:spcPts val="0"/>
              </a:spcAft>
              <a:buNone/>
            </a:pPr>
            <a:endParaRPr sz="1200">
              <a:solidFill>
                <a:schemeClr val="dk1"/>
              </a:solidFill>
            </a:endParaRPr>
          </a:p>
          <a:p>
            <a:pPr marL="0" lvl="0" indent="0">
              <a:lnSpc>
                <a:spcPct val="115000"/>
              </a:lnSpc>
              <a:spcBef>
                <a:spcPts val="0"/>
              </a:spcBef>
              <a:spcAft>
                <a:spcPts val="0"/>
              </a:spcAft>
              <a:buNone/>
            </a:pPr>
            <a:r>
              <a:rPr lang="en" sz="1200">
                <a:solidFill>
                  <a:schemeClr val="dk1"/>
                </a:solidFill>
              </a:rPr>
              <a:t>•</a:t>
            </a:r>
            <a:r>
              <a:rPr lang="en" sz="1200">
                <a:solidFill>
                  <a:schemeClr val="dk1"/>
                </a:solidFill>
                <a:highlight>
                  <a:srgbClr val="00FFFF"/>
                </a:highlight>
              </a:rPr>
              <a:t>Collect data by asking a question that yields numerical data. </a:t>
            </a:r>
            <a:endParaRPr sz="1200">
              <a:solidFill>
                <a:schemeClr val="dk1"/>
              </a:solidFill>
              <a:highlight>
                <a:srgbClr val="00FFFF"/>
              </a:highlight>
            </a:endParaRPr>
          </a:p>
          <a:p>
            <a:pPr marL="0" lvl="0" indent="0">
              <a:lnSpc>
                <a:spcPct val="115000"/>
              </a:lnSpc>
              <a:spcBef>
                <a:spcPts val="0"/>
              </a:spcBef>
              <a:spcAft>
                <a:spcPts val="0"/>
              </a:spcAft>
              <a:buNone/>
            </a:pPr>
            <a:r>
              <a:rPr lang="en" sz="1200">
                <a:solidFill>
                  <a:schemeClr val="dk1"/>
                </a:solidFill>
                <a:highlight>
                  <a:srgbClr val="D5A6BD"/>
                </a:highlight>
              </a:rPr>
              <a:t>•Make a representation of data and interpret data in a frequency table, scaled bar graph, and/or line plot</a:t>
            </a:r>
            <a:endParaRPr sz="1200">
              <a:solidFill>
                <a:schemeClr val="dk1"/>
              </a:solidFill>
              <a:highlight>
                <a:srgbClr val="D5A6BD"/>
              </a:highlight>
            </a:endParaRPr>
          </a:p>
          <a:p>
            <a:pPr marL="0" lvl="0" indent="0" rtl="0">
              <a:lnSpc>
                <a:spcPct val="115000"/>
              </a:lnSpc>
              <a:spcBef>
                <a:spcPts val="0"/>
              </a:spcBef>
              <a:spcAft>
                <a:spcPts val="0"/>
              </a:spcAft>
              <a:buNone/>
            </a:pPr>
            <a:r>
              <a:rPr lang="en" sz="1200">
                <a:solidFill>
                  <a:schemeClr val="dk1"/>
                </a:solidFill>
              </a:rPr>
              <a:t>.•</a:t>
            </a:r>
            <a:r>
              <a:rPr lang="en" sz="1200">
                <a:solidFill>
                  <a:schemeClr val="dk1"/>
                </a:solidFill>
                <a:highlight>
                  <a:srgbClr val="00FF00"/>
                </a:highlight>
              </a:rPr>
              <a:t>Determine whether a survey question will yield categorical or numerical data</a:t>
            </a:r>
            <a:endParaRPr sz="1200">
              <a:highlight>
                <a:srgbClr val="00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Data Ideas to Consider:</a:t>
            </a:r>
            <a:endParaRPr sz="3000">
              <a:solidFill>
                <a:schemeClr val="dk2"/>
              </a:solidFill>
            </a:endParaRPr>
          </a:p>
        </p:txBody>
      </p:sp>
      <p:sp>
        <p:nvSpPr>
          <p:cNvPr id="238" name="Google Shape;238;p38"/>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p>
            <a:pPr marL="457200" lvl="0" indent="-387350" rtl="0">
              <a:spcBef>
                <a:spcPts val="600"/>
              </a:spcBef>
              <a:spcAft>
                <a:spcPts val="0"/>
              </a:spcAft>
              <a:buSzPts val="2500"/>
              <a:buChar char="◆"/>
            </a:pPr>
            <a:r>
              <a:rPr lang="en" sz="2500"/>
              <a:t>Do our students know the difference between categorical and numerical data? Does this affect they types of representation we use? How can we support that understanding?</a:t>
            </a:r>
            <a:endParaRPr sz="2500"/>
          </a:p>
          <a:p>
            <a:pPr marL="457200" lvl="0" indent="-387350" rtl="0">
              <a:spcBef>
                <a:spcPts val="0"/>
              </a:spcBef>
              <a:spcAft>
                <a:spcPts val="0"/>
              </a:spcAft>
              <a:buSzPts val="2500"/>
              <a:buChar char="◆"/>
            </a:pPr>
            <a:r>
              <a:rPr lang="en" sz="2500"/>
              <a:t>How does allowing student choice in generating questions and how they represent the data support conceptual understanding?</a:t>
            </a:r>
            <a:endParaRPr sz="2500"/>
          </a:p>
          <a:p>
            <a:pPr marL="0" lvl="0" indent="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886650" y="398400"/>
            <a:ext cx="73707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Merriweather Sans"/>
              <a:buNone/>
            </a:pPr>
            <a:r>
              <a:rPr lang="en" sz="3000" i="0" u="none" strike="noStrike" cap="none">
                <a:solidFill>
                  <a:schemeClr val="dk2"/>
                </a:solidFill>
              </a:rPr>
              <a:t>Two Types of Data</a:t>
            </a:r>
            <a:endParaRPr sz="3000"/>
          </a:p>
        </p:txBody>
      </p:sp>
      <p:sp>
        <p:nvSpPr>
          <p:cNvPr id="245" name="Google Shape;245;p39"/>
          <p:cNvSpPr txBox="1">
            <a:spLocks noGrp="1"/>
          </p:cNvSpPr>
          <p:nvPr>
            <p:ph type="body" idx="1"/>
          </p:nvPr>
        </p:nvSpPr>
        <p:spPr>
          <a:xfrm>
            <a:off x="886650" y="1598408"/>
            <a:ext cx="7370700" cy="3327300"/>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960"/>
              </a:spcBef>
              <a:spcAft>
                <a:spcPts val="0"/>
              </a:spcAft>
              <a:buClr>
                <a:schemeClr val="accent1"/>
              </a:buClr>
              <a:buSzPts val="3000"/>
              <a:buFont typeface="Lora"/>
              <a:buChar char="•"/>
            </a:pPr>
            <a:r>
              <a:rPr lang="en" sz="3000" i="0" u="none" strike="noStrike" cap="none">
                <a:solidFill>
                  <a:schemeClr val="dk1"/>
                </a:solidFill>
                <a:latin typeface="Lora"/>
                <a:ea typeface="Lora"/>
                <a:cs typeface="Lora"/>
                <a:sym typeface="Lora"/>
              </a:rPr>
              <a:t>Numerical</a:t>
            </a:r>
            <a:endParaRPr sz="3000">
              <a:latin typeface="Lora"/>
              <a:ea typeface="Lora"/>
              <a:cs typeface="Lora"/>
              <a:sym typeface="Lora"/>
            </a:endParaRPr>
          </a:p>
          <a:p>
            <a:pPr marL="342900" marR="0" lvl="0" indent="-228600" algn="ctr" rtl="0">
              <a:lnSpc>
                <a:spcPct val="100000"/>
              </a:lnSpc>
              <a:spcBef>
                <a:spcPts val="960"/>
              </a:spcBef>
              <a:spcAft>
                <a:spcPts val="0"/>
              </a:spcAft>
              <a:buClr>
                <a:schemeClr val="accent1"/>
              </a:buClr>
              <a:buSzPts val="3000"/>
              <a:buFont typeface="Lora"/>
              <a:buChar char="•"/>
            </a:pPr>
            <a:r>
              <a:rPr lang="en" sz="3000" i="0" u="none" strike="noStrike" cap="none">
                <a:solidFill>
                  <a:schemeClr val="dk1"/>
                </a:solidFill>
                <a:latin typeface="Lora"/>
                <a:ea typeface="Lora"/>
                <a:cs typeface="Lora"/>
                <a:sym typeface="Lora"/>
              </a:rPr>
              <a:t>Categorical</a:t>
            </a:r>
            <a:endParaRPr sz="3000">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idx="4294967295"/>
          </p:nvPr>
        </p:nvSpPr>
        <p:spPr>
          <a:xfrm>
            <a:off x="152400" y="285750"/>
            <a:ext cx="7934400" cy="53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Merriweather Sans"/>
              <a:buNone/>
            </a:pPr>
            <a:r>
              <a:rPr lang="en" sz="3000" i="0" u="none" strike="noStrike" cap="none">
                <a:solidFill>
                  <a:schemeClr val="dk2"/>
                </a:solidFill>
              </a:rPr>
              <a:t>Categorical Da</a:t>
            </a:r>
            <a:r>
              <a:rPr lang="en" sz="3000" b="0" i="0" u="none" strike="noStrike" cap="none">
                <a:solidFill>
                  <a:schemeClr val="dk2"/>
                </a:solidFill>
                <a:latin typeface="Merriweather Sans"/>
                <a:ea typeface="Merriweather Sans"/>
                <a:cs typeface="Merriweather Sans"/>
                <a:sym typeface="Merriweather Sans"/>
              </a:rPr>
              <a:t>ta</a:t>
            </a:r>
            <a:endParaRPr sz="3000"/>
          </a:p>
        </p:txBody>
      </p:sp>
      <p:sp>
        <p:nvSpPr>
          <p:cNvPr id="252" name="Google Shape;252;p40"/>
          <p:cNvSpPr txBox="1">
            <a:spLocks noGrp="1"/>
          </p:cNvSpPr>
          <p:nvPr>
            <p:ph type="body" idx="4294967295"/>
          </p:nvPr>
        </p:nvSpPr>
        <p:spPr>
          <a:xfrm>
            <a:off x="304800" y="1295400"/>
            <a:ext cx="8686800" cy="3429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accent1"/>
              </a:buClr>
              <a:buSzPts val="2800"/>
              <a:buFont typeface="Arial"/>
              <a:buChar char="•"/>
            </a:pPr>
            <a:r>
              <a:rPr lang="en" sz="2800" i="0" u="none" strike="noStrike" cap="none">
                <a:solidFill>
                  <a:schemeClr val="dk1"/>
                </a:solidFill>
              </a:rPr>
              <a:t>Values of the data can be classified and graphed but have no inherent order</a:t>
            </a:r>
            <a:endParaRPr/>
          </a:p>
          <a:p>
            <a:pPr marL="342900" marR="0" lvl="0" indent="-342900" algn="l" rtl="0">
              <a:lnSpc>
                <a:spcPct val="115000"/>
              </a:lnSpc>
              <a:spcBef>
                <a:spcPts val="560"/>
              </a:spcBef>
              <a:spcAft>
                <a:spcPts val="0"/>
              </a:spcAft>
              <a:buClr>
                <a:schemeClr val="accent1"/>
              </a:buClr>
              <a:buSzPts val="2800"/>
              <a:buFont typeface="Arial"/>
              <a:buChar char="•"/>
            </a:pPr>
            <a:r>
              <a:rPr lang="en" sz="2800" i="0" u="none" strike="noStrike" cap="none">
                <a:solidFill>
                  <a:schemeClr val="dk1"/>
                </a:solidFill>
              </a:rPr>
              <a:t>Values that are often words and that               represent possible responses with respect to</a:t>
            </a:r>
            <a:r>
              <a:rPr lang="en" sz="2800">
                <a:solidFill>
                  <a:schemeClr val="dk1"/>
                </a:solidFill>
              </a:rPr>
              <a:t> </a:t>
            </a:r>
            <a:r>
              <a:rPr lang="en" sz="2800" i="0" u="none" strike="noStrike" cap="none">
                <a:solidFill>
                  <a:schemeClr val="dk1"/>
                </a:solidFill>
              </a:rPr>
              <a:t>a given category</a:t>
            </a:r>
            <a:endParaRPr/>
          </a:p>
          <a:p>
            <a:pPr marL="342900" marR="0" lvl="0" indent="-342900" algn="l" rtl="0">
              <a:lnSpc>
                <a:spcPct val="115000"/>
              </a:lnSpc>
              <a:spcBef>
                <a:spcPts val="560"/>
              </a:spcBef>
              <a:spcAft>
                <a:spcPts val="0"/>
              </a:spcAft>
              <a:buClr>
                <a:schemeClr val="accent1"/>
              </a:buClr>
              <a:buSzPts val="2800"/>
              <a:buFont typeface="Arial"/>
              <a:buChar char="•"/>
            </a:pPr>
            <a:r>
              <a:rPr lang="en" sz="2800" i="0" u="none" strike="noStrike" cap="none">
                <a:solidFill>
                  <a:schemeClr val="dk1"/>
                </a:solidFill>
              </a:rPr>
              <a:t>Represent individuals or objects by one or more characteristics or traits that they share       		</a:t>
            </a:r>
            <a:endParaRPr/>
          </a:p>
        </p:txBody>
      </p:sp>
      <p:pic>
        <p:nvPicPr>
          <p:cNvPr id="253" name="Google Shape;253;p40" descr="j0290890"/>
          <p:cNvPicPr preferRelativeResize="0"/>
          <p:nvPr/>
        </p:nvPicPr>
        <p:blipFill rotWithShape="1">
          <a:blip r:embed="rId3">
            <a:alphaModFix/>
          </a:blip>
          <a:srcRect/>
          <a:stretch/>
        </p:blipFill>
        <p:spPr>
          <a:xfrm>
            <a:off x="7391400" y="155972"/>
            <a:ext cx="1066800" cy="76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idx="4294967295"/>
          </p:nvPr>
        </p:nvSpPr>
        <p:spPr>
          <a:xfrm>
            <a:off x="114300" y="209550"/>
            <a:ext cx="89154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Merriweather Sans"/>
              <a:buNone/>
            </a:pPr>
            <a:r>
              <a:rPr lang="en" sz="3000" i="0" u="none" strike="noStrike" cap="none">
                <a:solidFill>
                  <a:schemeClr val="dk2"/>
                </a:solidFill>
              </a:rPr>
              <a:t>Examples of Categorical Data</a:t>
            </a:r>
            <a:endParaRPr sz="3000"/>
          </a:p>
        </p:txBody>
      </p:sp>
      <p:sp>
        <p:nvSpPr>
          <p:cNvPr id="260" name="Google Shape;260;p41"/>
          <p:cNvSpPr txBox="1">
            <a:spLocks noGrp="1"/>
          </p:cNvSpPr>
          <p:nvPr>
            <p:ph type="body" idx="4294967295"/>
          </p:nvPr>
        </p:nvSpPr>
        <p:spPr>
          <a:xfrm>
            <a:off x="457200" y="1200150"/>
            <a:ext cx="8229600" cy="371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400"/>
              <a:buFont typeface="Arial"/>
              <a:buChar char="•"/>
            </a:pPr>
            <a:r>
              <a:rPr lang="en" sz="2400" i="0" u="none" strike="noStrike" cap="none">
                <a:solidFill>
                  <a:schemeClr val="dk1"/>
                </a:solidFill>
              </a:rPr>
              <a:t>Examples:</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Months in which people have birthdays</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Favorite color T-shirt</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Favorite fruits</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Kinds of pets</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Favorite color</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Kinds of pets</a:t>
            </a:r>
            <a:endParaRPr/>
          </a:p>
          <a:p>
            <a:pPr marL="1428750" marR="0" lvl="3" indent="-234950" algn="l" rtl="0">
              <a:lnSpc>
                <a:spcPct val="90000"/>
              </a:lnSpc>
              <a:spcBef>
                <a:spcPts val="480"/>
              </a:spcBef>
              <a:spcAft>
                <a:spcPts val="0"/>
              </a:spcAft>
              <a:buClr>
                <a:schemeClr val="accent2"/>
              </a:buClr>
              <a:buSzPts val="2400"/>
              <a:buFont typeface="Arial"/>
              <a:buChar char="•"/>
            </a:pPr>
            <a:r>
              <a:rPr lang="en" sz="2400" i="0" u="none" strike="noStrike" cap="none">
                <a:solidFill>
                  <a:schemeClr val="dk1"/>
                </a:solidFill>
              </a:rPr>
              <a:t>Birthday months</a:t>
            </a:r>
            <a:endParaRPr sz="1200" i="0" u="none" strike="noStrike" cap="none">
              <a:solidFill>
                <a:schemeClr val="dk1"/>
              </a:solidFill>
            </a:endParaRPr>
          </a:p>
          <a:p>
            <a:pPr marL="0" marR="0" lvl="0" indent="0" algn="l" rtl="0">
              <a:spcBef>
                <a:spcPts val="600"/>
              </a:spcBef>
              <a:spcAft>
                <a:spcPts val="0"/>
              </a:spcAft>
              <a:buNone/>
            </a:pPr>
            <a:endParaRPr sz="1200" i="0" u="none" strike="noStrike" cap="none">
              <a:solidFill>
                <a:schemeClr val="dk1"/>
              </a:solidFill>
            </a:endParaRPr>
          </a:p>
        </p:txBody>
      </p:sp>
      <p:pic>
        <p:nvPicPr>
          <p:cNvPr id="261" name="Google Shape;261;p41" descr="j0215374"/>
          <p:cNvPicPr preferRelativeResize="0"/>
          <p:nvPr/>
        </p:nvPicPr>
        <p:blipFill rotWithShape="1">
          <a:blip r:embed="rId3">
            <a:alphaModFix/>
          </a:blip>
          <a:srcRect/>
          <a:stretch/>
        </p:blipFill>
        <p:spPr>
          <a:xfrm>
            <a:off x="7369175" y="2681288"/>
            <a:ext cx="838200" cy="580800"/>
          </a:xfrm>
          <a:prstGeom prst="rect">
            <a:avLst/>
          </a:prstGeom>
          <a:noFill/>
          <a:ln>
            <a:noFill/>
          </a:ln>
        </p:spPr>
      </p:pic>
      <p:pic>
        <p:nvPicPr>
          <p:cNvPr id="262" name="Google Shape;262;p41" descr="j0215368"/>
          <p:cNvPicPr preferRelativeResize="0"/>
          <p:nvPr/>
        </p:nvPicPr>
        <p:blipFill rotWithShape="1">
          <a:blip r:embed="rId4">
            <a:alphaModFix/>
          </a:blip>
          <a:srcRect/>
          <a:stretch/>
        </p:blipFill>
        <p:spPr>
          <a:xfrm>
            <a:off x="7023100" y="3570684"/>
            <a:ext cx="765300" cy="753900"/>
          </a:xfrm>
          <a:prstGeom prst="rect">
            <a:avLst/>
          </a:prstGeom>
          <a:noFill/>
          <a:ln>
            <a:noFill/>
          </a:ln>
        </p:spPr>
      </p:pic>
      <p:pic>
        <p:nvPicPr>
          <p:cNvPr id="263" name="Google Shape;263;p41" descr="j0215358"/>
          <p:cNvPicPr preferRelativeResize="0"/>
          <p:nvPr/>
        </p:nvPicPr>
        <p:blipFill rotWithShape="1">
          <a:blip r:embed="rId5">
            <a:alphaModFix/>
          </a:blip>
          <a:srcRect/>
          <a:stretch/>
        </p:blipFill>
        <p:spPr>
          <a:xfrm>
            <a:off x="5616575" y="3028950"/>
            <a:ext cx="884100" cy="939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886650" y="398400"/>
            <a:ext cx="73707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Merriweather Sans"/>
              <a:buNone/>
            </a:pPr>
            <a:r>
              <a:rPr lang="en" sz="3000" i="0" u="none" strike="noStrike" cap="none">
                <a:solidFill>
                  <a:schemeClr val="dk2"/>
                </a:solidFill>
              </a:rPr>
              <a:t>Categorical Data</a:t>
            </a:r>
            <a:endParaRPr sz="3000"/>
          </a:p>
        </p:txBody>
      </p:sp>
      <p:pic>
        <p:nvPicPr>
          <p:cNvPr id="270" name="Google Shape;270;p42" descr="Screen shot 2012-05-06 at 2"/>
          <p:cNvPicPr preferRelativeResize="0">
            <a:picLocks noGrp="1"/>
          </p:cNvPicPr>
          <p:nvPr>
            <p:ph type="body" idx="1"/>
          </p:nvPr>
        </p:nvPicPr>
        <p:blipFill rotWithShape="1">
          <a:blip r:embed="rId3">
            <a:alphaModFix/>
          </a:blip>
          <a:srcRect/>
          <a:stretch/>
        </p:blipFill>
        <p:spPr>
          <a:xfrm>
            <a:off x="886650" y="1485058"/>
            <a:ext cx="7370700" cy="332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114300" y="57150"/>
            <a:ext cx="79629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Merriweather Sans"/>
              <a:buNone/>
            </a:pPr>
            <a:r>
              <a:rPr lang="en" sz="3000" i="0" u="none" strike="noStrike" cap="none">
                <a:solidFill>
                  <a:schemeClr val="dk2"/>
                </a:solidFill>
              </a:rPr>
              <a:t>Numerical Data</a:t>
            </a:r>
            <a:endParaRPr sz="3000"/>
          </a:p>
        </p:txBody>
      </p:sp>
      <p:sp>
        <p:nvSpPr>
          <p:cNvPr id="277" name="Google Shape;277;p43"/>
          <p:cNvSpPr txBox="1">
            <a:spLocks noGrp="1"/>
          </p:cNvSpPr>
          <p:nvPr>
            <p:ph type="body" idx="1"/>
          </p:nvPr>
        </p:nvSpPr>
        <p:spPr>
          <a:xfrm>
            <a:off x="114300" y="1162050"/>
            <a:ext cx="8933100" cy="36576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accent1"/>
              </a:buClr>
              <a:buSzPts val="2400"/>
              <a:buFont typeface="Arial"/>
              <a:buChar char="•"/>
            </a:pPr>
            <a:r>
              <a:rPr lang="en" i="0" u="none" strike="noStrike" cap="none">
                <a:solidFill>
                  <a:schemeClr val="dk1"/>
                </a:solidFill>
              </a:rPr>
              <a:t>The question posed results in data that are quantities</a:t>
            </a:r>
            <a:endParaRPr/>
          </a:p>
          <a:p>
            <a:pPr marL="342900" marR="0" lvl="0" indent="-317500" algn="l" rtl="0">
              <a:lnSpc>
                <a:spcPct val="100000"/>
              </a:lnSpc>
              <a:spcBef>
                <a:spcPts val="1120"/>
              </a:spcBef>
              <a:spcAft>
                <a:spcPts val="0"/>
              </a:spcAft>
              <a:buClr>
                <a:schemeClr val="accent1"/>
              </a:buClr>
              <a:buSzPts val="2400"/>
              <a:buFont typeface="Arial"/>
              <a:buChar char="•"/>
            </a:pPr>
            <a:r>
              <a:rPr lang="en" i="0" u="none" strike="noStrike" cap="none">
                <a:solidFill>
                  <a:schemeClr val="dk1"/>
                </a:solidFill>
              </a:rPr>
              <a:t>Give examples </a:t>
            </a:r>
            <a:r>
              <a:rPr lang="en">
                <a:solidFill>
                  <a:schemeClr val="dk1"/>
                </a:solidFill>
              </a:rPr>
              <a:t>of </a:t>
            </a:r>
            <a:r>
              <a:rPr lang="en" i="0" u="none" strike="noStrike" cap="none">
                <a:solidFill>
                  <a:schemeClr val="dk1"/>
                </a:solidFill>
              </a:rPr>
              <a:t>questions that result in quantitative data (answers to questions should be an “amount” of something)</a:t>
            </a:r>
            <a:endParaRPr i="0" u="none" strike="noStrike" cap="none">
              <a:solidFill>
                <a:schemeClr val="dk1"/>
              </a:solidFill>
            </a:endParaRPr>
          </a:p>
          <a:p>
            <a:pPr marL="0" marR="0" lvl="0" indent="0" algn="l" rtl="0">
              <a:lnSpc>
                <a:spcPct val="100000"/>
              </a:lnSpc>
              <a:spcBef>
                <a:spcPts val="1120"/>
              </a:spcBef>
              <a:spcAft>
                <a:spcPts val="0"/>
              </a:spcAft>
              <a:buNone/>
            </a:pPr>
            <a:endParaRPr>
              <a:solidFill>
                <a:schemeClr val="dk1"/>
              </a:solidFill>
            </a:endParaRPr>
          </a:p>
          <a:p>
            <a:pPr marL="342900" lvl="0" indent="-317500" rtl="0">
              <a:lnSpc>
                <a:spcPct val="90000"/>
              </a:lnSpc>
              <a:spcBef>
                <a:spcPts val="480"/>
              </a:spcBef>
              <a:spcAft>
                <a:spcPts val="0"/>
              </a:spcAft>
              <a:buClr>
                <a:schemeClr val="accent1"/>
              </a:buClr>
              <a:buSzPts val="2400"/>
              <a:buFont typeface="Arial"/>
              <a:buChar char="•"/>
            </a:pPr>
            <a:r>
              <a:rPr lang="en">
                <a:solidFill>
                  <a:schemeClr val="dk1"/>
                </a:solidFill>
              </a:rPr>
              <a:t>Examples:  Number of children in families, Pulse rates of top athletes, Time in minutes that students spend watching television each day, Number of pets</a:t>
            </a:r>
            <a:endParaRPr>
              <a:solidFill>
                <a:schemeClr val="dk1"/>
              </a:solidFill>
            </a:endParaRPr>
          </a:p>
        </p:txBody>
      </p:sp>
      <p:pic>
        <p:nvPicPr>
          <p:cNvPr id="278" name="Google Shape;278;p43" descr="bar2"/>
          <p:cNvPicPr preferRelativeResize="0"/>
          <p:nvPr/>
        </p:nvPicPr>
        <p:blipFill rotWithShape="1">
          <a:blip r:embed="rId3">
            <a:alphaModFix/>
          </a:blip>
          <a:srcRect/>
          <a:stretch/>
        </p:blipFill>
        <p:spPr>
          <a:xfrm>
            <a:off x="7086600" y="47625"/>
            <a:ext cx="1775400" cy="11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Session Goals</a:t>
            </a:r>
            <a:endParaRPr sz="3000">
              <a:solidFill>
                <a:schemeClr val="dk2"/>
              </a:solidFill>
            </a:endParaRPr>
          </a:p>
        </p:txBody>
      </p:sp>
      <p:sp>
        <p:nvSpPr>
          <p:cNvPr id="158" name="Google Shape;158;p26"/>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p>
            <a:pPr marL="457200" lvl="0" indent="-368300" rtl="0">
              <a:spcBef>
                <a:spcPts val="600"/>
              </a:spcBef>
              <a:spcAft>
                <a:spcPts val="0"/>
              </a:spcAft>
              <a:buSzPts val="2200"/>
              <a:buChar char="◆"/>
            </a:pPr>
            <a:r>
              <a:rPr lang="en" sz="2200"/>
              <a:t>Explore new NC Standard Course of Study for Mathematics in the areas of Measurement, Data and Geometry</a:t>
            </a:r>
            <a:endParaRPr sz="2200"/>
          </a:p>
          <a:p>
            <a:pPr marL="457200" lvl="0" indent="-368300" rtl="0">
              <a:spcBef>
                <a:spcPts val="0"/>
              </a:spcBef>
              <a:spcAft>
                <a:spcPts val="0"/>
              </a:spcAft>
              <a:buSzPts val="2200"/>
              <a:buChar char="◆"/>
            </a:pPr>
            <a:r>
              <a:rPr lang="en" sz="2200"/>
              <a:t>Build content knowledge around</a:t>
            </a:r>
            <a:endParaRPr sz="2200"/>
          </a:p>
          <a:p>
            <a:pPr marL="914400" lvl="1" indent="-342900" rtl="0">
              <a:spcBef>
                <a:spcPts val="0"/>
              </a:spcBef>
              <a:spcAft>
                <a:spcPts val="0"/>
              </a:spcAft>
              <a:buSzPts val="1800"/>
              <a:buChar char="◆"/>
            </a:pPr>
            <a:r>
              <a:rPr lang="en" sz="1800"/>
              <a:t>Categorical and Numerical Data</a:t>
            </a:r>
            <a:endParaRPr sz="1800"/>
          </a:p>
          <a:p>
            <a:pPr marL="914400" lvl="1" indent="-342900" rtl="0">
              <a:spcBef>
                <a:spcPts val="0"/>
              </a:spcBef>
              <a:spcAft>
                <a:spcPts val="0"/>
              </a:spcAft>
              <a:buSzPts val="1800"/>
              <a:buChar char="◆"/>
            </a:pPr>
            <a:r>
              <a:rPr lang="en" sz="1800"/>
              <a:t>Geometric Levels of Thinking</a:t>
            </a:r>
            <a:endParaRPr sz="1800"/>
          </a:p>
          <a:p>
            <a:pPr marL="457200" lvl="0" indent="-368300" rtl="0">
              <a:spcBef>
                <a:spcPts val="0"/>
              </a:spcBef>
              <a:spcAft>
                <a:spcPts val="0"/>
              </a:spcAft>
              <a:buSzPts val="2200"/>
              <a:buChar char="◆"/>
            </a:pPr>
            <a:r>
              <a:rPr lang="en" sz="2200"/>
              <a:t>Next Steps:  Assignments Geometry Lesson Feedback and Task Enactment (collect student work)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4"/>
          <p:cNvPicPr preferRelativeResize="0"/>
          <p:nvPr/>
        </p:nvPicPr>
        <p:blipFill>
          <a:blip r:embed="rId3">
            <a:alphaModFix/>
          </a:blip>
          <a:stretch>
            <a:fillRect/>
          </a:stretch>
        </p:blipFill>
        <p:spPr>
          <a:xfrm>
            <a:off x="1765325" y="1335325"/>
            <a:ext cx="5613350" cy="3406650"/>
          </a:xfrm>
          <a:prstGeom prst="rect">
            <a:avLst/>
          </a:prstGeom>
          <a:noFill/>
          <a:ln>
            <a:noFill/>
          </a:ln>
        </p:spPr>
      </p:pic>
      <p:sp>
        <p:nvSpPr>
          <p:cNvPr id="284" name="Google Shape;284;p44"/>
          <p:cNvSpPr txBox="1"/>
          <p:nvPr/>
        </p:nvSpPr>
        <p:spPr>
          <a:xfrm>
            <a:off x="773525" y="221975"/>
            <a:ext cx="7752300" cy="91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Raleway"/>
                <a:ea typeface="Raleway"/>
                <a:cs typeface="Raleway"/>
                <a:sym typeface="Raleway"/>
              </a:rPr>
              <a:t>What do you notice and wonder about this picture? What information might this bakery want to collect?</a:t>
            </a:r>
            <a:endParaRPr sz="2400">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BE33F"/>
        </a:solidFill>
        <a:effectLst/>
      </p:bgPr>
    </p:bg>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666666"/>
                </a:solidFill>
                <a:latin typeface="Raleway"/>
                <a:ea typeface="Raleway"/>
                <a:cs typeface="Raleway"/>
                <a:sym typeface="Raleway"/>
              </a:rPr>
              <a:t>Explore Additional Resources</a:t>
            </a:r>
            <a:endParaRPr sz="3000" b="1">
              <a:solidFill>
                <a:srgbClr val="666666"/>
              </a:solidFill>
              <a:latin typeface="Raleway"/>
              <a:ea typeface="Raleway"/>
              <a:cs typeface="Raleway"/>
              <a:sym typeface="Raleway"/>
            </a:endParaRPr>
          </a:p>
        </p:txBody>
      </p:sp>
      <p:graphicFrame>
        <p:nvGraphicFramePr>
          <p:cNvPr id="290" name="Google Shape;290;p45"/>
          <p:cNvGraphicFramePr/>
          <p:nvPr/>
        </p:nvGraphicFramePr>
        <p:xfrm>
          <a:off x="209675" y="1836800"/>
          <a:ext cx="8724650" cy="2858525"/>
        </p:xfrm>
        <a:graphic>
          <a:graphicData uri="http://schemas.openxmlformats.org/drawingml/2006/table">
            <a:tbl>
              <a:tblPr>
                <a:noFill/>
                <a:tableStyleId>{2B1DFA29-9E73-4B96-AB84-E7F696F07694}</a:tableStyleId>
              </a:tblPr>
              <a:tblGrid>
                <a:gridCol w="4399775"/>
                <a:gridCol w="4324875"/>
              </a:tblGrid>
              <a:tr h="718825">
                <a:tc>
                  <a:txBody>
                    <a:bodyPr/>
                    <a:lstStyle/>
                    <a:p>
                      <a:pPr marL="0" lvl="0" indent="0" rtl="0">
                        <a:spcBef>
                          <a:spcPts val="0"/>
                        </a:spcBef>
                        <a:spcAft>
                          <a:spcPts val="0"/>
                        </a:spcAft>
                        <a:buNone/>
                      </a:pPr>
                      <a:r>
                        <a:rPr lang="en" dirty="0"/>
                        <a:t>                                                               </a:t>
                      </a:r>
                      <a:endParaRPr dirty="0"/>
                    </a:p>
                  </a:txBody>
                  <a:tcPr marL="91425" marR="91425" marT="91425" marB="91425"/>
                </a:tc>
                <a:tc>
                  <a:txBody>
                    <a:bodyPr/>
                    <a:lstStyle/>
                    <a:p>
                      <a:pPr marL="0" lvl="0" indent="0" rtl="0">
                        <a:spcBef>
                          <a:spcPts val="0"/>
                        </a:spcBef>
                        <a:spcAft>
                          <a:spcPts val="0"/>
                        </a:spcAft>
                        <a:buNone/>
                      </a:pPr>
                      <a:r>
                        <a:rPr lang="en"/>
                        <a:t>                      </a:t>
                      </a:r>
                      <a:r>
                        <a:rPr lang="en" sz="1800" b="1">
                          <a:latin typeface="Roboto"/>
                          <a:ea typeface="Roboto"/>
                          <a:cs typeface="Roboto"/>
                          <a:sym typeface="Roboto"/>
                        </a:rPr>
                        <a:t>K-5 Instructional Frameworks</a:t>
                      </a:r>
                      <a:endParaRPr sz="1800" b="1">
                        <a:solidFill>
                          <a:srgbClr val="21282A"/>
                        </a:solidFill>
                        <a:latin typeface="Roboto"/>
                        <a:ea typeface="Roboto"/>
                        <a:cs typeface="Roboto"/>
                        <a:sym typeface="Roboto"/>
                      </a:endParaRPr>
                    </a:p>
                    <a:p>
                      <a:pPr marL="0" lvl="0" indent="0" rtl="0">
                        <a:spcBef>
                          <a:spcPts val="0"/>
                        </a:spcBef>
                        <a:spcAft>
                          <a:spcPts val="0"/>
                        </a:spcAft>
                        <a:buNone/>
                      </a:pPr>
                      <a:endParaRPr/>
                    </a:p>
                  </a:txBody>
                  <a:tcPr marL="91425" marR="91425" marT="91425" marB="91425"/>
                </a:tc>
              </a:tr>
              <a:tr h="652875">
                <a:tc>
                  <a:txBody>
                    <a:bodyPr/>
                    <a:lstStyle/>
                    <a:p>
                      <a:pPr marL="0" lvl="0" indent="0" rtl="0">
                        <a:lnSpc>
                          <a:spcPct val="115000"/>
                        </a:lnSpc>
                        <a:spcBef>
                          <a:spcPts val="0"/>
                        </a:spcBef>
                        <a:spcAft>
                          <a:spcPts val="1600"/>
                        </a:spcAft>
                        <a:buNone/>
                      </a:pPr>
                      <a:endParaRPr/>
                    </a:p>
                  </a:txBody>
                  <a:tcPr marL="91425" marR="91425" marT="91425" marB="91425"/>
                </a:tc>
                <a:tc>
                  <a:txBody>
                    <a:bodyPr/>
                    <a:lstStyle/>
                    <a:p>
                      <a:pPr marL="0" lvl="0" indent="0">
                        <a:spcBef>
                          <a:spcPts val="0"/>
                        </a:spcBef>
                        <a:spcAft>
                          <a:spcPts val="0"/>
                        </a:spcAft>
                        <a:buNone/>
                      </a:pPr>
                      <a:endParaRPr/>
                    </a:p>
                  </a:txBody>
                  <a:tcPr marL="91425" marR="91425" marT="91425" marB="91425"/>
                </a:tc>
              </a:tr>
              <a:tr h="558425">
                <a:tc>
                  <a:txBody>
                    <a:bodyPr/>
                    <a:lstStyle/>
                    <a:p>
                      <a:pPr marL="0" lvl="0" indent="0" rtl="0">
                        <a:spcBef>
                          <a:spcPts val="0"/>
                        </a:spcBef>
                        <a:spcAft>
                          <a:spcPts val="0"/>
                        </a:spcAft>
                        <a:buNone/>
                      </a:pPr>
                      <a:r>
                        <a:rPr lang="en"/>
                        <a:t>                                           </a:t>
                      </a:r>
                      <a:endParaRPr/>
                    </a:p>
                  </a:txBody>
                  <a:tcPr marL="91425" marR="91425" marT="91425" marB="91425"/>
                </a:tc>
                <a:tc>
                  <a:txBody>
                    <a:bodyPr/>
                    <a:lstStyle/>
                    <a:p>
                      <a:pPr marL="0" lvl="0" indent="0">
                        <a:spcBef>
                          <a:spcPts val="0"/>
                        </a:spcBef>
                        <a:spcAft>
                          <a:spcPts val="0"/>
                        </a:spcAft>
                        <a:buNone/>
                      </a:pPr>
                      <a:endParaRPr/>
                    </a:p>
                  </a:txBody>
                  <a:tcPr marL="91425" marR="91425" marT="91425" marB="91425"/>
                </a:tc>
              </a:tr>
              <a:tr h="928400">
                <a:tc>
                  <a:txBody>
                    <a:bodyPr/>
                    <a:lstStyle/>
                    <a:p>
                      <a:pPr marL="0" lvl="0" indent="0" rtl="0">
                        <a:spcBef>
                          <a:spcPts val="0"/>
                        </a:spcBef>
                        <a:spcAft>
                          <a:spcPts val="0"/>
                        </a:spcAft>
                        <a:buNone/>
                      </a:pPr>
                      <a:r>
                        <a:rPr lang="en" sz="1800" u="sng" dirty="0">
                          <a:solidFill>
                            <a:schemeClr val="hlink"/>
                          </a:solidFill>
                          <a:hlinkClick r:id="rId3"/>
                        </a:rPr>
                        <a:t>Third Grade Classroom Routines Collection</a:t>
                      </a:r>
                      <a:endParaRPr sz="1800" dirty="0"/>
                    </a:p>
                  </a:txBody>
                  <a:tcPr marL="91425" marR="91425" marT="91425" marB="91425"/>
                </a:tc>
                <a:tc>
                  <a:txBody>
                    <a:bodyPr/>
                    <a:lstStyle/>
                    <a:p>
                      <a:pPr marL="0" lvl="0" indent="0" rtl="0">
                        <a:lnSpc>
                          <a:spcPct val="115000"/>
                        </a:lnSpc>
                        <a:spcBef>
                          <a:spcPts val="0"/>
                        </a:spcBef>
                        <a:spcAft>
                          <a:spcPts val="1600"/>
                        </a:spcAft>
                        <a:buNone/>
                      </a:pPr>
                      <a:r>
                        <a:rPr lang="en" sz="1800" u="sng">
                          <a:solidFill>
                            <a:schemeClr val="accent5"/>
                          </a:solidFill>
                          <a:latin typeface="Roboto"/>
                          <a:ea typeface="Roboto"/>
                          <a:cs typeface="Roboto"/>
                          <a:sym typeface="Roboto"/>
                          <a:hlinkClick r:id="rId4"/>
                        </a:rPr>
                        <a:t>Article: Never Say Anything a Kid can Say</a:t>
                      </a:r>
                      <a:endParaRPr dirty="0"/>
                    </a:p>
                  </a:txBody>
                  <a:tcPr marL="91425" marR="91425" marT="91425" marB="91425"/>
                </a:tc>
              </a:tr>
            </a:tbl>
          </a:graphicData>
        </a:graphic>
      </p:graphicFrame>
      <p:pic>
        <p:nvPicPr>
          <p:cNvPr id="291" name="Google Shape;291;p45">
            <a:hlinkClick r:id="rId5"/>
          </p:cNvPr>
          <p:cNvPicPr preferRelativeResize="0"/>
          <p:nvPr/>
        </p:nvPicPr>
        <p:blipFill>
          <a:blip r:embed="rId6">
            <a:alphaModFix/>
          </a:blip>
          <a:stretch>
            <a:fillRect/>
          </a:stretch>
        </p:blipFill>
        <p:spPr>
          <a:xfrm>
            <a:off x="946200" y="2755349"/>
            <a:ext cx="3036525" cy="370475"/>
          </a:xfrm>
          <a:prstGeom prst="rect">
            <a:avLst/>
          </a:prstGeom>
          <a:noFill/>
          <a:ln>
            <a:noFill/>
          </a:ln>
        </p:spPr>
      </p:pic>
      <p:pic>
        <p:nvPicPr>
          <p:cNvPr id="292" name="Google Shape;292;p45"/>
          <p:cNvPicPr preferRelativeResize="0"/>
          <p:nvPr/>
        </p:nvPicPr>
        <p:blipFill rotWithShape="1">
          <a:blip r:embed="rId7">
            <a:alphaModFix/>
          </a:blip>
          <a:srcRect r="62747"/>
          <a:stretch/>
        </p:blipFill>
        <p:spPr>
          <a:xfrm>
            <a:off x="1608400" y="3291813"/>
            <a:ext cx="1712124" cy="530325"/>
          </a:xfrm>
          <a:prstGeom prst="rect">
            <a:avLst/>
          </a:prstGeom>
          <a:noFill/>
          <a:ln>
            <a:noFill/>
          </a:ln>
        </p:spPr>
      </p:pic>
      <p:pic>
        <p:nvPicPr>
          <p:cNvPr id="293" name="Google Shape;293;p45">
            <a:hlinkClick r:id="rId8"/>
          </p:cNvPr>
          <p:cNvPicPr preferRelativeResize="0"/>
          <p:nvPr/>
        </p:nvPicPr>
        <p:blipFill>
          <a:blip r:embed="rId9">
            <a:alphaModFix/>
          </a:blip>
          <a:stretch>
            <a:fillRect/>
          </a:stretch>
        </p:blipFill>
        <p:spPr>
          <a:xfrm>
            <a:off x="818750" y="1896296"/>
            <a:ext cx="3291425" cy="432000"/>
          </a:xfrm>
          <a:prstGeom prst="rect">
            <a:avLst/>
          </a:prstGeom>
          <a:noFill/>
          <a:ln>
            <a:noFill/>
          </a:ln>
        </p:spPr>
      </p:pic>
      <p:pic>
        <p:nvPicPr>
          <p:cNvPr id="294" name="Google Shape;294;p45">
            <a:hlinkClick r:id="rId10"/>
          </p:cNvPr>
          <p:cNvPicPr preferRelativeResize="0"/>
          <p:nvPr/>
        </p:nvPicPr>
        <p:blipFill>
          <a:blip r:embed="rId11">
            <a:alphaModFix/>
          </a:blip>
          <a:stretch>
            <a:fillRect/>
          </a:stretch>
        </p:blipFill>
        <p:spPr>
          <a:xfrm>
            <a:off x="4761750" y="1836812"/>
            <a:ext cx="906125" cy="703375"/>
          </a:xfrm>
          <a:prstGeom prst="rect">
            <a:avLst/>
          </a:prstGeom>
          <a:noFill/>
          <a:ln>
            <a:noFill/>
          </a:ln>
        </p:spPr>
      </p:pic>
      <p:pic>
        <p:nvPicPr>
          <p:cNvPr id="295" name="Google Shape;295;p45">
            <a:hlinkClick r:id="rId12"/>
          </p:cNvPr>
          <p:cNvPicPr preferRelativeResize="0"/>
          <p:nvPr/>
        </p:nvPicPr>
        <p:blipFill>
          <a:blip r:embed="rId13">
            <a:alphaModFix/>
          </a:blip>
          <a:stretch>
            <a:fillRect/>
          </a:stretch>
        </p:blipFill>
        <p:spPr>
          <a:xfrm>
            <a:off x="4975913" y="2675425"/>
            <a:ext cx="3715050" cy="530325"/>
          </a:xfrm>
          <a:prstGeom prst="rect">
            <a:avLst/>
          </a:prstGeom>
          <a:noFill/>
          <a:ln>
            <a:noFill/>
          </a:ln>
        </p:spPr>
      </p:pic>
      <p:pic>
        <p:nvPicPr>
          <p:cNvPr id="296" name="Google Shape;296;p45">
            <a:hlinkClick r:id="rId14"/>
          </p:cNvPr>
          <p:cNvPicPr preferRelativeResize="0"/>
          <p:nvPr/>
        </p:nvPicPr>
        <p:blipFill>
          <a:blip r:embed="rId15">
            <a:alphaModFix/>
          </a:blip>
          <a:stretch>
            <a:fillRect/>
          </a:stretch>
        </p:blipFill>
        <p:spPr>
          <a:xfrm>
            <a:off x="5361088" y="3340975"/>
            <a:ext cx="2944725" cy="432000"/>
          </a:xfrm>
          <a:prstGeom prst="rect">
            <a:avLst/>
          </a:prstGeom>
          <a:noFill/>
          <a:ln>
            <a:noFill/>
          </a:ln>
        </p:spPr>
      </p:pic>
      <p:sp>
        <p:nvSpPr>
          <p:cNvPr id="297" name="Google Shape;297;p45"/>
          <p:cNvSpPr txBox="1"/>
          <p:nvPr/>
        </p:nvSpPr>
        <p:spPr>
          <a:xfrm>
            <a:off x="1733300" y="94335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u="sng" dirty="0">
                <a:solidFill>
                  <a:schemeClr val="hlink"/>
                </a:solidFill>
                <a:hlinkClick r:id="rId8"/>
              </a:rPr>
              <a:t>http://tools4ncteachers.com/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Same or Different?</a:t>
            </a:r>
            <a:endParaRPr sz="3000">
              <a:solidFill>
                <a:schemeClr val="dk2"/>
              </a:solidFill>
            </a:endParaRPr>
          </a:p>
        </p:txBody>
      </p:sp>
      <p:sp>
        <p:nvSpPr>
          <p:cNvPr id="164" name="Google Shape;164;p27"/>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2200"/>
              <a:t>Using the </a:t>
            </a:r>
            <a:r>
              <a:rPr lang="en" sz="2200" u="sng">
                <a:solidFill>
                  <a:schemeClr val="hlink"/>
                </a:solidFill>
                <a:hlinkClick r:id="rId3"/>
              </a:rPr>
              <a:t>new standards document,</a:t>
            </a:r>
            <a:r>
              <a:rPr lang="en" sz="2200"/>
              <a:t> compare the current Geometry and Measurement and Data standards to the new ones.  </a:t>
            </a:r>
            <a:endParaRPr sz="2200"/>
          </a:p>
          <a:p>
            <a:pPr marL="457200" lvl="0" indent="-368300" rtl="0">
              <a:spcBef>
                <a:spcPts val="600"/>
              </a:spcBef>
              <a:spcAft>
                <a:spcPts val="0"/>
              </a:spcAft>
              <a:buSzPts val="2200"/>
              <a:buChar char="◆"/>
            </a:pPr>
            <a:r>
              <a:rPr lang="en" sz="2200"/>
              <a:t>What stayed the same? </a:t>
            </a:r>
            <a:endParaRPr sz="2200"/>
          </a:p>
          <a:p>
            <a:pPr marL="457200" lvl="0" indent="-368300" rtl="0">
              <a:spcBef>
                <a:spcPts val="0"/>
              </a:spcBef>
              <a:spcAft>
                <a:spcPts val="0"/>
              </a:spcAft>
              <a:buSzPts val="2200"/>
              <a:buChar char="◆"/>
            </a:pPr>
            <a:r>
              <a:rPr lang="en" sz="2200"/>
              <a:t>What changed? </a:t>
            </a:r>
            <a:endParaRPr sz="2200"/>
          </a:p>
          <a:p>
            <a:pPr marL="457200" lvl="0" indent="-368300">
              <a:spcBef>
                <a:spcPts val="0"/>
              </a:spcBef>
              <a:spcAft>
                <a:spcPts val="0"/>
              </a:spcAft>
              <a:buSzPts val="2200"/>
              <a:buChar char="◆"/>
            </a:pPr>
            <a:r>
              <a:rPr lang="en" sz="2200"/>
              <a:t>What instructional shifts will you have to make to teach the new standards?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Measurement</a:t>
            </a:r>
            <a:endParaRPr sz="3000">
              <a:solidFill>
                <a:schemeClr val="dk2"/>
              </a:solidFill>
            </a:endParaRPr>
          </a:p>
        </p:txBody>
      </p:sp>
      <p:pic>
        <p:nvPicPr>
          <p:cNvPr id="170" name="Google Shape;170;p28"/>
          <p:cNvPicPr preferRelativeResize="0"/>
          <p:nvPr/>
        </p:nvPicPr>
        <p:blipFill>
          <a:blip r:embed="rId3">
            <a:alphaModFix/>
          </a:blip>
          <a:stretch>
            <a:fillRect/>
          </a:stretch>
        </p:blipFill>
        <p:spPr>
          <a:xfrm>
            <a:off x="2704700" y="1481425"/>
            <a:ext cx="3734600" cy="311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solidFill>
                  <a:schemeClr val="dk2"/>
                </a:solidFill>
              </a:rPr>
              <a:t>Changes to Measurement Standards</a:t>
            </a:r>
            <a:endParaRPr sz="3000">
              <a:solidFill>
                <a:schemeClr val="dk2"/>
              </a:solidFill>
            </a:endParaRPr>
          </a:p>
        </p:txBody>
      </p:sp>
      <p:sp>
        <p:nvSpPr>
          <p:cNvPr id="176" name="Google Shape;176;p29"/>
          <p:cNvSpPr txBox="1">
            <a:spLocks noGrp="1"/>
          </p:cNvSpPr>
          <p:nvPr>
            <p:ph type="body" idx="1"/>
          </p:nvPr>
        </p:nvSpPr>
        <p:spPr>
          <a:xfrm>
            <a:off x="496525" y="1178250"/>
            <a:ext cx="8186400" cy="372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000"/>
              <a:t>What changes did you find in the new standards?</a:t>
            </a:r>
            <a:endParaRPr sz="2000"/>
          </a:p>
          <a:p>
            <a:pPr marL="457200" lvl="0" indent="-355600" rtl="0">
              <a:spcBef>
                <a:spcPts val="600"/>
              </a:spcBef>
              <a:spcAft>
                <a:spcPts val="0"/>
              </a:spcAft>
              <a:buSzPts val="2000"/>
              <a:buChar char="◆"/>
            </a:pPr>
            <a:r>
              <a:rPr lang="en" sz="2000"/>
              <a:t>Tell time to the minute and solve elapsed time problems within the same hour</a:t>
            </a:r>
            <a:endParaRPr sz="2000"/>
          </a:p>
          <a:p>
            <a:pPr marL="457200" lvl="0" indent="-355600" rtl="0">
              <a:spcBef>
                <a:spcPts val="0"/>
              </a:spcBef>
              <a:spcAft>
                <a:spcPts val="0"/>
              </a:spcAft>
              <a:buSzPts val="2000"/>
              <a:buChar char="◆"/>
            </a:pPr>
            <a:r>
              <a:rPr lang="en" sz="2000"/>
              <a:t>Solve problems involving customary units.</a:t>
            </a:r>
            <a:endParaRPr sz="2000"/>
          </a:p>
          <a:p>
            <a:pPr marL="914400" lvl="1" indent="-330200" rtl="0">
              <a:spcBef>
                <a:spcPts val="0"/>
              </a:spcBef>
              <a:spcAft>
                <a:spcPts val="0"/>
              </a:spcAft>
              <a:buSzPts val="1600"/>
              <a:buChar char="◆"/>
            </a:pPr>
            <a:r>
              <a:rPr lang="en" sz="1600"/>
              <a:t>Length - to ½ and ¼ inch</a:t>
            </a:r>
            <a:endParaRPr sz="1600"/>
          </a:p>
          <a:p>
            <a:pPr marL="914400" lvl="1" indent="-330200" rtl="0">
              <a:spcBef>
                <a:spcPts val="0"/>
              </a:spcBef>
              <a:spcAft>
                <a:spcPts val="0"/>
              </a:spcAft>
              <a:buSzPts val="1600"/>
              <a:buChar char="◆"/>
            </a:pPr>
            <a:r>
              <a:rPr lang="en" sz="1600"/>
              <a:t>Capacity - cups, pints, quarts, gallons</a:t>
            </a:r>
            <a:endParaRPr sz="1600"/>
          </a:p>
          <a:p>
            <a:pPr marL="914400" lvl="1" indent="-330200" rtl="0">
              <a:spcBef>
                <a:spcPts val="0"/>
              </a:spcBef>
              <a:spcAft>
                <a:spcPts val="0"/>
              </a:spcAft>
              <a:buSzPts val="1600"/>
              <a:buChar char="◆"/>
            </a:pPr>
            <a:r>
              <a:rPr lang="en" sz="1600"/>
              <a:t>Weight - ounces, pounds</a:t>
            </a:r>
            <a:endParaRPr sz="1600"/>
          </a:p>
          <a:p>
            <a:pPr marL="457200" lvl="0" indent="-355600" rtl="0">
              <a:spcBef>
                <a:spcPts val="0"/>
              </a:spcBef>
              <a:spcAft>
                <a:spcPts val="0"/>
              </a:spcAft>
              <a:buSzPts val="2000"/>
              <a:buChar char="◆"/>
            </a:pPr>
            <a:r>
              <a:rPr lang="en" sz="2000"/>
              <a:t>Add, subtract, multiply, or divide to solve 1-step problems involving whole numbers within the same unit</a:t>
            </a:r>
            <a:endParaRPr sz="2000"/>
          </a:p>
          <a:p>
            <a:pPr marL="457200" lvl="0" indent="-355600" rtl="0">
              <a:spcBef>
                <a:spcPts val="0"/>
              </a:spcBef>
              <a:spcAft>
                <a:spcPts val="0"/>
              </a:spcAft>
              <a:buSzPts val="2000"/>
              <a:buChar char="◆"/>
            </a:pPr>
            <a:r>
              <a:rPr lang="en" sz="2000"/>
              <a:t>Line plots moved to 4th grade</a:t>
            </a:r>
            <a:endParaRPr sz="2000"/>
          </a:p>
          <a:p>
            <a:pPr marL="0" lvl="0" indent="0" rtl="0">
              <a:spcBef>
                <a:spcPts val="6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10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10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1000"/>
                                        <p:tgtEl>
                                          <p:spTgt spid="1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4" end="4"/>
                                            </p:txEl>
                                          </p:spTgt>
                                        </p:tgtEl>
                                        <p:attrNameLst>
                                          <p:attrName>style.visibility</p:attrName>
                                        </p:attrNameLst>
                                      </p:cBhvr>
                                      <p:to>
                                        <p:strVal val="visible"/>
                                      </p:to>
                                    </p:set>
                                    <p:animEffect transition="in" filter="fade">
                                      <p:cBhvr>
                                        <p:cTn id="27" dur="1000"/>
                                        <p:tgtEl>
                                          <p:spTgt spid="1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xEl>
                                              <p:pRg st="5" end="5"/>
                                            </p:txEl>
                                          </p:spTgt>
                                        </p:tgtEl>
                                        <p:attrNameLst>
                                          <p:attrName>style.visibility</p:attrName>
                                        </p:attrNameLst>
                                      </p:cBhvr>
                                      <p:to>
                                        <p:strVal val="visible"/>
                                      </p:to>
                                    </p:set>
                                    <p:animEffect transition="in" filter="fade">
                                      <p:cBhvr>
                                        <p:cTn id="32" dur="1000"/>
                                        <p:tgtEl>
                                          <p:spTgt spid="1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6">
                                            <p:txEl>
                                              <p:pRg st="6" end="6"/>
                                            </p:txEl>
                                          </p:spTgt>
                                        </p:tgtEl>
                                        <p:attrNameLst>
                                          <p:attrName>style.visibility</p:attrName>
                                        </p:attrNameLst>
                                      </p:cBhvr>
                                      <p:to>
                                        <p:strVal val="visible"/>
                                      </p:to>
                                    </p:set>
                                    <p:animEffect transition="in" filter="fade">
                                      <p:cBhvr>
                                        <p:cTn id="37" dur="1000"/>
                                        <p:tgtEl>
                                          <p:spTgt spid="1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6">
                                            <p:txEl>
                                              <p:pRg st="7" end="7"/>
                                            </p:txEl>
                                          </p:spTgt>
                                        </p:tgtEl>
                                        <p:attrNameLst>
                                          <p:attrName>style.visibility</p:attrName>
                                        </p:attrNameLst>
                                      </p:cBhvr>
                                      <p:to>
                                        <p:strVal val="visible"/>
                                      </p:to>
                                    </p:set>
                                    <p:animEffect transition="in" filter="fade">
                                      <p:cBhvr>
                                        <p:cTn id="42" dur="1000"/>
                                        <p:tgtEl>
                                          <p:spTgt spid="1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6">
                                            <p:txEl>
                                              <p:pRg st="8" end="8"/>
                                            </p:txEl>
                                          </p:spTgt>
                                        </p:tgtEl>
                                        <p:attrNameLst>
                                          <p:attrName>style.visibility</p:attrName>
                                        </p:attrNameLst>
                                      </p:cBhvr>
                                      <p:to>
                                        <p:strVal val="visible"/>
                                      </p:to>
                                    </p:set>
                                    <p:animEffect transition="in" filter="fade">
                                      <p:cBhvr>
                                        <p:cTn id="47" dur="1000"/>
                                        <p:tgtEl>
                                          <p:spTgt spid="1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Measuring = Memorizing?</a:t>
            </a:r>
            <a:endParaRPr sz="3000">
              <a:solidFill>
                <a:schemeClr val="dk2"/>
              </a:solidFill>
            </a:endParaRPr>
          </a:p>
        </p:txBody>
      </p:sp>
      <p:pic>
        <p:nvPicPr>
          <p:cNvPr id="182" name="Google Shape;182;p30"/>
          <p:cNvPicPr preferRelativeResize="0"/>
          <p:nvPr/>
        </p:nvPicPr>
        <p:blipFill>
          <a:blip r:embed="rId3">
            <a:alphaModFix/>
          </a:blip>
          <a:stretch>
            <a:fillRect/>
          </a:stretch>
        </p:blipFill>
        <p:spPr>
          <a:xfrm>
            <a:off x="6673900" y="3289950"/>
            <a:ext cx="2011950" cy="1341924"/>
          </a:xfrm>
          <a:prstGeom prst="rect">
            <a:avLst/>
          </a:prstGeom>
          <a:noFill/>
          <a:ln>
            <a:noFill/>
          </a:ln>
        </p:spPr>
      </p:pic>
      <p:sp>
        <p:nvSpPr>
          <p:cNvPr id="183" name="Google Shape;183;p30"/>
          <p:cNvSpPr txBox="1">
            <a:spLocks noGrp="1"/>
          </p:cNvSpPr>
          <p:nvPr>
            <p:ph type="body" idx="1"/>
          </p:nvPr>
        </p:nvSpPr>
        <p:spPr>
          <a:xfrm>
            <a:off x="434550" y="1148700"/>
            <a:ext cx="8322000" cy="3327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How can students learn the relationship between units of capacity, weight, and length without memorizing the conversion tables?</a:t>
            </a:r>
            <a:endParaRPr/>
          </a:p>
          <a:p>
            <a:pPr marL="0" lvl="0" indent="0">
              <a:spcBef>
                <a:spcPts val="600"/>
              </a:spcBef>
              <a:spcAft>
                <a:spcPts val="0"/>
              </a:spcAft>
              <a:buNone/>
            </a:pPr>
            <a:endParaRPr/>
          </a:p>
          <a:p>
            <a:pPr marL="0" lvl="0" indent="0">
              <a:spcBef>
                <a:spcPts val="600"/>
              </a:spcBef>
              <a:spcAft>
                <a:spcPts val="0"/>
              </a:spcAft>
              <a:buNone/>
            </a:pPr>
            <a:r>
              <a:rPr lang="en"/>
              <a:t>What role does estimation have in developing understanding?</a:t>
            </a:r>
            <a:endParaRPr/>
          </a:p>
          <a:p>
            <a:pPr marL="0" lvl="0" indent="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How can we incorporate the Standards for Mathematical Practice?</a:t>
            </a:r>
            <a:endParaRPr/>
          </a:p>
          <a:p>
            <a:pPr marL="0" lvl="0" indent="0">
              <a:spcBef>
                <a:spcPts val="600"/>
              </a:spcBef>
              <a:spcAft>
                <a:spcPts val="0"/>
              </a:spcAft>
              <a:buClr>
                <a:schemeClr val="dk1"/>
              </a:buClr>
              <a:buSzPts val="1100"/>
              <a:buFont typeface="Arial"/>
              <a:buNone/>
            </a:pPr>
            <a:endParaRPr/>
          </a:p>
          <a:p>
            <a:pPr marL="457200" lvl="0" indent="-342900" rtl="0">
              <a:lnSpc>
                <a:spcPct val="150000"/>
              </a:lnSpc>
              <a:spcBef>
                <a:spcPts val="0"/>
              </a:spcBef>
              <a:spcAft>
                <a:spcPts val="0"/>
              </a:spcAft>
              <a:buSzPts val="1800"/>
              <a:buChar char="◆"/>
            </a:pPr>
            <a:r>
              <a:rPr lang="en" sz="1800">
                <a:solidFill>
                  <a:srgbClr val="202020"/>
                </a:solidFill>
              </a:rPr>
              <a:t>1. Make sense of problems and persevere in solving them</a:t>
            </a:r>
            <a:endParaRPr sz="1800">
              <a:solidFill>
                <a:srgbClr val="202020"/>
              </a:solidFill>
            </a:endParaRPr>
          </a:p>
          <a:p>
            <a:pPr marL="457200" lvl="0" indent="-342900" rtl="0">
              <a:lnSpc>
                <a:spcPct val="150000"/>
              </a:lnSpc>
              <a:spcBef>
                <a:spcPts val="0"/>
              </a:spcBef>
              <a:spcAft>
                <a:spcPts val="0"/>
              </a:spcAft>
              <a:buSzPts val="1800"/>
              <a:buChar char="◆"/>
            </a:pPr>
            <a:r>
              <a:rPr lang="en" sz="1800">
                <a:solidFill>
                  <a:srgbClr val="202020"/>
                </a:solidFill>
              </a:rPr>
              <a:t>2. Reason abstractly and quantitatively.</a:t>
            </a:r>
            <a:endParaRPr sz="1800">
              <a:solidFill>
                <a:srgbClr val="202020"/>
              </a:solidFill>
            </a:endParaRPr>
          </a:p>
          <a:p>
            <a:pPr marL="457200" lvl="0" indent="-342900" rtl="0">
              <a:lnSpc>
                <a:spcPct val="150000"/>
              </a:lnSpc>
              <a:spcBef>
                <a:spcPts val="0"/>
              </a:spcBef>
              <a:spcAft>
                <a:spcPts val="0"/>
              </a:spcAft>
              <a:buSzPts val="1800"/>
              <a:buChar char="◆"/>
            </a:pPr>
            <a:r>
              <a:rPr lang="en" sz="1800">
                <a:solidFill>
                  <a:srgbClr val="202020"/>
                </a:solidFill>
              </a:rPr>
              <a:t>4. Model with mathematics.</a:t>
            </a:r>
            <a:endParaRPr sz="1800">
              <a:solidFill>
                <a:srgbClr val="202020"/>
              </a:solidFill>
            </a:endParaRPr>
          </a:p>
          <a:p>
            <a:pPr marL="0" lvl="0" indent="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457200" y="264950"/>
            <a:ext cx="8229600" cy="1534500"/>
          </a:xfrm>
          <a:prstGeom prst="rect">
            <a:avLst/>
          </a:prstGeom>
        </p:spPr>
        <p:txBody>
          <a:bodyPr spcFirstLastPara="1" wrap="square" lIns="91425" tIns="91425" rIns="91425" bIns="91425" anchor="t" anchorCtr="0">
            <a:noAutofit/>
          </a:bodyPr>
          <a:lstStyle/>
          <a:p>
            <a:pPr marL="342900" lvl="0" indent="-139700">
              <a:spcBef>
                <a:spcPts val="640"/>
              </a:spcBef>
              <a:spcAft>
                <a:spcPts val="0"/>
              </a:spcAft>
              <a:buNone/>
            </a:pPr>
            <a:r>
              <a:rPr lang="en" sz="2000"/>
              <a:t>You are responsible for making lemonade for the spring festival at your school.  You find this recipe and all of the ingredients in the school cafeteria, but only find a 1-cup measuring cup to measure out the ingredients.  How can you still follow the recipe?</a:t>
            </a:r>
            <a:endParaRPr sz="2000"/>
          </a:p>
          <a:p>
            <a:pPr marL="342900" lvl="0" indent="-139700">
              <a:lnSpc>
                <a:spcPct val="100000"/>
              </a:lnSpc>
              <a:spcBef>
                <a:spcPts val="640"/>
              </a:spcBef>
              <a:spcAft>
                <a:spcPts val="0"/>
              </a:spcAft>
              <a:buNone/>
            </a:pPr>
            <a:endParaRPr/>
          </a:p>
        </p:txBody>
      </p:sp>
      <p:sp>
        <p:nvSpPr>
          <p:cNvPr id="194" name="Google Shape;194;p32"/>
          <p:cNvSpPr/>
          <p:nvPr/>
        </p:nvSpPr>
        <p:spPr>
          <a:xfrm>
            <a:off x="791300" y="2089525"/>
            <a:ext cx="7307100" cy="2509800"/>
          </a:xfrm>
          <a:prstGeom prst="rect">
            <a:avLst/>
          </a:prstGeom>
          <a:noFill/>
          <a:ln w="1143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Google Shape;195;p32"/>
          <p:cNvSpPr txBox="1"/>
          <p:nvPr/>
        </p:nvSpPr>
        <p:spPr>
          <a:xfrm>
            <a:off x="1038600" y="2213200"/>
            <a:ext cx="2584200" cy="229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solidFill>
                  <a:schemeClr val="dk2"/>
                </a:solidFill>
              </a:rPr>
              <a:t>Ingredients:</a:t>
            </a:r>
            <a:endParaRPr sz="1800">
              <a:solidFill>
                <a:schemeClr val="dk2"/>
              </a:solidFill>
            </a:endParaRPr>
          </a:p>
          <a:p>
            <a:pPr marL="0" lvl="0" indent="0" rtl="0">
              <a:spcBef>
                <a:spcPts val="0"/>
              </a:spcBef>
              <a:spcAft>
                <a:spcPts val="0"/>
              </a:spcAft>
              <a:buClr>
                <a:schemeClr val="dk1"/>
              </a:buClr>
              <a:buSzPts val="1100"/>
              <a:buFont typeface="Arial"/>
              <a:buNone/>
            </a:pPr>
            <a:endParaRPr sz="1800">
              <a:solidFill>
                <a:schemeClr val="dk2"/>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2"/>
                </a:solidFill>
              </a:rPr>
              <a:t>2 pints of simple syrup</a:t>
            </a:r>
            <a:endParaRPr sz="1800">
              <a:solidFill>
                <a:schemeClr val="dk2"/>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2"/>
                </a:solidFill>
              </a:rPr>
              <a:t>1 quart of lemon juice</a:t>
            </a:r>
            <a:endParaRPr sz="1800">
              <a:solidFill>
                <a:schemeClr val="dk2"/>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2"/>
                </a:solidFill>
              </a:rPr>
              <a:t>2 lemons sliced</a:t>
            </a:r>
            <a:endParaRPr sz="1800">
              <a:solidFill>
                <a:schemeClr val="dk2"/>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2"/>
                </a:solidFill>
              </a:rPr>
              <a:t>2 gallons of water</a:t>
            </a:r>
            <a:endParaRPr sz="1800">
              <a:solidFill>
                <a:schemeClr val="dk2"/>
              </a:solidFill>
            </a:endParaRPr>
          </a:p>
          <a:p>
            <a:pPr marL="0" lvl="0" indent="0">
              <a:lnSpc>
                <a:spcPct val="115000"/>
              </a:lnSpc>
              <a:spcBef>
                <a:spcPts val="0"/>
              </a:spcBef>
              <a:spcAft>
                <a:spcPts val="0"/>
              </a:spcAft>
              <a:buNone/>
            </a:pPr>
            <a:endParaRPr sz="1800" i="1"/>
          </a:p>
        </p:txBody>
      </p:sp>
      <p:pic>
        <p:nvPicPr>
          <p:cNvPr id="196" name="Google Shape;196;p32"/>
          <p:cNvPicPr preferRelativeResize="0"/>
          <p:nvPr/>
        </p:nvPicPr>
        <p:blipFill>
          <a:blip r:embed="rId3">
            <a:alphaModFix/>
          </a:blip>
          <a:stretch>
            <a:fillRect/>
          </a:stretch>
        </p:blipFill>
        <p:spPr>
          <a:xfrm>
            <a:off x="7195125" y="3419944"/>
            <a:ext cx="767525" cy="1031006"/>
          </a:xfrm>
          <a:prstGeom prst="rect">
            <a:avLst/>
          </a:prstGeom>
          <a:noFill/>
          <a:ln>
            <a:noFill/>
          </a:ln>
        </p:spPr>
      </p:pic>
      <p:sp>
        <p:nvSpPr>
          <p:cNvPr id="197" name="Google Shape;197;p32"/>
          <p:cNvSpPr txBox="1"/>
          <p:nvPr/>
        </p:nvSpPr>
        <p:spPr>
          <a:xfrm>
            <a:off x="3622800" y="2376850"/>
            <a:ext cx="3734100" cy="196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i="1">
                <a:solidFill>
                  <a:srgbClr val="1C1C1C"/>
                </a:solidFill>
                <a:highlight>
                  <a:srgbClr val="FFFFFF"/>
                </a:highlight>
              </a:rPr>
              <a:t>Directions: Stir together  the simple syrup and lemon juice. Add water and lemon slices, and stir until combined.  Chill until ready to serve.</a:t>
            </a:r>
            <a:endParaRPr sz="1800" i="1">
              <a:solidFill>
                <a:schemeClr val="dk1"/>
              </a:solidFill>
            </a:endParaRPr>
          </a:p>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chemeClr val="dk2"/>
                </a:solidFill>
              </a:rPr>
              <a:t>Geometric Measurement</a:t>
            </a:r>
            <a:endParaRPr sz="3000">
              <a:solidFill>
                <a:schemeClr val="dk2"/>
              </a:solidFill>
            </a:endParaRPr>
          </a:p>
        </p:txBody>
      </p:sp>
      <p:sp>
        <p:nvSpPr>
          <p:cNvPr id="203" name="Google Shape;203;p33"/>
          <p:cNvSpPr txBox="1">
            <a:spLocks noGrp="1"/>
          </p:cNvSpPr>
          <p:nvPr>
            <p:ph type="body" idx="1"/>
          </p:nvPr>
        </p:nvSpPr>
        <p:spPr>
          <a:xfrm>
            <a:off x="674100" y="1358725"/>
            <a:ext cx="6626100" cy="33273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What changes did you find in the standards relating to area and perimeter?</a:t>
            </a:r>
            <a:endParaRPr/>
          </a:p>
          <a:p>
            <a:pPr marL="457200" lvl="0" indent="-381000" rtl="0">
              <a:spcBef>
                <a:spcPts val="600"/>
              </a:spcBef>
              <a:spcAft>
                <a:spcPts val="0"/>
              </a:spcAft>
              <a:buSzPts val="2400"/>
              <a:buChar char="◆"/>
            </a:pPr>
            <a:r>
              <a:rPr lang="en"/>
              <a:t>Two previous standards around unit squares combined into 1 standard</a:t>
            </a:r>
            <a:endParaRPr/>
          </a:p>
          <a:p>
            <a:pPr marL="457200" lvl="0" indent="-381000" rtl="0">
              <a:spcBef>
                <a:spcPts val="0"/>
              </a:spcBef>
              <a:spcAft>
                <a:spcPts val="0"/>
              </a:spcAft>
              <a:buSzPts val="2400"/>
              <a:buChar char="◆"/>
            </a:pPr>
            <a:r>
              <a:rPr lang="en"/>
              <a:t>Finding area of rectilinear figure moved to 4th grade</a:t>
            </a:r>
            <a:endParaRPr/>
          </a:p>
          <a:p>
            <a:pPr marL="457200" lvl="0" indent="-381000">
              <a:spcBef>
                <a:spcPts val="0"/>
              </a:spcBef>
              <a:spcAft>
                <a:spcPts val="0"/>
              </a:spcAft>
              <a:buSzPts val="2400"/>
              <a:buChar char="◆"/>
            </a:pPr>
            <a:r>
              <a:rPr lang="en"/>
              <a:t>No longer have to compare rectangles with different/same areas and perimeters</a:t>
            </a:r>
            <a:endParaRPr/>
          </a:p>
        </p:txBody>
      </p:sp>
      <p:pic>
        <p:nvPicPr>
          <p:cNvPr id="204" name="Google Shape;204;p33"/>
          <p:cNvPicPr preferRelativeResize="0"/>
          <p:nvPr/>
        </p:nvPicPr>
        <p:blipFill>
          <a:blip r:embed="rId3">
            <a:alphaModFix/>
          </a:blip>
          <a:stretch>
            <a:fillRect/>
          </a:stretch>
        </p:blipFill>
        <p:spPr>
          <a:xfrm>
            <a:off x="7300200" y="2484900"/>
            <a:ext cx="1538250" cy="1620175"/>
          </a:xfrm>
          <a:prstGeom prst="rect">
            <a:avLst/>
          </a:prstGeom>
          <a:noFill/>
          <a:ln>
            <a:noFill/>
          </a:ln>
        </p:spPr>
      </p:pic>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1521</Words>
  <Application>Microsoft Office PowerPoint</Application>
  <PresentationFormat>On-screen Show (16:9)</PresentationFormat>
  <Paragraphs>131</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Karla</vt:lpstr>
      <vt:lpstr>Noto Symbol</vt:lpstr>
      <vt:lpstr>Raleway</vt:lpstr>
      <vt:lpstr>Times New Roman</vt:lpstr>
      <vt:lpstr>Merriweather Sans</vt:lpstr>
      <vt:lpstr>Roboto</vt:lpstr>
      <vt:lpstr>Lora</vt:lpstr>
      <vt:lpstr>Escalus template</vt:lpstr>
      <vt:lpstr>Material</vt:lpstr>
      <vt:lpstr>Measurement and Data: What changed?</vt:lpstr>
      <vt:lpstr>Session Goals</vt:lpstr>
      <vt:lpstr>Same or Different?</vt:lpstr>
      <vt:lpstr>Measurement</vt:lpstr>
      <vt:lpstr>Changes to Measurement Standards</vt:lpstr>
      <vt:lpstr>Measuring = Memorizing?</vt:lpstr>
      <vt:lpstr>PowerPoint Presentation</vt:lpstr>
      <vt:lpstr>PowerPoint Presentation</vt:lpstr>
      <vt:lpstr>Geometric Measurement</vt:lpstr>
      <vt:lpstr>Data</vt:lpstr>
      <vt:lpstr>Representing and Interpreting Data</vt:lpstr>
      <vt:lpstr>Represent and Interpret Data</vt:lpstr>
      <vt:lpstr>A Progression of MD.3</vt:lpstr>
      <vt:lpstr>Data Ideas to Consider:</vt:lpstr>
      <vt:lpstr>Two Types of Data</vt:lpstr>
      <vt:lpstr>Categorical Data</vt:lpstr>
      <vt:lpstr>Examples of Categorical Data</vt:lpstr>
      <vt:lpstr>Categorical Data</vt:lpstr>
      <vt:lpstr>Numerical Data</vt:lpstr>
      <vt:lpstr>PowerPoint Presentation</vt:lpstr>
      <vt:lpstr>Explore 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and Data: What changed?</dc:title>
  <dc:creator>Leanne Daughtry</dc:creator>
  <cp:lastModifiedBy>Leanne Daughtry</cp:lastModifiedBy>
  <cp:revision>2</cp:revision>
  <dcterms:modified xsi:type="dcterms:W3CDTF">2018-09-03T17:58:09Z</dcterms:modified>
</cp:coreProperties>
</file>