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notesSlides/notesSlide18.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3" r:id="rId17"/>
    <p:sldId id="277" r:id="rId18"/>
    <p:sldId id="278" r:id="rId19"/>
    <p:sldId id="279" r:id="rId20"/>
  </p:sldIdLst>
  <p:sldSz cx="9144000" cy="5143500" type="screen16x9"/>
  <p:notesSz cx="6858000" cy="9144000"/>
  <p:embeddedFontLst>
    <p:embeddedFont>
      <p:font typeface="Open Sans" charset="0"/>
      <p:regular r:id="rId22"/>
      <p:bold r:id="rId23"/>
      <p:italic r:id="rId24"/>
      <p:boldItalic r:id="rId25"/>
    </p:embeddedFont>
    <p:embeddedFont>
      <p:font typeface="PT Sans Narrow" charset="0"/>
      <p:regular r:id="rId26"/>
      <p:bold r:id="rId27"/>
    </p:embeddedFont>
    <p:embeddedFont>
      <p:font typeface="Calibri" pitchFamily="3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nne Daughtry"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703B5A51-53B9-475C-B346-F4C56A60E018}">
  <a:tblStyle styleId="{703B5A51-53B9-475C-B346-F4C56A60E01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021" autoAdjust="0"/>
  </p:normalViewPr>
  <p:slideViewPr>
    <p:cSldViewPr snapToGrid="0">
      <p:cViewPr>
        <p:scale>
          <a:sx n="102" d="100"/>
          <a:sy n="102" d="100"/>
        </p:scale>
        <p:origin x="-456" y="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chemeClr val="bg2">
                    <a:lumMod val="50000"/>
                  </a:schemeClr>
                </a:solidFill>
              </a:rPr>
              <a:t>Miles Driven</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strRef>
              <c:f>Sheet1!$A$1:$A$3</c:f>
              <c:strCache>
                <c:ptCount val="3"/>
                <c:pt idx="0">
                  <c:v>Monday</c:v>
                </c:pt>
                <c:pt idx="1">
                  <c:v>Tuesday</c:v>
                </c:pt>
                <c:pt idx="2">
                  <c:v>Wednesday</c:v>
                </c:pt>
              </c:strCache>
            </c:strRef>
          </c:cat>
          <c:val>
            <c:numRef>
              <c:f>Sheet1!$B$1:$B$3</c:f>
              <c:numCache>
                <c:formatCode>General</c:formatCode>
                <c:ptCount val="3"/>
                <c:pt idx="0">
                  <c:v>340</c:v>
                </c:pt>
                <c:pt idx="1">
                  <c:v>360</c:v>
                </c:pt>
                <c:pt idx="2">
                  <c:v>140</c:v>
                </c:pt>
              </c:numCache>
            </c:numRef>
          </c:val>
          <c:extLst xmlns:c16r2="http://schemas.microsoft.com/office/drawing/2015/06/chart">
            <c:ext xmlns:c16="http://schemas.microsoft.com/office/drawing/2014/chart" uri="{C3380CC4-5D6E-409C-BE32-E72D297353CC}">
              <c16:uniqueId val="{00000000-FB86-4CCD-A4D3-D6C0B3EBC726}"/>
            </c:ext>
          </c:extLst>
        </c:ser>
        <c:dLbls>
          <c:showLegendKey val="0"/>
          <c:showVal val="0"/>
          <c:showCatName val="0"/>
          <c:showSerName val="0"/>
          <c:showPercent val="0"/>
          <c:showBubbleSize val="0"/>
        </c:dLbls>
        <c:gapWidth val="219"/>
        <c:overlap val="-27"/>
        <c:axId val="68067712"/>
        <c:axId val="68815104"/>
      </c:barChart>
      <c:catAx>
        <c:axId val="68067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2">
                    <a:lumMod val="50000"/>
                  </a:schemeClr>
                </a:solidFill>
                <a:latin typeface="+mn-lt"/>
                <a:ea typeface="+mn-ea"/>
                <a:cs typeface="+mn-cs"/>
              </a:defRPr>
            </a:pPr>
            <a:endParaRPr lang="en-US"/>
          </a:p>
        </c:txPr>
        <c:crossAx val="68815104"/>
        <c:crosses val="autoZero"/>
        <c:auto val="1"/>
        <c:lblAlgn val="ctr"/>
        <c:lblOffset val="100"/>
        <c:noMultiLvlLbl val="0"/>
      </c:catAx>
      <c:valAx>
        <c:axId val="68815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in"/>
        <c:minorTickMark val="none"/>
        <c:tickLblPos val="nextTo"/>
        <c:spPr>
          <a:noFill/>
          <a:ln>
            <a:solidFill>
              <a:schemeClr val="bg2">
                <a:lumMod val="50000"/>
              </a:schemeClr>
            </a:solidFill>
          </a:ln>
          <a:effectLst/>
        </c:spPr>
        <c:txPr>
          <a:bodyPr rot="-60000000" spcFirstLastPara="1" vertOverflow="ellipsis" vert="horz" wrap="square" anchor="ctr" anchorCtr="1"/>
          <a:lstStyle/>
          <a:p>
            <a:pPr>
              <a:defRPr sz="900" b="0" i="0" u="none" strike="noStrike" kern="1200" baseline="0">
                <a:solidFill>
                  <a:schemeClr val="bg2">
                    <a:lumMod val="50000"/>
                  </a:schemeClr>
                </a:solidFill>
                <a:latin typeface="+mn-lt"/>
                <a:ea typeface="+mn-ea"/>
                <a:cs typeface="+mn-cs"/>
              </a:defRPr>
            </a:pPr>
            <a:endParaRPr lang="en-US"/>
          </a:p>
        </c:txPr>
        <c:crossAx val="68067712"/>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2">
                    <a:lumMod val="50000"/>
                  </a:schemeClr>
                </a:solidFill>
                <a:latin typeface="+mn-lt"/>
                <a:ea typeface="+mn-ea"/>
                <a:cs typeface="+mn-cs"/>
              </a:defRPr>
            </a:pPr>
            <a:r>
              <a:rPr lang="en-US">
                <a:solidFill>
                  <a:schemeClr val="bg2">
                    <a:lumMod val="50000"/>
                  </a:schemeClr>
                </a:solidFill>
              </a:rPr>
              <a:t>Museum Visitors</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strRef>
              <c:f>Sheet1!$A$1:$A$3</c:f>
              <c:strCache>
                <c:ptCount val="3"/>
                <c:pt idx="0">
                  <c:v>Monday</c:v>
                </c:pt>
                <c:pt idx="1">
                  <c:v>Tuesday</c:v>
                </c:pt>
                <c:pt idx="2">
                  <c:v>Wednesday</c:v>
                </c:pt>
              </c:strCache>
            </c:strRef>
          </c:cat>
          <c:val>
            <c:numRef>
              <c:f>Sheet1!$B$1:$B$3</c:f>
              <c:numCache>
                <c:formatCode>General</c:formatCode>
                <c:ptCount val="3"/>
                <c:pt idx="0">
                  <c:v>340</c:v>
                </c:pt>
                <c:pt idx="1">
                  <c:v>360</c:v>
                </c:pt>
                <c:pt idx="2">
                  <c:v>140</c:v>
                </c:pt>
              </c:numCache>
            </c:numRef>
          </c:val>
          <c:extLst xmlns:c16r2="http://schemas.microsoft.com/office/drawing/2015/06/chart">
            <c:ext xmlns:c16="http://schemas.microsoft.com/office/drawing/2014/chart" uri="{C3380CC4-5D6E-409C-BE32-E72D297353CC}">
              <c16:uniqueId val="{00000000-5BA8-42FD-9240-845DBBCA7CA6}"/>
            </c:ext>
          </c:extLst>
        </c:ser>
        <c:dLbls>
          <c:showLegendKey val="0"/>
          <c:showVal val="0"/>
          <c:showCatName val="0"/>
          <c:showSerName val="0"/>
          <c:showPercent val="0"/>
          <c:showBubbleSize val="0"/>
        </c:dLbls>
        <c:gapWidth val="219"/>
        <c:overlap val="-27"/>
        <c:axId val="56905088"/>
        <c:axId val="56906880"/>
      </c:barChart>
      <c:catAx>
        <c:axId val="56905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2">
                    <a:lumMod val="50000"/>
                  </a:schemeClr>
                </a:solidFill>
                <a:latin typeface="+mn-lt"/>
                <a:ea typeface="+mn-ea"/>
                <a:cs typeface="+mn-cs"/>
              </a:defRPr>
            </a:pPr>
            <a:endParaRPr lang="en-US"/>
          </a:p>
        </c:txPr>
        <c:crossAx val="56906880"/>
        <c:crosses val="autoZero"/>
        <c:auto val="1"/>
        <c:lblAlgn val="ctr"/>
        <c:lblOffset val="100"/>
        <c:noMultiLvlLbl val="0"/>
      </c:catAx>
      <c:valAx>
        <c:axId val="56906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2">
                    <a:lumMod val="50000"/>
                  </a:schemeClr>
                </a:solidFill>
                <a:latin typeface="+mn-lt"/>
                <a:ea typeface="+mn-ea"/>
                <a:cs typeface="+mn-cs"/>
              </a:defRPr>
            </a:pPr>
            <a:endParaRPr lang="en-US"/>
          </a:p>
        </c:txPr>
        <c:crossAx val="56905088"/>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0" dt="2018-07-25T03:29:51.738" idx="1">
    <p:pos x="6000" y="0"/>
    <p:text>Please verify that we have permission to use these graphics?  We must cite sources if we find images off the web. I googled the title of the graph and found it here: http://www.lumoslearning.com/llwp/resources/homework-help-for-grade-3-to-8-math-and-english-language-arts/sample-questions.html?cur=553&amp;id=7560&amp;qid=151353</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8-07-25T03:18:21.044" idx="2">
    <p:pos x="6000" y="0"/>
    <p:text>Please check copyrights...https://worksheets.tutorvista.com/reading-of-pictographs-making-of-pictographs-reading-of-pictographs-making-of-tally-charts-worksheet.html</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496381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wouldyourathermath.co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wouldyourathermath.co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wouldyourathermath.co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wouldyourathermath.co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wouldyourathermath.co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wouldyourathermath.co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3d95807086_0_4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Google Shape;122;g3d95807086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a:solidFill>
                  <a:srgbClr val="2D3B45"/>
                </a:solidFill>
                <a:highlight>
                  <a:srgbClr val="FFFFFF"/>
                </a:highlight>
              </a:rPr>
              <a:t>In this routine, students are provided Daily Graph Questions.  Students have the opportunity to solve the questions and share their thinking with a partner or small group.</a:t>
            </a:r>
            <a:endParaRPr sz="1200">
              <a:solidFill>
                <a:srgbClr val="2D3B45"/>
              </a:solidFill>
              <a:highlight>
                <a:srgbClr val="FFFFFF"/>
              </a:highlight>
            </a:endParaRPr>
          </a:p>
          <a:p>
            <a:pPr marL="0" lvl="0" indent="0">
              <a:spcBef>
                <a:spcPts val="0"/>
              </a:spcBef>
              <a:spcAft>
                <a:spcPts val="0"/>
              </a:spcAft>
              <a:buNone/>
            </a:pPr>
            <a:endParaRPr sz="1200">
              <a:solidFill>
                <a:srgbClr val="2D3B45"/>
              </a:solidFill>
              <a:highlight>
                <a:srgbClr val="FFFFFF"/>
              </a:highlight>
            </a:endParaRPr>
          </a:p>
          <a:p>
            <a:pPr marL="0" lvl="0" indent="0" rtl="0">
              <a:spcBef>
                <a:spcPts val="0"/>
              </a:spcBef>
              <a:spcAft>
                <a:spcPts val="0"/>
              </a:spcAft>
              <a:buNone/>
            </a:pPr>
            <a:r>
              <a:rPr lang="en" sz="1200">
                <a:solidFill>
                  <a:srgbClr val="2D3B45"/>
                </a:solidFill>
                <a:highlight>
                  <a:srgbClr val="FFFFFF"/>
                </a:highlight>
              </a:rPr>
              <a:t>These are great for OA.8 because students struggle with these 2 part word problem questions. They will do just part of the problem and not all of it. </a:t>
            </a:r>
            <a:endParaRPr sz="1200">
              <a:solidFill>
                <a:srgbClr val="2D3B45"/>
              </a:solidFill>
              <a:highlight>
                <a:srgbClr val="FFFFFF"/>
              </a:highligh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3d95807086_0_49: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Google Shape;128;g3d95807086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200">
                <a:solidFill>
                  <a:srgbClr val="2D3B45"/>
                </a:solidFill>
                <a:highlight>
                  <a:srgbClr val="FFFFFF"/>
                </a:highlight>
              </a:rPr>
              <a:t>In this routine, students are provided a Daily Graph.  Students are given a Turn and Talk.  Students share what they notice and what they wonder about the data given in the Daily Graph. </a:t>
            </a:r>
            <a:endParaRPr sz="1200">
              <a:solidFill>
                <a:srgbClr val="2D3B45"/>
              </a:solidFill>
              <a:highlight>
                <a:srgbClr val="FFFFFF"/>
              </a:highlight>
            </a:endParaRPr>
          </a:p>
          <a:p>
            <a:pPr marL="0" lvl="0" indent="0" rtl="0">
              <a:lnSpc>
                <a:spcPct val="115000"/>
              </a:lnSpc>
              <a:spcBef>
                <a:spcPts val="0"/>
              </a:spcBef>
              <a:spcAft>
                <a:spcPts val="0"/>
              </a:spcAft>
              <a:buNone/>
            </a:pPr>
            <a:endParaRPr sz="1200">
              <a:solidFill>
                <a:srgbClr val="2D3B45"/>
              </a:solidFill>
              <a:highlight>
                <a:srgbClr val="FFFFFF"/>
              </a:highlight>
              <a:uFill>
                <a:noFill/>
              </a:uFill>
              <a:hlinkClick r:id="rId3"/>
            </a:endParaRPr>
          </a:p>
          <a:p>
            <a:pPr marL="0" lvl="0" indent="0" rtl="0">
              <a:lnSpc>
                <a:spcPct val="115000"/>
              </a:lnSpc>
              <a:spcBef>
                <a:spcPts val="0"/>
              </a:spcBef>
              <a:spcAft>
                <a:spcPts val="0"/>
              </a:spcAft>
              <a:buNone/>
            </a:pPr>
            <a:r>
              <a:rPr lang="en" sz="1200">
                <a:solidFill>
                  <a:srgbClr val="2D3B45"/>
                </a:solidFill>
                <a:highlight>
                  <a:srgbClr val="FFFFFF"/>
                </a:highlight>
              </a:rPr>
              <a:t>This discussion promotes students awareness of information given in graphs.</a:t>
            </a:r>
            <a:endParaRPr sz="1200">
              <a:solidFill>
                <a:srgbClr val="2D3B45"/>
              </a:solidFill>
              <a:highlight>
                <a:schemeClr val="lt1"/>
              </a:highligh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3db0d696ec_0_3: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Google Shape;135;g3db0d696ec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rgbClr val="FFFFFF"/>
                </a:highlight>
              </a:rPr>
              <a:t>In this routine, students are provided Daily Graph Questions.  Students have the opportunity to solve the questions and share their thinking with a partner or small group.</a:t>
            </a:r>
            <a:endParaRPr sz="1200">
              <a:solidFill>
                <a:srgbClr val="2D3B45"/>
              </a:solidFill>
              <a:highlight>
                <a:srgbClr val="FFFFFF"/>
              </a:highlight>
            </a:endParaRPr>
          </a:p>
          <a:p>
            <a:pPr marL="0" lvl="0" indent="0" rtl="0">
              <a:spcBef>
                <a:spcPts val="0"/>
              </a:spcBef>
              <a:spcAft>
                <a:spcPts val="0"/>
              </a:spcAft>
              <a:buNone/>
            </a:pPr>
            <a:endParaRPr/>
          </a:p>
          <a:p>
            <a:pPr marL="0" lvl="0" indent="0">
              <a:spcBef>
                <a:spcPts val="0"/>
              </a:spcBef>
              <a:spcAft>
                <a:spcPts val="0"/>
              </a:spcAft>
              <a:buNone/>
            </a:pPr>
            <a:r>
              <a:rPr lang="en"/>
              <a:t>The first problem focuses on OA.8, 2 step word problems. The teacher can create more questions like this for the students bases on this graph since it has lots of data.</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3db0d696ec_7_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Google Shape;141;g3db0d696ec_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200">
                <a:solidFill>
                  <a:srgbClr val="2D3B45"/>
                </a:solidFill>
                <a:highlight>
                  <a:srgbClr val="FFFFFF"/>
                </a:highlight>
              </a:rPr>
              <a:t>In this routine, students are provided a Daily Graph.  Students are given a Turn and Talk.  Students share what they notice and what they wonder about the data given in the Daily Graph. </a:t>
            </a:r>
            <a:endParaRPr sz="1200">
              <a:solidFill>
                <a:srgbClr val="2D3B45"/>
              </a:solidFill>
              <a:highlight>
                <a:srgbClr val="FFFFFF"/>
              </a:highlight>
            </a:endParaRPr>
          </a:p>
          <a:p>
            <a:pPr marL="0" lvl="0" indent="0" rtl="0">
              <a:lnSpc>
                <a:spcPct val="115000"/>
              </a:lnSpc>
              <a:spcBef>
                <a:spcPts val="0"/>
              </a:spcBef>
              <a:spcAft>
                <a:spcPts val="0"/>
              </a:spcAft>
              <a:buNone/>
            </a:pPr>
            <a:endParaRPr sz="1200">
              <a:solidFill>
                <a:srgbClr val="2D3B45"/>
              </a:solidFill>
              <a:highlight>
                <a:srgbClr val="FFFFFF"/>
              </a:highlight>
              <a:uFill>
                <a:noFill/>
              </a:uFill>
              <a:hlinkClick r:id="rId3"/>
            </a:endParaRPr>
          </a:p>
          <a:p>
            <a:pPr marL="0" lvl="0" indent="0" rtl="0">
              <a:lnSpc>
                <a:spcPct val="115000"/>
              </a:lnSpc>
              <a:spcBef>
                <a:spcPts val="0"/>
              </a:spcBef>
              <a:spcAft>
                <a:spcPts val="0"/>
              </a:spcAft>
              <a:buNone/>
            </a:pPr>
            <a:r>
              <a:rPr lang="en" sz="1200">
                <a:solidFill>
                  <a:srgbClr val="2D3B45"/>
                </a:solidFill>
                <a:highlight>
                  <a:srgbClr val="FFFFFF"/>
                </a:highlight>
              </a:rPr>
              <a:t>This discussion promotes students awareness of information given in graphs.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3db0d696ec_7_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Google Shape;148;g3db0d696ec_7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rgbClr val="FFFFFF"/>
                </a:highlight>
              </a:rPr>
              <a:t>In this routine, students are provided Daily Graph Questions.  Students have the opportunity to solve the questions and share their thinking with a partner or small group.</a:t>
            </a:r>
            <a:endParaRPr sz="1200">
              <a:solidFill>
                <a:srgbClr val="2D3B45"/>
              </a:solidFill>
              <a:highlight>
                <a:srgbClr val="FFFFFF"/>
              </a:highlight>
            </a:endParaRPr>
          </a:p>
          <a:p>
            <a:pPr marL="0" lvl="0" indent="0" rtl="0">
              <a:spcBef>
                <a:spcPts val="0"/>
              </a:spcBef>
              <a:spcAft>
                <a:spcPts val="0"/>
              </a:spcAft>
              <a:buNone/>
            </a:pPr>
            <a:endParaRPr/>
          </a:p>
          <a:p>
            <a:pPr marL="0" lvl="0" indent="0">
              <a:spcBef>
                <a:spcPts val="0"/>
              </a:spcBef>
              <a:spcAft>
                <a:spcPts val="0"/>
              </a:spcAft>
              <a:buNone/>
            </a:pPr>
            <a:r>
              <a:rPr lang="en"/>
              <a:t>The second two questions tie in OA.8 and a misconception for students will be to complete only one of the two steps.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100" b="0" i="0" u="none" strike="noStrike" cap="none">
                <a:solidFill>
                  <a:schemeClr val="dk1"/>
                </a:solidFill>
                <a:latin typeface="Arial"/>
                <a:ea typeface="Arial"/>
                <a:cs typeface="Arial"/>
                <a:sym typeface="Arial"/>
              </a:rPr>
              <a:t>These problems are set to appear one at a time. Reveal the first problem, give students time to come up with a solution, discuss, and move to the next problem. Discuss connections between problems on the slide.</a:t>
            </a: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872464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a86453ce8_1_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8" name="Google Shape;108;g3a86453ce8_1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ctr" rtl="0">
              <a:lnSpc>
                <a:spcPct val="90000"/>
              </a:lnSpc>
              <a:spcBef>
                <a:spcPts val="0"/>
              </a:spcBef>
              <a:spcAft>
                <a:spcPts val="0"/>
              </a:spcAft>
              <a:buClr>
                <a:srgbClr val="000000"/>
              </a:buClr>
              <a:buSzPts val="1400"/>
              <a:buFont typeface="Arial"/>
              <a:buNone/>
            </a:pPr>
            <a:r>
              <a:rPr lang="en-US" sz="4000" b="0" i="0" u="none" strike="noStrike" cap="none">
                <a:solidFill>
                  <a:schemeClr val="lt1"/>
                </a:solidFill>
                <a:latin typeface="Calibri"/>
                <a:ea typeface="Calibri"/>
                <a:cs typeface="Calibri"/>
                <a:sym typeface="Calibri"/>
              </a:rPr>
              <a:t>Making (Making Ten</a:t>
            </a: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100" b="0" i="0" u="none" strike="noStrike" cap="none">
                <a:solidFill>
                  <a:schemeClr val="dk1"/>
                </a:solidFill>
                <a:latin typeface="Arial"/>
                <a:ea typeface="Arial"/>
                <a:cs typeface="Arial"/>
                <a:sym typeface="Arial"/>
              </a:rPr>
              <a:t>These problems are set to appear one at a time. Reveal the first problem, give students time to come up with a solution, discuss, and move to the next problem. Discuss connections between problems on the slide.</a:t>
            </a: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375498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3a86453ce8_16_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g3a86453ce8_16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ctr" rtl="0">
              <a:lnSpc>
                <a:spcPct val="90000"/>
              </a:lnSpc>
              <a:spcBef>
                <a:spcPts val="0"/>
              </a:spcBef>
              <a:spcAft>
                <a:spcPts val="0"/>
              </a:spcAft>
              <a:buClr>
                <a:srgbClr val="000000"/>
              </a:buClr>
              <a:buSzPts val="1400"/>
              <a:buFont typeface="Arial"/>
              <a:buNone/>
            </a:pPr>
            <a:r>
              <a:rPr lang="en-US" sz="4000" b="0" i="0" u="none" strike="noStrike" cap="none">
                <a:solidFill>
                  <a:schemeClr val="lt1"/>
                </a:solidFill>
                <a:latin typeface="Calibri"/>
                <a:ea typeface="Calibri"/>
                <a:cs typeface="Calibri"/>
                <a:sym typeface="Calibri"/>
              </a:rPr>
              <a:t>Making (Making Ten</a:t>
            </a: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100" b="0" i="0" u="none" strike="noStrike" cap="none">
                <a:solidFill>
                  <a:schemeClr val="dk1"/>
                </a:solidFill>
                <a:latin typeface="Arial"/>
                <a:ea typeface="Arial"/>
                <a:cs typeface="Arial"/>
                <a:sym typeface="Arial"/>
              </a:rPr>
              <a:t>These problems are set to appear one at a time. Reveal the first problem, give students time to come up with a solution, discuss, and move to the next problem. Discuss connections between problems on the slide.</a:t>
            </a: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8097623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57658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d95807086_0_5: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Google Shape;70;g3d9580708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d95807086_0_30: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Google Shape;76;g3d9580708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200" dirty="0">
                <a:solidFill>
                  <a:srgbClr val="2D3B45"/>
                </a:solidFill>
                <a:highlight>
                  <a:srgbClr val="FFFFFF"/>
                </a:highlight>
              </a:rPr>
              <a:t>In this routine, students are provided a Daily Graph.  Students are given a </a:t>
            </a:r>
            <a:r>
              <a:rPr lang="en" sz="1200" dirty="0" smtClean="0">
                <a:solidFill>
                  <a:srgbClr val="2D3B45"/>
                </a:solidFill>
                <a:highlight>
                  <a:srgbClr val="FFFFFF"/>
                </a:highlight>
              </a:rPr>
              <a:t>chance to Turn </a:t>
            </a:r>
            <a:r>
              <a:rPr lang="en" sz="1200" dirty="0">
                <a:solidFill>
                  <a:srgbClr val="2D3B45"/>
                </a:solidFill>
                <a:highlight>
                  <a:srgbClr val="FFFFFF"/>
                </a:highlight>
              </a:rPr>
              <a:t>and Talk.  Students share what they notice and what they wonder about the data given in the Daily Graph. </a:t>
            </a:r>
            <a:endParaRPr sz="1200" dirty="0">
              <a:solidFill>
                <a:srgbClr val="2D3B45"/>
              </a:solidFill>
              <a:highlight>
                <a:srgbClr val="FFFFFF"/>
              </a:highlight>
            </a:endParaRPr>
          </a:p>
          <a:p>
            <a:pPr marL="0" lvl="0" indent="0" rtl="0">
              <a:lnSpc>
                <a:spcPct val="115000"/>
              </a:lnSpc>
              <a:spcBef>
                <a:spcPts val="0"/>
              </a:spcBef>
              <a:spcAft>
                <a:spcPts val="0"/>
              </a:spcAft>
              <a:buNone/>
            </a:pPr>
            <a:endParaRPr sz="1200" dirty="0">
              <a:solidFill>
                <a:srgbClr val="2D3B45"/>
              </a:solidFill>
              <a:highlight>
                <a:srgbClr val="FFFFFF"/>
              </a:highlight>
              <a:uFill>
                <a:noFill/>
              </a:uFill>
              <a:hlinkClick r:id="rId3"/>
            </a:endParaRPr>
          </a:p>
          <a:p>
            <a:pPr marL="0" lvl="0" indent="0" rtl="0">
              <a:lnSpc>
                <a:spcPct val="115000"/>
              </a:lnSpc>
              <a:spcBef>
                <a:spcPts val="0"/>
              </a:spcBef>
              <a:spcAft>
                <a:spcPts val="0"/>
              </a:spcAft>
              <a:buNone/>
            </a:pPr>
            <a:r>
              <a:rPr lang="en" sz="1200" dirty="0">
                <a:solidFill>
                  <a:srgbClr val="2D3B45"/>
                </a:solidFill>
                <a:highlight>
                  <a:srgbClr val="FFFFFF"/>
                </a:highlight>
              </a:rPr>
              <a:t>This discussion promotes students awareness of information given in graphs.</a:t>
            </a:r>
            <a:endParaRPr sz="1200" dirty="0">
              <a:solidFill>
                <a:srgbClr val="2D3B45"/>
              </a:solidFill>
              <a:highlight>
                <a:srgbClr val="FFFFFF"/>
              </a:highligh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d95807086_0_127: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Google Shape;83;g3d95807086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200">
                <a:solidFill>
                  <a:srgbClr val="2D3B45"/>
                </a:solidFill>
                <a:highlight>
                  <a:srgbClr val="FFFFFF"/>
                </a:highlight>
              </a:rPr>
              <a:t>In this routine, students are provided Daily Graph Questions.  Students have the opportunity to solve the questions and share their thinking with a partner or small group.</a:t>
            </a:r>
            <a:endParaRPr sz="1200">
              <a:solidFill>
                <a:srgbClr val="2D3B45"/>
              </a:solidFill>
              <a:highlight>
                <a:srgbClr val="FFFFFF"/>
              </a:highlight>
            </a:endParaRPr>
          </a:p>
          <a:p>
            <a:pPr marL="0" lvl="0" indent="0" rtl="0">
              <a:lnSpc>
                <a:spcPct val="115000"/>
              </a:lnSpc>
              <a:spcBef>
                <a:spcPts val="0"/>
              </a:spcBef>
              <a:spcAft>
                <a:spcPts val="0"/>
              </a:spcAft>
              <a:buNone/>
            </a:pPr>
            <a:endParaRPr sz="1200">
              <a:solidFill>
                <a:srgbClr val="2D3B45"/>
              </a:solidFill>
              <a:highlight>
                <a:schemeClr val="lt1"/>
              </a:highlight>
            </a:endParaRPr>
          </a:p>
          <a:p>
            <a:pPr marL="0" lvl="0" indent="0" rtl="0">
              <a:spcBef>
                <a:spcPts val="0"/>
              </a:spcBef>
              <a:spcAft>
                <a:spcPts val="0"/>
              </a:spcAft>
              <a:buNone/>
            </a:pPr>
            <a:r>
              <a:rPr lang="en"/>
              <a:t>A misconception on the first question will be to only do one step of the problem. Students will either add soccer and dance but forget to subtract cheer or subtract cheer from either soccer and dance.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d95807086_0_13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Google Shape;89;g3d95807086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200" dirty="0">
                <a:solidFill>
                  <a:srgbClr val="2D3B45"/>
                </a:solidFill>
                <a:highlight>
                  <a:srgbClr val="FFFFFF"/>
                </a:highlight>
              </a:rPr>
              <a:t>In this routine, students are provided a Daily Graph.  Students are given </a:t>
            </a:r>
            <a:r>
              <a:rPr lang="en" sz="1200" dirty="0" smtClean="0">
                <a:solidFill>
                  <a:srgbClr val="2D3B45"/>
                </a:solidFill>
                <a:highlight>
                  <a:srgbClr val="FFFFFF"/>
                </a:highlight>
              </a:rPr>
              <a:t>an opportunity </a:t>
            </a:r>
            <a:r>
              <a:rPr lang="en" sz="1200" dirty="0">
                <a:solidFill>
                  <a:srgbClr val="2D3B45"/>
                </a:solidFill>
                <a:highlight>
                  <a:srgbClr val="FFFFFF"/>
                </a:highlight>
              </a:rPr>
              <a:t>Turn and Talk.  Students share what they notice and what they wonder about the data given in the Daily Graph. </a:t>
            </a:r>
            <a:endParaRPr sz="1200" dirty="0">
              <a:solidFill>
                <a:srgbClr val="2D3B45"/>
              </a:solidFill>
              <a:highlight>
                <a:srgbClr val="FFFFFF"/>
              </a:highlight>
            </a:endParaRPr>
          </a:p>
          <a:p>
            <a:pPr marL="0" lvl="0" indent="0" rtl="0">
              <a:lnSpc>
                <a:spcPct val="115000"/>
              </a:lnSpc>
              <a:spcBef>
                <a:spcPts val="0"/>
              </a:spcBef>
              <a:spcAft>
                <a:spcPts val="0"/>
              </a:spcAft>
              <a:buNone/>
            </a:pPr>
            <a:endParaRPr sz="1200" dirty="0">
              <a:solidFill>
                <a:srgbClr val="2D3B45"/>
              </a:solidFill>
              <a:highlight>
                <a:srgbClr val="FFFFFF"/>
              </a:highlight>
              <a:uFill>
                <a:noFill/>
              </a:uFill>
              <a:hlinkClick r:id="rId3"/>
            </a:endParaRPr>
          </a:p>
          <a:p>
            <a:pPr marL="0" lvl="0" indent="0" rtl="0">
              <a:lnSpc>
                <a:spcPct val="115000"/>
              </a:lnSpc>
              <a:spcBef>
                <a:spcPts val="0"/>
              </a:spcBef>
              <a:spcAft>
                <a:spcPts val="0"/>
              </a:spcAft>
              <a:buNone/>
            </a:pPr>
            <a:r>
              <a:rPr lang="en" sz="1200" dirty="0">
                <a:solidFill>
                  <a:srgbClr val="2D3B45"/>
                </a:solidFill>
                <a:highlight>
                  <a:srgbClr val="FFFFFF"/>
                </a:highlight>
              </a:rPr>
              <a:t>This discussion promotes students awareness of information given in graphs.</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d95807086_0_35: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Google Shape;96;g3d95807086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200">
                <a:solidFill>
                  <a:srgbClr val="2D3B45"/>
                </a:solidFill>
                <a:highlight>
                  <a:srgbClr val="FFFFFF"/>
                </a:highlight>
              </a:rPr>
              <a:t>In this routine, students are provided Daily Graph Questions.  Students have the opportunity to solve the questions and share their thinking with a partner or small group.</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d95807086_0_410: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Google Shape;102;g3d95807086_0_4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200">
                <a:solidFill>
                  <a:srgbClr val="2D3B45"/>
                </a:solidFill>
                <a:highlight>
                  <a:srgbClr val="FFFFFF"/>
                </a:highlight>
              </a:rPr>
              <a:t>In this routine, students are provided a Daily Graph.  Students are given a Turn and Talk.  Students share what they notice and what they wonder about the data given in the Daily Graph. </a:t>
            </a:r>
            <a:endParaRPr sz="1200">
              <a:solidFill>
                <a:srgbClr val="2D3B45"/>
              </a:solidFill>
              <a:highlight>
                <a:srgbClr val="FFFFFF"/>
              </a:highlight>
            </a:endParaRPr>
          </a:p>
          <a:p>
            <a:pPr marL="0" lvl="0" indent="0" rtl="0">
              <a:lnSpc>
                <a:spcPct val="115000"/>
              </a:lnSpc>
              <a:spcBef>
                <a:spcPts val="0"/>
              </a:spcBef>
              <a:spcAft>
                <a:spcPts val="0"/>
              </a:spcAft>
              <a:buNone/>
            </a:pPr>
            <a:endParaRPr sz="1200">
              <a:solidFill>
                <a:srgbClr val="2D3B45"/>
              </a:solidFill>
              <a:highlight>
                <a:srgbClr val="FFFFFF"/>
              </a:highlight>
              <a:uFill>
                <a:noFill/>
              </a:uFill>
              <a:hlinkClick r:id="rId3"/>
            </a:endParaRPr>
          </a:p>
          <a:p>
            <a:pPr marL="0" lvl="0" indent="0" rtl="0">
              <a:lnSpc>
                <a:spcPct val="115000"/>
              </a:lnSpc>
              <a:spcBef>
                <a:spcPts val="0"/>
              </a:spcBef>
              <a:spcAft>
                <a:spcPts val="0"/>
              </a:spcAft>
              <a:buNone/>
            </a:pPr>
            <a:r>
              <a:rPr lang="en" sz="1200">
                <a:solidFill>
                  <a:srgbClr val="2D3B45"/>
                </a:solidFill>
                <a:highlight>
                  <a:srgbClr val="FFFFFF"/>
                </a:highlight>
              </a:rPr>
              <a:t>This discussion promotes students awareness of information given in graphs.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d95807086_0_41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Google Shape;109;g3d95807086_0_4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200">
                <a:solidFill>
                  <a:srgbClr val="2D3B45"/>
                </a:solidFill>
                <a:highlight>
                  <a:srgbClr val="FFFFFF"/>
                </a:highlight>
              </a:rPr>
              <a:t>In this routine, students are provided Daily Graph Questions.  Students have the opportunity to solve the questions and share their thinking with a partner or small group.</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3d95807086_0_42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Google Shape;115;g3d95807086_0_4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200">
                <a:solidFill>
                  <a:srgbClr val="2D3B45"/>
                </a:solidFill>
                <a:highlight>
                  <a:srgbClr val="FFFFFF"/>
                </a:highlight>
              </a:rPr>
              <a:t>In this routine, students are provided a Daily Graph.  Students are given a Turn and Talk.  Students share what they notice and what they wonder about the data given in the Daily Graph. </a:t>
            </a:r>
            <a:endParaRPr sz="1200">
              <a:solidFill>
                <a:srgbClr val="2D3B45"/>
              </a:solidFill>
              <a:highlight>
                <a:srgbClr val="FFFFFF"/>
              </a:highlight>
            </a:endParaRPr>
          </a:p>
          <a:p>
            <a:pPr marL="0" lvl="0" indent="0" rtl="0">
              <a:lnSpc>
                <a:spcPct val="115000"/>
              </a:lnSpc>
              <a:spcBef>
                <a:spcPts val="0"/>
              </a:spcBef>
              <a:spcAft>
                <a:spcPts val="0"/>
              </a:spcAft>
              <a:buNone/>
            </a:pPr>
            <a:endParaRPr sz="1200">
              <a:solidFill>
                <a:srgbClr val="2D3B45"/>
              </a:solidFill>
              <a:highlight>
                <a:srgbClr val="FFFFFF"/>
              </a:highlight>
              <a:uFill>
                <a:noFill/>
              </a:uFill>
              <a:hlinkClick r:id="rId3"/>
            </a:endParaRPr>
          </a:p>
          <a:p>
            <a:pPr marL="0" lvl="0" indent="0" rtl="0">
              <a:lnSpc>
                <a:spcPct val="115000"/>
              </a:lnSpc>
              <a:spcBef>
                <a:spcPts val="0"/>
              </a:spcBef>
              <a:spcAft>
                <a:spcPts val="0"/>
              </a:spcAft>
              <a:buNone/>
            </a:pPr>
            <a:r>
              <a:rPr lang="en" sz="1200">
                <a:solidFill>
                  <a:srgbClr val="2D3B45"/>
                </a:solidFill>
                <a:highlight>
                  <a:srgbClr val="FFFFFF"/>
                </a:highlight>
              </a:rPr>
              <a:t>This discussion promotes students awareness of information given in graphs.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28650" y="273844"/>
            <a:ext cx="7886700" cy="994172"/>
          </a:xfrm>
          <a:prstGeom prst="rect">
            <a:avLst/>
          </a:prstGeom>
          <a:solidFill>
            <a:srgbClr val="00B050"/>
          </a:solidFill>
          <a:ln w="9525" cap="flat" cmpd="sng">
            <a:solidFill>
              <a:schemeClr val="dk1"/>
            </a:solidFill>
            <a:prstDash val="solid"/>
            <a:round/>
            <a:headEnd type="none" w="sm" len="sm"/>
            <a:tailEnd type="none" w="sm" len="sm"/>
          </a:ln>
        </p:spPr>
        <p:txBody>
          <a:bodyPr spcFirstLastPara="1" wrap="square" lIns="91425" tIns="91425" rIns="91425" bIns="91425" anchor="ctr" anchorCtr="0"/>
          <a:lstStyle>
            <a:lvl1pPr marR="0" lvl="0" algn="l" rtl="0">
              <a:lnSpc>
                <a:spcPct val="90000"/>
              </a:lnSpc>
              <a:spcBef>
                <a:spcPts val="0"/>
              </a:spcBef>
              <a:spcAft>
                <a:spcPts val="0"/>
              </a:spcAft>
              <a:buClr>
                <a:schemeClr val="lt1"/>
              </a:buClr>
              <a:buSzPts val="1400"/>
              <a:buFont typeface="Calibri"/>
              <a:buNone/>
              <a:defRPr sz="33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28" name="Google Shape;28;p3"/>
          <p:cNvSpPr txBox="1">
            <a:spLocks noGrp="1"/>
          </p:cNvSpPr>
          <p:nvPr>
            <p:ph type="body" idx="1"/>
          </p:nvPr>
        </p:nvSpPr>
        <p:spPr>
          <a:xfrm>
            <a:off x="628650" y="1369219"/>
            <a:ext cx="7886700" cy="3263504"/>
          </a:xfrm>
          <a:prstGeom prst="rect">
            <a:avLst/>
          </a:prstGeom>
          <a:noFill/>
          <a:ln>
            <a:noFill/>
          </a:ln>
        </p:spPr>
        <p:txBody>
          <a:bodyPr spcFirstLastPara="1" wrap="square" lIns="91425" tIns="91425" rIns="91425" bIns="91425" anchor="t" anchorCtr="0"/>
          <a:lstStyle>
            <a:lvl1pPr marL="342900" marR="0" lvl="0" indent="-342900" algn="l" rtl="0">
              <a:lnSpc>
                <a:spcPct val="90000"/>
              </a:lnSpc>
              <a:spcBef>
                <a:spcPts val="750"/>
              </a:spcBef>
              <a:spcAft>
                <a:spcPts val="0"/>
              </a:spcAft>
              <a:buClr>
                <a:schemeClr val="dk1"/>
              </a:buClr>
              <a:buSzPts val="3600"/>
              <a:buFont typeface="Arial"/>
              <a:buChar char="•"/>
              <a:defRPr sz="2700" b="0" i="0" u="none" strike="noStrike" cap="none">
                <a:solidFill>
                  <a:schemeClr val="dk1"/>
                </a:solidFill>
                <a:latin typeface="Calibri"/>
                <a:ea typeface="Calibri"/>
                <a:cs typeface="Calibri"/>
                <a:sym typeface="Calibri"/>
              </a:defRPr>
            </a:lvl1pPr>
            <a:lvl2pPr marL="685800" marR="0" lvl="1" indent="-323850" algn="l" rtl="0">
              <a:lnSpc>
                <a:spcPct val="90000"/>
              </a:lnSpc>
              <a:spcBef>
                <a:spcPts val="375"/>
              </a:spcBef>
              <a:spcAft>
                <a:spcPts val="0"/>
              </a:spcAft>
              <a:buClr>
                <a:schemeClr val="dk1"/>
              </a:buClr>
              <a:buSzPts val="3200"/>
              <a:buFont typeface="Arial"/>
              <a:buChar char="•"/>
              <a:defRPr sz="24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pic>
        <p:nvPicPr>
          <p:cNvPr id="29" name="Google Shape;29;p3"/>
          <p:cNvPicPr preferRelativeResize="0"/>
          <p:nvPr/>
        </p:nvPicPr>
        <p:blipFill rotWithShape="1">
          <a:blip r:embed="rId2">
            <a:alphaModFix/>
          </a:blip>
          <a:srcRect/>
          <a:stretch/>
        </p:blipFill>
        <p:spPr>
          <a:xfrm>
            <a:off x="7720854" y="4193274"/>
            <a:ext cx="1137397" cy="878897"/>
          </a:xfrm>
          <a:prstGeom prst="rect">
            <a:avLst/>
          </a:prstGeom>
          <a:noFill/>
          <a:ln>
            <a:noFill/>
          </a:ln>
        </p:spPr>
      </p:pic>
    </p:spTree>
    <p:extLst>
      <p:ext uri="{BB962C8B-B14F-4D97-AF65-F5344CB8AC3E}">
        <p14:creationId xmlns:p14="http://schemas.microsoft.com/office/powerpoint/2010/main" val="2168878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80675" y="1284189"/>
            <a:ext cx="7136700" cy="1022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Math Routines</a:t>
            </a:r>
            <a:endParaRPr/>
          </a:p>
        </p:txBody>
      </p:sp>
      <p:sp>
        <p:nvSpPr>
          <p:cNvPr id="67" name="Google Shape;67;p13"/>
          <p:cNvSpPr txBox="1">
            <a:spLocks noGrp="1"/>
          </p:cNvSpPr>
          <p:nvPr>
            <p:ph type="subTitle" idx="1"/>
          </p:nvPr>
        </p:nvSpPr>
        <p:spPr>
          <a:xfrm>
            <a:off x="2136750" y="2212445"/>
            <a:ext cx="4870500" cy="2242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t>Cluster 2: Using Data To Solve Problems</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Graphing Questions</a:t>
            </a:r>
            <a:endParaRPr/>
          </a:p>
        </p:txBody>
      </p:sp>
      <p:sp>
        <p:nvSpPr>
          <p:cNvPr id="125" name="Google Shape;125;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dirty="0" smtClean="0"/>
              <a:t>How </a:t>
            </a:r>
            <a:r>
              <a:rPr lang="en" sz="2400" dirty="0"/>
              <a:t>many </a:t>
            </a:r>
            <a:r>
              <a:rPr lang="en-US" sz="2400" dirty="0" smtClean="0"/>
              <a:t>fewer people wanted steak compared to chicken?</a:t>
            </a:r>
          </a:p>
          <a:p>
            <a:pPr marL="0" lvl="0" indent="0" rtl="0">
              <a:spcBef>
                <a:spcPts val="0"/>
              </a:spcBef>
              <a:spcAft>
                <a:spcPts val="0"/>
              </a:spcAft>
              <a:buNone/>
            </a:pPr>
            <a:endParaRPr lang="en-US" sz="2400" dirty="0" smtClean="0"/>
          </a:p>
          <a:p>
            <a:pPr marL="0" lvl="0" indent="0" rtl="0">
              <a:spcBef>
                <a:spcPts val="0"/>
              </a:spcBef>
              <a:spcAft>
                <a:spcPts val="0"/>
              </a:spcAft>
              <a:buNone/>
            </a:pPr>
            <a:r>
              <a:rPr lang="en-US" sz="2400" dirty="0" smtClean="0"/>
              <a:t>How many more people wanted pizza than pasta?</a:t>
            </a:r>
            <a:endParaRPr lang="en-US" sz="2400" dirty="0"/>
          </a:p>
          <a:p>
            <a:pPr marL="0" lvl="0" indent="0" rtl="0">
              <a:spcBef>
                <a:spcPts val="0"/>
              </a:spcBef>
              <a:spcAft>
                <a:spcPts val="0"/>
              </a:spcAft>
              <a:buNone/>
            </a:pPr>
            <a:r>
              <a:rPr lang="en-US" sz="2400" dirty="0" smtClean="0"/>
              <a:t> </a:t>
            </a:r>
            <a:endParaRP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title"/>
          </p:nvPr>
        </p:nvSpPr>
        <p:spPr>
          <a:xfrm>
            <a:off x="311700" y="20877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Daily Graph</a:t>
            </a:r>
            <a:endParaRPr/>
          </a:p>
        </p:txBody>
      </p:sp>
      <p:sp>
        <p:nvSpPr>
          <p:cNvPr id="131" name="Google Shape;131;p23"/>
          <p:cNvSpPr txBox="1">
            <a:spLocks noGrp="1"/>
          </p:cNvSpPr>
          <p:nvPr>
            <p:ph type="body" idx="1"/>
          </p:nvPr>
        </p:nvSpPr>
        <p:spPr>
          <a:xfrm>
            <a:off x="311700" y="4569025"/>
            <a:ext cx="8520600" cy="477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Turn and Talk ~ What do you notice?  What do you wonder?</a:t>
            </a:r>
            <a:endParaRPr/>
          </a:p>
          <a:p>
            <a:pPr marL="0" lvl="0" indent="0" algn="ctr" rtl="0">
              <a:spcBef>
                <a:spcPts val="1600"/>
              </a:spcBef>
              <a:spcAft>
                <a:spcPts val="1600"/>
              </a:spcAft>
              <a:buNone/>
            </a:pPr>
            <a:endParaRPr/>
          </a:p>
        </p:txBody>
      </p:sp>
      <p:pic>
        <p:nvPicPr>
          <p:cNvPr id="132" name="Google Shape;132;p23"/>
          <p:cNvPicPr preferRelativeResize="0"/>
          <p:nvPr/>
        </p:nvPicPr>
        <p:blipFill>
          <a:blip r:embed="rId3">
            <a:alphaModFix/>
          </a:blip>
          <a:stretch>
            <a:fillRect/>
          </a:stretch>
        </p:blipFill>
        <p:spPr>
          <a:xfrm>
            <a:off x="1220200" y="978325"/>
            <a:ext cx="5719206" cy="35154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Graphing Questions</a:t>
            </a:r>
            <a:endParaRPr/>
          </a:p>
        </p:txBody>
      </p:sp>
      <p:sp>
        <p:nvSpPr>
          <p:cNvPr id="138" name="Google Shape;138;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~How many more students were born in June and August than in December?</a:t>
            </a:r>
            <a:endParaRPr/>
          </a:p>
          <a:p>
            <a:pPr marL="0" lvl="0" indent="0" rtl="0">
              <a:spcBef>
                <a:spcPts val="1600"/>
              </a:spcBef>
              <a:spcAft>
                <a:spcPts val="0"/>
              </a:spcAft>
              <a:buNone/>
            </a:pPr>
            <a:r>
              <a:rPr lang="en"/>
              <a:t>~In which two months were the same number of students born?</a:t>
            </a:r>
            <a:endParaRPr/>
          </a:p>
          <a:p>
            <a:pPr marL="0" lvl="0" indent="0">
              <a:spcBef>
                <a:spcPts val="1600"/>
              </a:spcBef>
              <a:spcAft>
                <a:spcPts val="1600"/>
              </a:spcAft>
              <a:buNone/>
            </a:pPr>
            <a:r>
              <a:rPr lang="en"/>
              <a:t>~How many fewer students were born in May than in September and October?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Daily Graph</a:t>
            </a:r>
            <a:endParaRPr/>
          </a:p>
        </p:txBody>
      </p:sp>
      <p:sp>
        <p:nvSpPr>
          <p:cNvPr id="144" name="Google Shape;144;p25"/>
          <p:cNvSpPr txBox="1"/>
          <p:nvPr/>
        </p:nvSpPr>
        <p:spPr>
          <a:xfrm>
            <a:off x="210900" y="3968000"/>
            <a:ext cx="8621400" cy="4686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1800">
                <a:solidFill>
                  <a:schemeClr val="dk2"/>
                </a:solidFill>
                <a:latin typeface="Open Sans"/>
                <a:ea typeface="Open Sans"/>
                <a:cs typeface="Open Sans"/>
                <a:sym typeface="Open Sans"/>
              </a:rPr>
              <a:t>Turn and Talk ~ What do you notice?  What do you wonder?</a:t>
            </a:r>
            <a:endParaRPr sz="1800">
              <a:solidFill>
                <a:schemeClr val="dk2"/>
              </a:solidFill>
              <a:latin typeface="Open Sans"/>
              <a:ea typeface="Open Sans"/>
              <a:cs typeface="Open Sans"/>
              <a:sym typeface="Open Sans"/>
            </a:endParaRPr>
          </a:p>
          <a:p>
            <a:pPr marL="0" lvl="0" indent="0" algn="ctr" rtl="0">
              <a:lnSpc>
                <a:spcPct val="115000"/>
              </a:lnSpc>
              <a:spcBef>
                <a:spcPts val="1600"/>
              </a:spcBef>
              <a:spcAft>
                <a:spcPts val="1600"/>
              </a:spcAft>
              <a:buNone/>
            </a:pPr>
            <a:r>
              <a:rPr lang="en" sz="1800">
                <a:solidFill>
                  <a:schemeClr val="dk2"/>
                </a:solidFill>
                <a:latin typeface="Open Sans"/>
                <a:ea typeface="Open Sans"/>
                <a:cs typeface="Open Sans"/>
                <a:sym typeface="Open Sans"/>
              </a:rPr>
              <a:t>What if each flower represented 5 people?</a:t>
            </a:r>
            <a:endParaRPr sz="1800">
              <a:solidFill>
                <a:schemeClr val="dk2"/>
              </a:solidFill>
              <a:latin typeface="Open Sans"/>
              <a:ea typeface="Open Sans"/>
              <a:cs typeface="Open Sans"/>
              <a:sym typeface="Open Sans"/>
            </a:endParaRPr>
          </a:p>
        </p:txBody>
      </p:sp>
      <p:pic>
        <p:nvPicPr>
          <p:cNvPr id="145" name="Google Shape;145;p25"/>
          <p:cNvPicPr preferRelativeResize="0"/>
          <p:nvPr/>
        </p:nvPicPr>
        <p:blipFill>
          <a:blip r:embed="rId3">
            <a:alphaModFix/>
          </a:blip>
          <a:stretch>
            <a:fillRect/>
          </a:stretch>
        </p:blipFill>
        <p:spPr>
          <a:xfrm>
            <a:off x="2949750" y="297175"/>
            <a:ext cx="5310207" cy="3217625"/>
          </a:xfrm>
          <a:prstGeom prst="rect">
            <a:avLst/>
          </a:prstGeom>
          <a:noFill/>
          <a:ln w="38100">
            <a:solidFill>
              <a:schemeClr val="bg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animEffect transition="in" filter="fade">
                                      <p:cBhvr>
                                        <p:cTn id="7" dur="1000"/>
                                        <p:tgtEl>
                                          <p:spTgt spid="1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4">
                                            <p:txEl>
                                              <p:pRg st="1" end="1"/>
                                            </p:txEl>
                                          </p:spTgt>
                                        </p:tgtEl>
                                        <p:attrNameLst>
                                          <p:attrName>style.visibility</p:attrName>
                                        </p:attrNameLst>
                                      </p:cBhvr>
                                      <p:to>
                                        <p:strVal val="visible"/>
                                      </p:to>
                                    </p:set>
                                    <p:animEffect transition="in" filter="fade">
                                      <p:cBhvr>
                                        <p:cTn id="12" dur="1000"/>
                                        <p:tgtEl>
                                          <p:spTgt spid="1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Graphing Questions</a:t>
            </a:r>
            <a:endParaRPr/>
          </a:p>
        </p:txBody>
      </p:sp>
      <p:sp>
        <p:nvSpPr>
          <p:cNvPr id="151" name="Google Shape;151;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~How many total </a:t>
            </a:r>
            <a:r>
              <a:rPr lang="en-US" dirty="0" smtClean="0"/>
              <a:t>people voted?</a:t>
            </a:r>
            <a:endParaRPr dirty="0"/>
          </a:p>
          <a:p>
            <a:pPr marL="0" lvl="0" indent="0" rtl="0">
              <a:spcBef>
                <a:spcPts val="1600"/>
              </a:spcBef>
              <a:spcAft>
                <a:spcPts val="0"/>
              </a:spcAft>
              <a:buNone/>
            </a:pPr>
            <a:endParaRPr dirty="0"/>
          </a:p>
          <a:p>
            <a:pPr marL="0" lvl="0" indent="0" rtl="0">
              <a:spcBef>
                <a:spcPts val="1600"/>
              </a:spcBef>
              <a:spcAft>
                <a:spcPts val="0"/>
              </a:spcAft>
              <a:buNone/>
            </a:pPr>
            <a:r>
              <a:rPr lang="en" dirty="0"/>
              <a:t>~How many more people </a:t>
            </a:r>
            <a:r>
              <a:rPr lang="en" dirty="0" smtClean="0"/>
              <a:t>chose tulips or roses?</a:t>
            </a:r>
          </a:p>
          <a:p>
            <a:pPr marL="0" lvl="0" indent="0" rtl="0">
              <a:spcBef>
                <a:spcPts val="1600"/>
              </a:spcBef>
              <a:spcAft>
                <a:spcPts val="0"/>
              </a:spcAft>
              <a:buNone/>
            </a:pPr>
            <a:endParaRPr dirty="0"/>
          </a:p>
          <a:p>
            <a:pPr marL="0" lvl="0" indent="0">
              <a:spcBef>
                <a:spcPts val="1600"/>
              </a:spcBef>
              <a:spcAft>
                <a:spcPts val="1600"/>
              </a:spcAft>
              <a:buNone/>
            </a:pPr>
            <a:r>
              <a:rPr lang="en" dirty="0"/>
              <a:t>~How many fewer people chose </a:t>
            </a:r>
            <a:r>
              <a:rPr lang="en" dirty="0" smtClean="0"/>
              <a:t>daisies compared to roses?</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628650" y="273844"/>
            <a:ext cx="7886700" cy="994275"/>
          </a:xfrm>
          <a:prstGeom prst="rect">
            <a:avLst/>
          </a:prstGeom>
          <a:solidFill>
            <a:srgbClr val="00B050"/>
          </a:solidFill>
          <a:ln w="9525" cap="flat" cmpd="sng">
            <a:solidFill>
              <a:schemeClr val="dk1"/>
            </a:solidFill>
            <a:prstDash val="solid"/>
            <a:round/>
            <a:headEnd type="none" w="sm" len="sm"/>
            <a:tailEnd type="none" w="sm" len="sm"/>
          </a:ln>
        </p:spPr>
        <p:txBody>
          <a:bodyPr spcFirstLastPara="1" wrap="square" lIns="68569" tIns="68569" rIns="68569" bIns="68569" anchor="ctr" anchorCtr="0">
            <a:noAutofit/>
          </a:bodyPr>
          <a:lstStyle/>
          <a:p>
            <a:pPr algn="ctr"/>
            <a:r>
              <a:rPr lang="en-US" sz="3000" dirty="0"/>
              <a:t>Pencils Down… Time for a </a:t>
            </a:r>
            <a:r>
              <a:rPr lang="en-US" sz="3000" dirty="0" smtClean="0"/>
              <a:t>Graph</a:t>
            </a:r>
            <a:endParaRPr sz="3000" dirty="0"/>
          </a:p>
        </p:txBody>
      </p:sp>
      <p:sp>
        <p:nvSpPr>
          <p:cNvPr id="97" name="Google Shape;97;p14"/>
          <p:cNvSpPr txBox="1">
            <a:spLocks noGrp="1"/>
          </p:cNvSpPr>
          <p:nvPr>
            <p:ph type="body" idx="1"/>
          </p:nvPr>
        </p:nvSpPr>
        <p:spPr>
          <a:xfrm>
            <a:off x="4497281" y="1329450"/>
            <a:ext cx="4238325" cy="2929500"/>
          </a:xfrm>
          <a:prstGeom prst="rect">
            <a:avLst/>
          </a:prstGeom>
          <a:noFill/>
          <a:ln>
            <a:noFill/>
          </a:ln>
        </p:spPr>
        <p:txBody>
          <a:bodyPr spcFirstLastPara="1" wrap="square" lIns="68569" tIns="68569" rIns="68569" bIns="68569" anchor="ctr" anchorCtr="0">
            <a:noAutofit/>
          </a:bodyPr>
          <a:lstStyle/>
          <a:p>
            <a:pPr marL="0" indent="0">
              <a:buNone/>
            </a:pPr>
            <a:r>
              <a:rPr lang="en-US" dirty="0">
                <a:solidFill>
                  <a:schemeClr val="bg2">
                    <a:lumMod val="50000"/>
                  </a:schemeClr>
                </a:solidFill>
              </a:rPr>
              <a:t>Which month had the most snow?</a:t>
            </a:r>
            <a:endParaRPr dirty="0">
              <a:solidFill>
                <a:schemeClr val="bg2">
                  <a:lumMod val="50000"/>
                </a:schemeClr>
              </a:solidFill>
            </a:endParaRPr>
          </a:p>
          <a:p>
            <a:pPr marL="0" indent="0">
              <a:buNone/>
            </a:pPr>
            <a:r>
              <a:rPr lang="en-US" dirty="0">
                <a:solidFill>
                  <a:schemeClr val="bg2">
                    <a:lumMod val="50000"/>
                  </a:schemeClr>
                </a:solidFill>
              </a:rPr>
              <a:t>If the scale on the graph was 4, how many more days of snow were there in February than March?</a:t>
            </a:r>
            <a:endParaRPr dirty="0">
              <a:solidFill>
                <a:schemeClr val="bg2">
                  <a:lumMod val="50000"/>
                </a:schemeClr>
              </a:solidFill>
            </a:endParaRPr>
          </a:p>
        </p:txBody>
      </p:sp>
      <p:pic>
        <p:nvPicPr>
          <p:cNvPr id="98" name="Google Shape;98;p14"/>
          <p:cNvPicPr preferRelativeResize="0"/>
          <p:nvPr/>
        </p:nvPicPr>
        <p:blipFill rotWithShape="1">
          <a:blip r:embed="rId3">
            <a:alphaModFix/>
          </a:blip>
          <a:srcRect t="15923"/>
          <a:stretch/>
        </p:blipFill>
        <p:spPr>
          <a:xfrm>
            <a:off x="234600" y="1532129"/>
            <a:ext cx="4202513" cy="2079244"/>
          </a:xfrm>
          <a:prstGeom prst="rect">
            <a:avLst/>
          </a:prstGeom>
          <a:noFill/>
          <a:ln>
            <a:noFill/>
          </a:ln>
        </p:spPr>
      </p:pic>
    </p:spTree>
    <p:extLst>
      <p:ext uri="{BB962C8B-B14F-4D97-AF65-F5344CB8AC3E}">
        <p14:creationId xmlns:p14="http://schemas.microsoft.com/office/powerpoint/2010/main" val="218736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animEffect transition="in" filter="fade">
                                      <p:cBhvr>
                                        <p:cTn id="7" dur="1000"/>
                                        <p:tgtEl>
                                          <p:spTgt spid="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
                                            <p:txEl>
                                              <p:pRg st="1" end="1"/>
                                            </p:txEl>
                                          </p:spTgt>
                                        </p:tgtEl>
                                        <p:attrNameLst>
                                          <p:attrName>style.visibility</p:attrName>
                                        </p:attrNameLst>
                                      </p:cBhvr>
                                      <p:to>
                                        <p:strVal val="visible"/>
                                      </p:to>
                                    </p:set>
                                    <p:animEffect transition="in" filter="fade">
                                      <p:cBhvr>
                                        <p:cTn id="12" dur="1000"/>
                                        <p:tgtEl>
                                          <p:spTgt spid="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title"/>
          </p:nvPr>
        </p:nvSpPr>
        <p:spPr>
          <a:xfrm>
            <a:off x="628650" y="273844"/>
            <a:ext cx="7886700" cy="994275"/>
          </a:xfrm>
          <a:prstGeom prst="rect">
            <a:avLst/>
          </a:prstGeom>
          <a:solidFill>
            <a:srgbClr val="00B050"/>
          </a:solidFill>
          <a:ln w="9525" cap="flat" cmpd="sng">
            <a:solidFill>
              <a:schemeClr val="dk1"/>
            </a:solidFill>
            <a:prstDash val="solid"/>
            <a:round/>
            <a:headEnd type="none" w="sm" len="sm"/>
            <a:tailEnd type="none" w="sm" len="sm"/>
          </a:ln>
        </p:spPr>
        <p:txBody>
          <a:bodyPr spcFirstLastPara="1" wrap="square" lIns="68569" tIns="68569" rIns="68569" bIns="68569" anchor="ctr" anchorCtr="0">
            <a:noAutofit/>
          </a:bodyPr>
          <a:lstStyle/>
          <a:p>
            <a:pPr algn="ctr"/>
            <a:r>
              <a:rPr lang="en-US" sz="3000" dirty="0"/>
              <a:t>Pencils Down… Time for </a:t>
            </a:r>
            <a:r>
              <a:rPr lang="en-US" sz="3000" dirty="0" smtClean="0"/>
              <a:t>a Graph</a:t>
            </a:r>
            <a:endParaRPr sz="3000" dirty="0"/>
          </a:p>
        </p:txBody>
      </p:sp>
      <p:sp>
        <p:nvSpPr>
          <p:cNvPr id="111" name="Google Shape;111;p16"/>
          <p:cNvSpPr txBox="1">
            <a:spLocks noGrp="1"/>
          </p:cNvSpPr>
          <p:nvPr>
            <p:ph type="body" idx="1"/>
          </p:nvPr>
        </p:nvSpPr>
        <p:spPr>
          <a:xfrm>
            <a:off x="3641834" y="1525594"/>
            <a:ext cx="5308704" cy="2691682"/>
          </a:xfrm>
          <a:prstGeom prst="rect">
            <a:avLst/>
          </a:prstGeom>
          <a:noFill/>
          <a:ln>
            <a:noFill/>
          </a:ln>
        </p:spPr>
        <p:txBody>
          <a:bodyPr spcFirstLastPara="1" wrap="square" lIns="68569" tIns="68569" rIns="68569" bIns="68569" anchor="ctr" anchorCtr="0">
            <a:noAutofit/>
          </a:bodyPr>
          <a:lstStyle/>
          <a:p>
            <a:pPr marL="0" indent="0" algn="ctr">
              <a:buNone/>
            </a:pPr>
            <a:r>
              <a:rPr lang="en-US" sz="2400" dirty="0" smtClean="0">
                <a:solidFill>
                  <a:schemeClr val="bg2">
                    <a:lumMod val="50000"/>
                  </a:schemeClr>
                </a:solidFill>
              </a:rPr>
              <a:t>If each apple represents 8 how many more apples were picked on Thursday than Wednesday? </a:t>
            </a:r>
          </a:p>
          <a:p>
            <a:pPr marL="0" indent="0" algn="ctr">
              <a:buNone/>
            </a:pPr>
            <a:endParaRPr lang="en-US" sz="2400" dirty="0">
              <a:solidFill>
                <a:schemeClr val="bg2">
                  <a:lumMod val="50000"/>
                </a:schemeClr>
              </a:solidFill>
            </a:endParaRPr>
          </a:p>
          <a:p>
            <a:pPr marL="0" indent="0" algn="ctr">
              <a:buNone/>
            </a:pPr>
            <a:r>
              <a:rPr lang="en-US" sz="2400" dirty="0" smtClean="0">
                <a:solidFill>
                  <a:schemeClr val="bg2">
                    <a:lumMod val="50000"/>
                  </a:schemeClr>
                </a:solidFill>
              </a:rPr>
              <a:t>If each apple represents 8 how many fewer apples were picked Wednesday compared to Thursday?</a:t>
            </a:r>
          </a:p>
          <a:p>
            <a:pPr marL="0" indent="0" algn="ctr">
              <a:buNone/>
            </a:pPr>
            <a:endParaRPr sz="2400" dirty="0">
              <a:solidFill>
                <a:schemeClr val="bg2">
                  <a:lumMod val="50000"/>
                </a:schemeClr>
              </a:solidFill>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r="39229"/>
          <a:stretch/>
        </p:blipFill>
        <p:spPr>
          <a:xfrm>
            <a:off x="467368" y="1685675"/>
            <a:ext cx="2796094" cy="2697139"/>
          </a:xfrm>
          <a:prstGeom prst="rect">
            <a:avLst/>
          </a:prstGeom>
          <a:ln w="31750">
            <a:solidFill>
              <a:schemeClr val="bg2"/>
            </a:solidFill>
          </a:ln>
        </p:spPr>
      </p:pic>
    </p:spTree>
    <p:extLst>
      <p:ext uri="{BB962C8B-B14F-4D97-AF65-F5344CB8AC3E}">
        <p14:creationId xmlns:p14="http://schemas.microsoft.com/office/powerpoint/2010/main" val="756701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0"/>
          <p:cNvSpPr txBox="1">
            <a:spLocks noGrp="1"/>
          </p:cNvSpPr>
          <p:nvPr>
            <p:ph type="title"/>
          </p:nvPr>
        </p:nvSpPr>
        <p:spPr>
          <a:xfrm>
            <a:off x="628650" y="273844"/>
            <a:ext cx="7886700" cy="994275"/>
          </a:xfrm>
          <a:prstGeom prst="rect">
            <a:avLst/>
          </a:prstGeom>
          <a:solidFill>
            <a:srgbClr val="00B050"/>
          </a:solidFill>
          <a:ln w="9525" cap="flat" cmpd="sng">
            <a:solidFill>
              <a:schemeClr val="dk1"/>
            </a:solidFill>
            <a:prstDash val="solid"/>
            <a:round/>
            <a:headEnd type="none" w="sm" len="sm"/>
            <a:tailEnd type="none" w="sm" len="sm"/>
          </a:ln>
        </p:spPr>
        <p:txBody>
          <a:bodyPr spcFirstLastPara="1" wrap="square" lIns="68569" tIns="68569" rIns="68569" bIns="68569" anchor="ctr" anchorCtr="0">
            <a:noAutofit/>
          </a:bodyPr>
          <a:lstStyle/>
          <a:p>
            <a:pPr algn="ctr"/>
            <a:r>
              <a:rPr lang="en-US" sz="3000" dirty="0"/>
              <a:t>Pencils Down… Time for a </a:t>
            </a:r>
            <a:r>
              <a:rPr lang="en-US" sz="3000" dirty="0" smtClean="0"/>
              <a:t>Graph</a:t>
            </a:r>
            <a:endParaRPr sz="3000" dirty="0"/>
          </a:p>
        </p:txBody>
      </p:sp>
      <p:sp>
        <p:nvSpPr>
          <p:cNvPr id="139" name="Google Shape;139;p20"/>
          <p:cNvSpPr txBox="1">
            <a:spLocks noGrp="1"/>
          </p:cNvSpPr>
          <p:nvPr>
            <p:ph type="body" idx="1"/>
          </p:nvPr>
        </p:nvSpPr>
        <p:spPr>
          <a:xfrm>
            <a:off x="4572000" y="1390387"/>
            <a:ext cx="4369725" cy="2965275"/>
          </a:xfrm>
          <a:prstGeom prst="rect">
            <a:avLst/>
          </a:prstGeom>
          <a:noFill/>
          <a:ln>
            <a:noFill/>
          </a:ln>
        </p:spPr>
        <p:txBody>
          <a:bodyPr spcFirstLastPara="1" wrap="square" lIns="68569" tIns="68569" rIns="68569" bIns="68569" anchor="ctr" anchorCtr="0">
            <a:noAutofit/>
          </a:bodyPr>
          <a:lstStyle/>
          <a:p>
            <a:pPr marL="0" indent="0" algn="ctr">
              <a:buNone/>
            </a:pPr>
            <a:r>
              <a:rPr lang="en-US" dirty="0" smtClean="0">
                <a:solidFill>
                  <a:schemeClr val="bg2">
                    <a:lumMod val="50000"/>
                  </a:schemeClr>
                </a:solidFill>
              </a:rPr>
              <a:t>Each star represents 7 people. </a:t>
            </a:r>
          </a:p>
          <a:p>
            <a:pPr marL="0" indent="0" algn="ctr">
              <a:buNone/>
            </a:pPr>
            <a:r>
              <a:rPr lang="en-US" dirty="0" smtClean="0">
                <a:solidFill>
                  <a:schemeClr val="bg2">
                    <a:lumMod val="50000"/>
                  </a:schemeClr>
                </a:solidFill>
              </a:rPr>
              <a:t>How many people voted?</a:t>
            </a:r>
          </a:p>
          <a:p>
            <a:pPr marL="0" indent="0" algn="ctr">
              <a:buNone/>
            </a:pPr>
            <a:r>
              <a:rPr lang="en-US" dirty="0" smtClean="0">
                <a:solidFill>
                  <a:schemeClr val="bg2">
                    <a:lumMod val="50000"/>
                  </a:schemeClr>
                </a:solidFill>
              </a:rPr>
              <a:t>How many fewer people prefer biography compared to non-fiction?</a:t>
            </a:r>
            <a:endParaRPr dirty="0">
              <a:solidFill>
                <a:schemeClr val="bg2">
                  <a:lumMod val="50000"/>
                </a:schemeClr>
              </a:solidFill>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r="10595"/>
          <a:stretch/>
        </p:blipFill>
        <p:spPr>
          <a:xfrm>
            <a:off x="241922" y="1532578"/>
            <a:ext cx="3991119" cy="2680894"/>
          </a:xfrm>
          <a:prstGeom prst="rect">
            <a:avLst/>
          </a:prstGeom>
          <a:ln w="38100">
            <a:solidFill>
              <a:schemeClr val="bg2"/>
            </a:solidFill>
          </a:ln>
        </p:spPr>
      </p:pic>
    </p:spTree>
    <p:extLst>
      <p:ext uri="{BB962C8B-B14F-4D97-AF65-F5344CB8AC3E}">
        <p14:creationId xmlns:p14="http://schemas.microsoft.com/office/powerpoint/2010/main" val="44395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Pencils down… time for a graph! </a:t>
            </a:r>
            <a:endParaRPr lang="en-US" dirty="0"/>
          </a:p>
        </p:txBody>
      </p:sp>
      <p:sp>
        <p:nvSpPr>
          <p:cNvPr id="3" name="Text Placeholder 2"/>
          <p:cNvSpPr>
            <a:spLocks noGrp="1"/>
          </p:cNvSpPr>
          <p:nvPr>
            <p:ph type="body" idx="1"/>
          </p:nvPr>
        </p:nvSpPr>
        <p:spPr>
          <a:xfrm>
            <a:off x="628650" y="1369219"/>
            <a:ext cx="3580743" cy="3263504"/>
          </a:xfrm>
        </p:spPr>
        <p:txBody>
          <a:bodyPr/>
          <a:lstStyle/>
          <a:p>
            <a:r>
              <a:rPr lang="en-US" sz="2000" dirty="0" smtClean="0">
                <a:solidFill>
                  <a:schemeClr val="bg2">
                    <a:lumMod val="50000"/>
                  </a:schemeClr>
                </a:solidFill>
              </a:rPr>
              <a:t>Estimate about </a:t>
            </a:r>
            <a:r>
              <a:rPr lang="en-US" sz="2000" dirty="0">
                <a:solidFill>
                  <a:schemeClr val="bg2">
                    <a:lumMod val="50000"/>
                  </a:schemeClr>
                </a:solidFill>
              </a:rPr>
              <a:t>how many hundred miles were driven</a:t>
            </a:r>
            <a:r>
              <a:rPr lang="en-US" sz="2000" dirty="0" smtClean="0">
                <a:solidFill>
                  <a:schemeClr val="bg2">
                    <a:lumMod val="50000"/>
                  </a:schemeClr>
                </a:solidFill>
              </a:rPr>
              <a:t>?</a:t>
            </a:r>
          </a:p>
          <a:p>
            <a:r>
              <a:rPr lang="en-US" sz="2000" dirty="0" smtClean="0">
                <a:solidFill>
                  <a:schemeClr val="bg2">
                    <a:lumMod val="50000"/>
                  </a:schemeClr>
                </a:solidFill>
              </a:rPr>
              <a:t>How many miles were driven on all three days?</a:t>
            </a:r>
          </a:p>
          <a:p>
            <a:r>
              <a:rPr lang="en-US" sz="2000" dirty="0" smtClean="0">
                <a:solidFill>
                  <a:schemeClr val="bg2">
                    <a:lumMod val="50000"/>
                  </a:schemeClr>
                </a:solidFill>
              </a:rPr>
              <a:t>On Thursday they are driving more miles than Monday but fewer miles than Wednesday. How far could they drive?</a:t>
            </a:r>
          </a:p>
        </p:txBody>
      </p:sp>
      <p:graphicFrame>
        <p:nvGraphicFramePr>
          <p:cNvPr id="6" name="Chart 5"/>
          <p:cNvGraphicFramePr>
            <a:graphicFrameLocks/>
          </p:cNvGraphicFramePr>
          <p:nvPr>
            <p:extLst>
              <p:ext uri="{D42A27DB-BD31-4B8C-83A1-F6EECF244321}">
                <p14:modId xmlns:p14="http://schemas.microsoft.com/office/powerpoint/2010/main" val="1359472963"/>
              </p:ext>
            </p:extLst>
          </p:nvPr>
        </p:nvGraphicFramePr>
        <p:xfrm>
          <a:off x="4572000" y="1369219"/>
          <a:ext cx="3097924" cy="36219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2299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Pencils down…time for a graph</a:t>
            </a:r>
            <a:endParaRPr lang="en-US" dirty="0"/>
          </a:p>
        </p:txBody>
      </p:sp>
      <p:sp>
        <p:nvSpPr>
          <p:cNvPr id="3" name="Text Placeholder 2"/>
          <p:cNvSpPr>
            <a:spLocks noGrp="1"/>
          </p:cNvSpPr>
          <p:nvPr>
            <p:ph type="body" idx="1"/>
          </p:nvPr>
        </p:nvSpPr>
        <p:spPr>
          <a:xfrm>
            <a:off x="407933" y="1369219"/>
            <a:ext cx="3691102" cy="3263504"/>
          </a:xfrm>
        </p:spPr>
        <p:txBody>
          <a:bodyPr/>
          <a:lstStyle/>
          <a:p>
            <a:r>
              <a:rPr lang="en-US" sz="2000" dirty="0" smtClean="0">
                <a:solidFill>
                  <a:schemeClr val="bg2">
                    <a:lumMod val="50000"/>
                  </a:schemeClr>
                </a:solidFill>
              </a:rPr>
              <a:t>Estimate how many more people attended Tuesday compared to Wednesday.</a:t>
            </a:r>
          </a:p>
          <a:p>
            <a:r>
              <a:rPr lang="en-US" sz="2000" dirty="0" smtClean="0">
                <a:solidFill>
                  <a:schemeClr val="bg2">
                    <a:lumMod val="50000"/>
                  </a:schemeClr>
                </a:solidFill>
              </a:rPr>
              <a:t>How many more people attended Tuesday compared to Wednesday?</a:t>
            </a:r>
          </a:p>
          <a:p>
            <a:r>
              <a:rPr lang="en-US" sz="2000" dirty="0" smtClean="0">
                <a:solidFill>
                  <a:schemeClr val="bg2">
                    <a:lumMod val="50000"/>
                  </a:schemeClr>
                </a:solidFill>
              </a:rPr>
              <a:t>Estimate how many more people came to the museum.</a:t>
            </a:r>
          </a:p>
          <a:p>
            <a:r>
              <a:rPr lang="en-US" sz="2000" dirty="0" smtClean="0">
                <a:solidFill>
                  <a:schemeClr val="bg2">
                    <a:lumMod val="50000"/>
                  </a:schemeClr>
                </a:solidFill>
              </a:rPr>
              <a:t>How many people actually came to the museum? </a:t>
            </a:r>
            <a:endParaRPr lang="en-US" sz="2000" dirty="0">
              <a:solidFill>
                <a:schemeClr val="bg2">
                  <a:lumMod val="50000"/>
                </a:schemeClr>
              </a:solidFill>
            </a:endParaRPr>
          </a:p>
        </p:txBody>
      </p:sp>
      <p:graphicFrame>
        <p:nvGraphicFramePr>
          <p:cNvPr id="4" name="Chart 3"/>
          <p:cNvGraphicFramePr>
            <a:graphicFrameLocks/>
          </p:cNvGraphicFramePr>
          <p:nvPr>
            <p:extLst>
              <p:ext uri="{D42A27DB-BD31-4B8C-83A1-F6EECF244321}">
                <p14:modId xmlns:p14="http://schemas.microsoft.com/office/powerpoint/2010/main" val="2898681838"/>
              </p:ext>
            </p:extLst>
          </p:nvPr>
        </p:nvGraphicFramePr>
        <p:xfrm>
          <a:off x="4493828" y="1369219"/>
          <a:ext cx="3081503" cy="36957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085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Standards</a:t>
            </a:r>
            <a:endParaRPr/>
          </a:p>
        </p:txBody>
      </p:sp>
      <p:graphicFrame>
        <p:nvGraphicFramePr>
          <p:cNvPr id="73" name="Google Shape;73;p14"/>
          <p:cNvGraphicFramePr/>
          <p:nvPr/>
        </p:nvGraphicFramePr>
        <p:xfrm>
          <a:off x="463700" y="1017725"/>
          <a:ext cx="8368575" cy="3183700"/>
        </p:xfrm>
        <a:graphic>
          <a:graphicData uri="http://schemas.openxmlformats.org/drawingml/2006/table">
            <a:tbl>
              <a:tblPr>
                <a:noFill/>
                <a:tableStyleId>{703B5A51-53B9-475C-B346-F4C56A60E018}</a:tableStyleId>
              </a:tblPr>
              <a:tblGrid>
                <a:gridCol w="2789525">
                  <a:extLst>
                    <a:ext uri="{9D8B030D-6E8A-4147-A177-3AD203B41FA5}">
                      <a16:colId xmlns:a16="http://schemas.microsoft.com/office/drawing/2014/main" xmlns="" val="20000"/>
                    </a:ext>
                  </a:extLst>
                </a:gridCol>
                <a:gridCol w="2789525">
                  <a:extLst>
                    <a:ext uri="{9D8B030D-6E8A-4147-A177-3AD203B41FA5}">
                      <a16:colId xmlns:a16="http://schemas.microsoft.com/office/drawing/2014/main" xmlns="" val="20001"/>
                    </a:ext>
                  </a:extLst>
                </a:gridCol>
                <a:gridCol w="2789525">
                  <a:extLst>
                    <a:ext uri="{9D8B030D-6E8A-4147-A177-3AD203B41FA5}">
                      <a16:colId xmlns:a16="http://schemas.microsoft.com/office/drawing/2014/main" xmlns="" val="20002"/>
                    </a:ext>
                  </a:extLst>
                </a:gridCol>
              </a:tblGrid>
              <a:tr h="335950">
                <a:tc>
                  <a:txBody>
                    <a:bodyPr/>
                    <a:lstStyle/>
                    <a:p>
                      <a:pPr marL="0" lvl="0" indent="0" rtl="0">
                        <a:spcBef>
                          <a:spcPts val="0"/>
                        </a:spcBef>
                        <a:spcAft>
                          <a:spcPts val="0"/>
                        </a:spcAft>
                        <a:buNone/>
                      </a:pPr>
                      <a:r>
                        <a:rPr lang="en" sz="1000">
                          <a:latin typeface="Open Sans"/>
                          <a:ea typeface="Open Sans"/>
                          <a:cs typeface="Open Sans"/>
                          <a:sym typeface="Open Sans"/>
                        </a:rPr>
                        <a:t>NC.3.MD.3</a:t>
                      </a:r>
                      <a:endParaRPr sz="1000">
                        <a:latin typeface="Open Sans"/>
                        <a:ea typeface="Open Sans"/>
                        <a:cs typeface="Open Sans"/>
                        <a:sym typeface="Open Sans"/>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 sz="1000">
                          <a:latin typeface="Open Sans"/>
                          <a:ea typeface="Open Sans"/>
                          <a:cs typeface="Open Sans"/>
                          <a:sym typeface="Open Sans"/>
                        </a:rPr>
                        <a:t>NC.3.NBT.2</a:t>
                      </a:r>
                      <a:endParaRPr sz="1000">
                        <a:latin typeface="Open Sans"/>
                        <a:ea typeface="Open Sans"/>
                        <a:cs typeface="Open Sans"/>
                        <a:sym typeface="Open Sans"/>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 sz="1000">
                          <a:latin typeface="Open Sans"/>
                          <a:ea typeface="Open Sans"/>
                          <a:cs typeface="Open Sans"/>
                          <a:sym typeface="Open Sans"/>
                        </a:rPr>
                        <a:t>NC.3.OA.8</a:t>
                      </a:r>
                      <a:endParaRPr sz="1000">
                        <a:latin typeface="Open Sans"/>
                        <a:ea typeface="Open Sans"/>
                        <a:cs typeface="Open Sans"/>
                        <a:sym typeface="Open Sans"/>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xmlns="" val="10000"/>
                  </a:ext>
                </a:extLst>
              </a:tr>
              <a:tr h="2847750">
                <a:tc>
                  <a:txBody>
                    <a:bodyPr/>
                    <a:lstStyle/>
                    <a:p>
                      <a:pPr marL="0" lvl="0" indent="0" rtl="0">
                        <a:spcBef>
                          <a:spcPts val="0"/>
                        </a:spcBef>
                        <a:spcAft>
                          <a:spcPts val="0"/>
                        </a:spcAft>
                        <a:buNone/>
                      </a:pPr>
                      <a:r>
                        <a:rPr lang="en" sz="1000">
                          <a:latin typeface="Open Sans"/>
                          <a:ea typeface="Open Sans"/>
                          <a:cs typeface="Open Sans"/>
                          <a:sym typeface="Open Sans"/>
                        </a:rPr>
                        <a:t>Represent and interpret scaled picture and bar graphs:</a:t>
                      </a:r>
                      <a:endParaRPr sz="1000">
                        <a:latin typeface="Open Sans"/>
                        <a:ea typeface="Open Sans"/>
                        <a:cs typeface="Open Sans"/>
                        <a:sym typeface="Open Sans"/>
                      </a:endParaRPr>
                    </a:p>
                    <a:p>
                      <a:pPr marL="0" lvl="0" indent="0" rtl="0">
                        <a:spcBef>
                          <a:spcPts val="0"/>
                        </a:spcBef>
                        <a:spcAft>
                          <a:spcPts val="0"/>
                        </a:spcAft>
                        <a:buNone/>
                      </a:pPr>
                      <a:r>
                        <a:rPr lang="en" sz="1000">
                          <a:latin typeface="Open Sans"/>
                          <a:ea typeface="Open Sans"/>
                          <a:cs typeface="Open Sans"/>
                          <a:sym typeface="Open Sans"/>
                        </a:rPr>
                        <a:t>~Collect data by asking a question that yields data in up to four categories.</a:t>
                      </a:r>
                      <a:endParaRPr sz="1000">
                        <a:latin typeface="Open Sans"/>
                        <a:ea typeface="Open Sans"/>
                        <a:cs typeface="Open Sans"/>
                        <a:sym typeface="Open Sans"/>
                      </a:endParaRPr>
                    </a:p>
                    <a:p>
                      <a:pPr marL="0" lvl="0" indent="0" rtl="0">
                        <a:spcBef>
                          <a:spcPts val="0"/>
                        </a:spcBef>
                        <a:spcAft>
                          <a:spcPts val="0"/>
                        </a:spcAft>
                        <a:buNone/>
                      </a:pPr>
                      <a:r>
                        <a:rPr lang="en" sz="1000">
                          <a:latin typeface="Open Sans"/>
                          <a:ea typeface="Open Sans"/>
                          <a:cs typeface="Open Sans"/>
                          <a:sym typeface="Open Sans"/>
                        </a:rPr>
                        <a:t>~Make a representation of data and interpret data in a frequency table, scaled picture graph, and/or scaled bar graph with axes provided. </a:t>
                      </a:r>
                      <a:endParaRPr sz="1000">
                        <a:latin typeface="Open Sans"/>
                        <a:ea typeface="Open Sans"/>
                        <a:cs typeface="Open Sans"/>
                        <a:sym typeface="Open Sans"/>
                      </a:endParaRPr>
                    </a:p>
                    <a:p>
                      <a:pPr marL="0" lvl="0" indent="0" rtl="0">
                        <a:spcBef>
                          <a:spcPts val="0"/>
                        </a:spcBef>
                        <a:spcAft>
                          <a:spcPts val="0"/>
                        </a:spcAft>
                        <a:buNone/>
                      </a:pPr>
                      <a:r>
                        <a:rPr lang="en" sz="1000">
                          <a:latin typeface="Open Sans"/>
                          <a:ea typeface="Open Sans"/>
                          <a:cs typeface="Open Sans"/>
                          <a:sym typeface="Open Sans"/>
                        </a:rPr>
                        <a:t>~Solve one and two-step ‘how many more’ and ‘how many less’ problems using information from these graphs</a:t>
                      </a:r>
                      <a:endParaRPr sz="1000">
                        <a:latin typeface="Open Sans"/>
                        <a:ea typeface="Open Sans"/>
                        <a:cs typeface="Open Sans"/>
                        <a:sym typeface="Open Sans"/>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 sz="1000">
                          <a:latin typeface="Open Sans"/>
                          <a:ea typeface="Open Sans"/>
                          <a:cs typeface="Open Sans"/>
                          <a:sym typeface="Open Sans"/>
                        </a:rPr>
                        <a:t>Add and subtract whole numbers up to and including 1,000. </a:t>
                      </a:r>
                      <a:endParaRPr sz="1000">
                        <a:latin typeface="Open Sans"/>
                        <a:ea typeface="Open Sans"/>
                        <a:cs typeface="Open Sans"/>
                        <a:sym typeface="Open Sans"/>
                      </a:endParaRPr>
                    </a:p>
                    <a:p>
                      <a:pPr marL="0" lvl="0" indent="0" rtl="0">
                        <a:spcBef>
                          <a:spcPts val="0"/>
                        </a:spcBef>
                        <a:spcAft>
                          <a:spcPts val="0"/>
                        </a:spcAft>
                        <a:buNone/>
                      </a:pPr>
                      <a:r>
                        <a:rPr lang="en" sz="1000">
                          <a:latin typeface="Open Sans"/>
                          <a:ea typeface="Open Sans"/>
                          <a:cs typeface="Open Sans"/>
                          <a:sym typeface="Open Sans"/>
                        </a:rPr>
                        <a:t>~Use estimation strategies to assess reasonableness of answers.</a:t>
                      </a:r>
                      <a:endParaRPr sz="1000">
                        <a:latin typeface="Open Sans"/>
                        <a:ea typeface="Open Sans"/>
                        <a:cs typeface="Open Sans"/>
                        <a:sym typeface="Open Sans"/>
                      </a:endParaRPr>
                    </a:p>
                    <a:p>
                      <a:pPr marL="0" lvl="0" indent="0" rtl="0">
                        <a:spcBef>
                          <a:spcPts val="0"/>
                        </a:spcBef>
                        <a:spcAft>
                          <a:spcPts val="0"/>
                        </a:spcAft>
                        <a:buNone/>
                      </a:pPr>
                      <a:r>
                        <a:rPr lang="en" sz="1000">
                          <a:latin typeface="Open Sans"/>
                          <a:ea typeface="Open Sans"/>
                          <a:cs typeface="Open Sans"/>
                          <a:sym typeface="Open Sans"/>
                        </a:rPr>
                        <a:t>~Model and explain how the relationship between addition and subtraction can be applied to solve addition and subtraction problems.</a:t>
                      </a:r>
                      <a:endParaRPr sz="1000">
                        <a:latin typeface="Open Sans"/>
                        <a:ea typeface="Open Sans"/>
                        <a:cs typeface="Open Sans"/>
                        <a:sym typeface="Open Sans"/>
                      </a:endParaRPr>
                    </a:p>
                    <a:p>
                      <a:pPr marL="0" lvl="0" indent="0" rtl="0">
                        <a:spcBef>
                          <a:spcPts val="0"/>
                        </a:spcBef>
                        <a:spcAft>
                          <a:spcPts val="0"/>
                        </a:spcAft>
                        <a:buNone/>
                      </a:pPr>
                      <a:r>
                        <a:rPr lang="en" sz="1000">
                          <a:latin typeface="Open Sans"/>
                          <a:ea typeface="Open Sans"/>
                          <a:cs typeface="Open Sans"/>
                          <a:sym typeface="Open Sans"/>
                        </a:rPr>
                        <a:t>~Use expanded form to decompose numbers and then find sums and differences.</a:t>
                      </a:r>
                      <a:endParaRPr sz="1000">
                        <a:latin typeface="Open Sans"/>
                        <a:ea typeface="Open Sans"/>
                        <a:cs typeface="Open Sans"/>
                        <a:sym typeface="Open Sans"/>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 sz="1000">
                          <a:latin typeface="Open Sans"/>
                          <a:ea typeface="Open Sans"/>
                          <a:cs typeface="Open Sans"/>
                          <a:sym typeface="Open Sans"/>
                        </a:rPr>
                        <a:t>Solve two-step word problems using addition and subtraction, representing problems using equations with a symbol for the unknown number.</a:t>
                      </a:r>
                      <a:endParaRPr sz="1000">
                        <a:latin typeface="Open Sans"/>
                        <a:ea typeface="Open Sans"/>
                        <a:cs typeface="Open Sans"/>
                        <a:sym typeface="Open Sans"/>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213775" y="29587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Daily Graph</a:t>
            </a:r>
            <a:endParaRPr/>
          </a:p>
        </p:txBody>
      </p:sp>
      <p:sp>
        <p:nvSpPr>
          <p:cNvPr id="79" name="Google Shape;79;p15"/>
          <p:cNvSpPr txBox="1">
            <a:spLocks noGrp="1"/>
          </p:cNvSpPr>
          <p:nvPr>
            <p:ph type="body" idx="1"/>
          </p:nvPr>
        </p:nvSpPr>
        <p:spPr>
          <a:xfrm>
            <a:off x="311700" y="4258900"/>
            <a:ext cx="8520600" cy="477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Turn and Talk ~ What do you notice?  What do you wonder?</a:t>
            </a:r>
            <a:endParaRPr/>
          </a:p>
          <a:p>
            <a:pPr marL="0" lvl="0" indent="0" algn="ctr" rtl="0">
              <a:spcBef>
                <a:spcPts val="1600"/>
              </a:spcBef>
              <a:spcAft>
                <a:spcPts val="1600"/>
              </a:spcAft>
              <a:buNone/>
            </a:pPr>
            <a:endParaRPr/>
          </a:p>
        </p:txBody>
      </p:sp>
      <p:pic>
        <p:nvPicPr>
          <p:cNvPr id="80" name="Google Shape;80;p15"/>
          <p:cNvPicPr preferRelativeResize="0"/>
          <p:nvPr/>
        </p:nvPicPr>
        <p:blipFill>
          <a:blip r:embed="rId3">
            <a:alphaModFix/>
          </a:blip>
          <a:stretch>
            <a:fillRect/>
          </a:stretch>
        </p:blipFill>
        <p:spPr>
          <a:xfrm>
            <a:off x="1957125" y="941875"/>
            <a:ext cx="5457325" cy="3259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11700" y="487550"/>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Daily Graphing Questions</a:t>
            </a:r>
            <a:endParaRPr/>
          </a:p>
          <a:p>
            <a:pPr marL="0" lvl="0" indent="0" rtl="0">
              <a:spcBef>
                <a:spcPts val="0"/>
              </a:spcBef>
              <a:spcAft>
                <a:spcPts val="0"/>
              </a:spcAft>
              <a:buNone/>
            </a:pPr>
            <a:endParaRPr/>
          </a:p>
        </p:txBody>
      </p:sp>
      <p:sp>
        <p:nvSpPr>
          <p:cNvPr id="86" name="Google Shape;86;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~How many more students like soccer and dance than cheer?</a:t>
            </a:r>
            <a:endParaRPr/>
          </a:p>
          <a:p>
            <a:pPr marL="0" lvl="0" indent="0" rtl="0">
              <a:spcBef>
                <a:spcPts val="1600"/>
              </a:spcBef>
              <a:spcAft>
                <a:spcPts val="0"/>
              </a:spcAft>
              <a:buNone/>
            </a:pPr>
            <a:endParaRPr/>
          </a:p>
          <a:p>
            <a:pPr marL="0" lvl="0" indent="0" rtl="0">
              <a:spcBef>
                <a:spcPts val="1600"/>
              </a:spcBef>
              <a:spcAft>
                <a:spcPts val="0"/>
              </a:spcAft>
              <a:buNone/>
            </a:pPr>
            <a:r>
              <a:rPr lang="en"/>
              <a:t>~What is the difference in the most popular sport and least popular sport?</a:t>
            </a:r>
            <a:endParaRPr/>
          </a:p>
          <a:p>
            <a:pPr marL="0" lvl="0" indent="0"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311700" y="189200"/>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Daily Graph</a:t>
            </a:r>
            <a:endParaRPr/>
          </a:p>
          <a:p>
            <a:pPr marL="0" lvl="0" indent="0" rtl="0">
              <a:spcBef>
                <a:spcPts val="0"/>
              </a:spcBef>
              <a:spcAft>
                <a:spcPts val="0"/>
              </a:spcAft>
              <a:buNone/>
            </a:pPr>
            <a:endParaRPr/>
          </a:p>
        </p:txBody>
      </p:sp>
      <p:sp>
        <p:nvSpPr>
          <p:cNvPr id="92" name="Google Shape;92;p17"/>
          <p:cNvSpPr txBox="1">
            <a:spLocks noGrp="1"/>
          </p:cNvSpPr>
          <p:nvPr>
            <p:ph type="body" idx="1"/>
          </p:nvPr>
        </p:nvSpPr>
        <p:spPr>
          <a:xfrm>
            <a:off x="236500" y="3969475"/>
            <a:ext cx="8520600" cy="477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Turn and Talk ~ What do you notice?  What do you wonder?</a:t>
            </a:r>
            <a:endParaRPr/>
          </a:p>
          <a:p>
            <a:pPr marL="0" lvl="0" indent="0" algn="ctr" rtl="0">
              <a:spcBef>
                <a:spcPts val="1600"/>
              </a:spcBef>
              <a:spcAft>
                <a:spcPts val="0"/>
              </a:spcAft>
              <a:buNone/>
            </a:pPr>
            <a:r>
              <a:rPr lang="en"/>
              <a:t>What if each apple represented 3 people?</a:t>
            </a:r>
            <a:endParaRPr/>
          </a:p>
          <a:p>
            <a:pPr marL="0" lvl="0" indent="0" algn="ctr" rtl="0">
              <a:spcBef>
                <a:spcPts val="1600"/>
              </a:spcBef>
              <a:spcAft>
                <a:spcPts val="1600"/>
              </a:spcAft>
              <a:buNone/>
            </a:pPr>
            <a:endParaRPr/>
          </a:p>
        </p:txBody>
      </p:sp>
      <p:pic>
        <p:nvPicPr>
          <p:cNvPr id="93" name="Google Shape;93;p17"/>
          <p:cNvPicPr preferRelativeResize="0"/>
          <p:nvPr/>
        </p:nvPicPr>
        <p:blipFill>
          <a:blip r:embed="rId3">
            <a:alphaModFix/>
          </a:blip>
          <a:stretch>
            <a:fillRect/>
          </a:stretch>
        </p:blipFill>
        <p:spPr>
          <a:xfrm>
            <a:off x="2754250" y="372900"/>
            <a:ext cx="5753271" cy="3474275"/>
          </a:xfrm>
          <a:prstGeom prst="rect">
            <a:avLst/>
          </a:prstGeom>
          <a:noFill/>
          <a:ln w="31750">
            <a:solidFill>
              <a:schemeClr val="bg2"/>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Daily Graph Questions</a:t>
            </a:r>
            <a:endParaRPr/>
          </a:p>
        </p:txBody>
      </p:sp>
      <p:sp>
        <p:nvSpPr>
          <p:cNvPr id="99" name="Google Shape;99;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a:t>~How many total students voted on their favorite subject?</a:t>
            </a:r>
            <a:endParaRPr sz="2400"/>
          </a:p>
          <a:p>
            <a:pPr marL="0" lvl="0" indent="0" rtl="0">
              <a:spcBef>
                <a:spcPts val="1600"/>
              </a:spcBef>
              <a:spcAft>
                <a:spcPts val="0"/>
              </a:spcAft>
              <a:buNone/>
            </a:pPr>
            <a:endParaRPr sz="2400"/>
          </a:p>
          <a:p>
            <a:pPr marL="0" lvl="0" indent="0" rtl="0">
              <a:spcBef>
                <a:spcPts val="1600"/>
              </a:spcBef>
              <a:spcAft>
                <a:spcPts val="0"/>
              </a:spcAft>
              <a:buNone/>
            </a:pPr>
            <a:r>
              <a:rPr lang="en" sz="2400"/>
              <a:t>~How many fewer students chose science than reading?</a:t>
            </a:r>
            <a:endParaRPr sz="2400"/>
          </a:p>
          <a:p>
            <a:pPr marL="0" lvl="0" indent="0" rtl="0">
              <a:spcBef>
                <a:spcPts val="1600"/>
              </a:spcBef>
              <a:spcAft>
                <a:spcPts val="0"/>
              </a:spcAft>
              <a:buNone/>
            </a:pPr>
            <a:endParaRPr sz="2400"/>
          </a:p>
          <a:p>
            <a:pPr marL="0" lvl="0" indent="0" algn="ctr" rtl="0">
              <a:lnSpc>
                <a:spcPct val="100000"/>
              </a:lnSpc>
              <a:spcBef>
                <a:spcPts val="1600"/>
              </a:spcBef>
              <a:spcAft>
                <a:spcPts val="0"/>
              </a:spcAft>
              <a:buNone/>
            </a:pPr>
            <a:endParaRPr sz="1400">
              <a:solidFill>
                <a:srgbClr val="000000"/>
              </a:solidFill>
            </a:endParaRPr>
          </a:p>
          <a:p>
            <a:pPr marL="0" lvl="0" indent="0" algn="ctr" rtl="0">
              <a:lnSpc>
                <a:spcPct val="100000"/>
              </a:lnSpc>
              <a:spcBef>
                <a:spcPts val="0"/>
              </a:spcBef>
              <a:spcAft>
                <a:spcPts val="0"/>
              </a:spcAft>
              <a:buNone/>
            </a:pPr>
            <a:endParaRPr sz="1400">
              <a:solidFill>
                <a:srgbClr val="000000"/>
              </a:solidFill>
            </a:endParaRPr>
          </a:p>
          <a:p>
            <a:pPr marL="0" lvl="0" indent="0" algn="ctr" rtl="0">
              <a:lnSpc>
                <a:spcPct val="100000"/>
              </a:lnSpc>
              <a:spcBef>
                <a:spcPts val="0"/>
              </a:spcBef>
              <a:spcAft>
                <a:spcPts val="0"/>
              </a:spcAft>
              <a:buNone/>
            </a:pPr>
            <a:endParaRPr sz="14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311700" y="1347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Daily Graph</a:t>
            </a:r>
            <a:endParaRPr/>
          </a:p>
        </p:txBody>
      </p:sp>
      <p:sp>
        <p:nvSpPr>
          <p:cNvPr id="105" name="Google Shape;105;p19"/>
          <p:cNvSpPr txBox="1">
            <a:spLocks noGrp="1"/>
          </p:cNvSpPr>
          <p:nvPr>
            <p:ph type="body" idx="1"/>
          </p:nvPr>
        </p:nvSpPr>
        <p:spPr>
          <a:xfrm>
            <a:off x="311700" y="4593950"/>
            <a:ext cx="8520600" cy="477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Turn and Talk ~ What do you notice?  What do you wonder?</a:t>
            </a:r>
            <a:endParaRPr/>
          </a:p>
          <a:p>
            <a:pPr marL="0" lvl="0" indent="0" algn="ctr" rtl="0">
              <a:spcBef>
                <a:spcPts val="1600"/>
              </a:spcBef>
              <a:spcAft>
                <a:spcPts val="1600"/>
              </a:spcAft>
              <a:buNone/>
            </a:pPr>
            <a:endParaRPr/>
          </a:p>
        </p:txBody>
      </p:sp>
      <p:pic>
        <p:nvPicPr>
          <p:cNvPr id="106" name="Google Shape;106;p19"/>
          <p:cNvPicPr preferRelativeResize="0"/>
          <p:nvPr/>
        </p:nvPicPr>
        <p:blipFill>
          <a:blip r:embed="rId3">
            <a:alphaModFix/>
          </a:blip>
          <a:stretch>
            <a:fillRect/>
          </a:stretch>
        </p:blipFill>
        <p:spPr>
          <a:xfrm>
            <a:off x="1400675" y="994550"/>
            <a:ext cx="5990697" cy="3599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Graphing Questions</a:t>
            </a:r>
            <a:endParaRPr/>
          </a:p>
        </p:txBody>
      </p:sp>
      <p:sp>
        <p:nvSpPr>
          <p:cNvPr id="112" name="Google Shape;112;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dirty="0"/>
              <a:t>~How many total students voted on their favorite color?</a:t>
            </a:r>
            <a:endParaRPr sz="2400" dirty="0"/>
          </a:p>
          <a:p>
            <a:pPr marL="0" lvl="0" indent="0">
              <a:spcBef>
                <a:spcPts val="1600"/>
              </a:spcBef>
              <a:spcAft>
                <a:spcPts val="0"/>
              </a:spcAft>
              <a:buNone/>
            </a:pPr>
            <a:r>
              <a:rPr lang="en" sz="2400" dirty="0"/>
              <a:t>~How many more students chose </a:t>
            </a:r>
            <a:r>
              <a:rPr lang="en" sz="2400" dirty="0" smtClean="0"/>
              <a:t>yellow </a:t>
            </a:r>
            <a:r>
              <a:rPr lang="en" sz="2400" dirty="0"/>
              <a:t>than green?</a:t>
            </a:r>
            <a:endParaRPr sz="2400" dirty="0"/>
          </a:p>
          <a:p>
            <a:pPr marL="0" lvl="0" indent="0" rtl="0">
              <a:spcBef>
                <a:spcPts val="1600"/>
              </a:spcBef>
              <a:spcAft>
                <a:spcPts val="1600"/>
              </a:spcAft>
              <a:buNone/>
            </a:pPr>
            <a:r>
              <a:rPr lang="en" sz="2400" dirty="0"/>
              <a:t>~How many fewer students chose green than </a:t>
            </a:r>
            <a:r>
              <a:rPr lang="en" sz="2400" dirty="0" smtClean="0"/>
              <a:t>red?</a:t>
            </a:r>
            <a:endParaRP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311700" y="2421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Daily Graph</a:t>
            </a:r>
            <a:endParaRPr/>
          </a:p>
        </p:txBody>
      </p:sp>
      <p:sp>
        <p:nvSpPr>
          <p:cNvPr id="118" name="Google Shape;118;p21"/>
          <p:cNvSpPr txBox="1">
            <a:spLocks noGrp="1"/>
          </p:cNvSpPr>
          <p:nvPr>
            <p:ph type="body" idx="1"/>
          </p:nvPr>
        </p:nvSpPr>
        <p:spPr>
          <a:xfrm>
            <a:off x="311700" y="4111625"/>
            <a:ext cx="8520600" cy="477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Turn and Talk ~ What do you notice?  What do you wonder?</a:t>
            </a:r>
            <a:endParaRPr/>
          </a:p>
          <a:p>
            <a:pPr marL="0" lvl="0" indent="0" algn="ctr" rtl="0">
              <a:spcBef>
                <a:spcPts val="1600"/>
              </a:spcBef>
              <a:spcAft>
                <a:spcPts val="0"/>
              </a:spcAft>
              <a:buNone/>
            </a:pPr>
            <a:r>
              <a:rPr lang="en"/>
              <a:t>What if each square represented 4 people? </a:t>
            </a:r>
            <a:endParaRPr/>
          </a:p>
          <a:p>
            <a:pPr marL="0" lvl="0" indent="0" algn="ctr" rtl="0">
              <a:spcBef>
                <a:spcPts val="1600"/>
              </a:spcBef>
              <a:spcAft>
                <a:spcPts val="1600"/>
              </a:spcAft>
              <a:buNone/>
            </a:pPr>
            <a:endParaRPr/>
          </a:p>
        </p:txBody>
      </p:sp>
      <p:pic>
        <p:nvPicPr>
          <p:cNvPr id="119" name="Google Shape;119;p21"/>
          <p:cNvPicPr preferRelativeResize="0"/>
          <p:nvPr/>
        </p:nvPicPr>
        <p:blipFill>
          <a:blip r:embed="rId3">
            <a:alphaModFix/>
          </a:blip>
          <a:stretch>
            <a:fillRect/>
          </a:stretch>
        </p:blipFill>
        <p:spPr>
          <a:xfrm>
            <a:off x="859250" y="949550"/>
            <a:ext cx="5624119" cy="3297425"/>
          </a:xfrm>
          <a:prstGeom prst="rect">
            <a:avLst/>
          </a:prstGeom>
          <a:noFill/>
          <a:ln w="38100">
            <a:solidFill>
              <a:schemeClr val="bg2"/>
            </a:solidFill>
          </a:ln>
        </p:spPr>
      </p:pic>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1401</Words>
  <Application>Microsoft Office PowerPoint</Application>
  <PresentationFormat>On-screen Show (16:9)</PresentationFormat>
  <Paragraphs>120</Paragraphs>
  <Slides>19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Open Sans</vt:lpstr>
      <vt:lpstr>PT Sans Narrow</vt:lpstr>
      <vt:lpstr>Calibri</vt:lpstr>
      <vt:lpstr>Tropic</vt:lpstr>
      <vt:lpstr>Math Routines</vt:lpstr>
      <vt:lpstr>Standards</vt:lpstr>
      <vt:lpstr>Daily Graph</vt:lpstr>
      <vt:lpstr>Daily Graphing Questions </vt:lpstr>
      <vt:lpstr>Daily Graph </vt:lpstr>
      <vt:lpstr>Daily Graph Questions</vt:lpstr>
      <vt:lpstr>Daily Graph</vt:lpstr>
      <vt:lpstr>Graphing Questions</vt:lpstr>
      <vt:lpstr>Daily Graph</vt:lpstr>
      <vt:lpstr>Graphing Questions</vt:lpstr>
      <vt:lpstr>Daily Graph</vt:lpstr>
      <vt:lpstr>Graphing Questions</vt:lpstr>
      <vt:lpstr>Daily Graph</vt:lpstr>
      <vt:lpstr>Graphing Questions</vt:lpstr>
      <vt:lpstr>Pencils Down… Time for a Graph</vt:lpstr>
      <vt:lpstr>Pencils Down… Time for a Graph</vt:lpstr>
      <vt:lpstr>Pencils Down… Time for a Graph</vt:lpstr>
      <vt:lpstr>Pencils down… time for a graph! </vt:lpstr>
      <vt:lpstr>Pencils down…time for a graph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Routines</dc:title>
  <dc:creator>Leanne Daughtry</dc:creator>
  <cp:lastModifiedBy>Leanne Daughtry</cp:lastModifiedBy>
  <cp:revision>7</cp:revision>
  <dcterms:modified xsi:type="dcterms:W3CDTF">2018-07-26T03:34:18Z</dcterms:modified>
</cp:coreProperties>
</file>