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2" r:id="rId8"/>
    <p:sldId id="261"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A2D294-E45C-455A-B910-7107EF4C3F29}" type="datetimeFigureOut">
              <a:rPr lang="en-US" smtClean="0"/>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2207654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A2D294-E45C-455A-B910-7107EF4C3F29}" type="datetimeFigureOut">
              <a:rPr lang="en-US" smtClean="0"/>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3738391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A2D294-E45C-455A-B910-7107EF4C3F29}" type="datetimeFigureOut">
              <a:rPr lang="en-US" smtClean="0"/>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249861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A2D294-E45C-455A-B910-7107EF4C3F29}" type="datetimeFigureOut">
              <a:rPr lang="en-US" smtClean="0"/>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298315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2D294-E45C-455A-B910-7107EF4C3F29}" type="datetimeFigureOut">
              <a:rPr lang="en-US" smtClean="0"/>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401426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A2D294-E45C-455A-B910-7107EF4C3F29}" type="datetimeFigureOut">
              <a:rPr lang="en-US" smtClean="0"/>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191799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A2D294-E45C-455A-B910-7107EF4C3F29}" type="datetimeFigureOut">
              <a:rPr lang="en-US" smtClean="0"/>
              <a:t>7/25/2018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70367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A2D294-E45C-455A-B910-7107EF4C3F29}" type="datetimeFigureOut">
              <a:rPr lang="en-US" smtClean="0"/>
              <a:t>7/25/2018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2016359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2D294-E45C-455A-B910-7107EF4C3F29}" type="datetimeFigureOut">
              <a:rPr lang="en-US" smtClean="0"/>
              <a:t>7/25/2018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334885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2D294-E45C-455A-B910-7107EF4C3F29}" type="datetimeFigureOut">
              <a:rPr lang="en-US" smtClean="0"/>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427972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2D294-E45C-455A-B910-7107EF4C3F29}" type="datetimeFigureOut">
              <a:rPr lang="en-US" smtClean="0"/>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AA6AC-ABE4-4500-8E21-FE6EE31983D3}" type="slidenum">
              <a:rPr lang="en-US" smtClean="0"/>
              <a:t>‹#›</a:t>
            </a:fld>
            <a:endParaRPr lang="en-US"/>
          </a:p>
        </p:txBody>
      </p:sp>
    </p:spTree>
    <p:extLst>
      <p:ext uri="{BB962C8B-B14F-4D97-AF65-F5344CB8AC3E}">
        <p14:creationId xmlns:p14="http://schemas.microsoft.com/office/powerpoint/2010/main" val="94115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2D294-E45C-455A-B910-7107EF4C3F29}" type="datetimeFigureOut">
              <a:rPr lang="en-US" smtClean="0"/>
              <a:t>7/25/2018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AA6AC-ABE4-4500-8E21-FE6EE31983D3}" type="slidenum">
              <a:rPr lang="en-US" smtClean="0"/>
              <a:t>‹#›</a:t>
            </a:fld>
            <a:endParaRPr lang="en-US"/>
          </a:p>
        </p:txBody>
      </p:sp>
    </p:spTree>
    <p:extLst>
      <p:ext uri="{BB962C8B-B14F-4D97-AF65-F5344CB8AC3E}">
        <p14:creationId xmlns:p14="http://schemas.microsoft.com/office/powerpoint/2010/main" val="2751590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523999"/>
          </a:xfrm>
        </p:spPr>
        <p:txBody>
          <a:bodyPr>
            <a:normAutofit/>
          </a:bodyPr>
          <a:lstStyle/>
          <a:p>
            <a:r>
              <a:rPr lang="en-US" sz="6600" b="1" dirty="0" smtClean="0">
                <a:latin typeface="Comic Sans MS" panose="030F0702030302020204" pitchFamily="66" charset="0"/>
              </a:rPr>
              <a:t>Data Questions</a:t>
            </a:r>
            <a:endParaRPr lang="en-US" sz="6600" b="1" dirty="0">
              <a:latin typeface="Comic Sans MS" panose="030F0702030302020204" pitchFamily="66" charset="0"/>
            </a:endParaRPr>
          </a:p>
        </p:txBody>
      </p:sp>
      <p:pic>
        <p:nvPicPr>
          <p:cNvPr id="1026" name="Picture 2" descr="Image result for survey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050473"/>
            <a:ext cx="2561695" cy="3581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391400" y="6320135"/>
            <a:ext cx="1981200" cy="461665"/>
          </a:xfrm>
          <a:prstGeom prst="rect">
            <a:avLst/>
          </a:prstGeom>
        </p:spPr>
        <p:txBody>
          <a:bodyPr wrap="square">
            <a:spAutoFit/>
          </a:bodyPr>
          <a:lstStyle/>
          <a:p>
            <a:r>
              <a:rPr lang="en-US" sz="2400" b="1" dirty="0"/>
              <a:t>NC.4.MD.4</a:t>
            </a:r>
            <a:r>
              <a:rPr lang="en-US" b="1" dirty="0"/>
              <a:t> </a:t>
            </a:r>
            <a:endParaRPr lang="en-US" dirty="0"/>
          </a:p>
        </p:txBody>
      </p:sp>
    </p:spTree>
    <p:extLst>
      <p:ext uri="{BB962C8B-B14F-4D97-AF65-F5344CB8AC3E}">
        <p14:creationId xmlns:p14="http://schemas.microsoft.com/office/powerpoint/2010/main" val="10699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957" r="6880"/>
          <a:stretch/>
        </p:blipFill>
        <p:spPr bwMode="auto">
          <a:xfrm>
            <a:off x="3124200" y="374073"/>
            <a:ext cx="5867400" cy="6298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200" y="1752600"/>
            <a:ext cx="2971800" cy="2246769"/>
          </a:xfrm>
          <a:prstGeom prst="rect">
            <a:avLst/>
          </a:prstGeom>
          <a:noFill/>
        </p:spPr>
        <p:txBody>
          <a:bodyPr wrap="square" rtlCol="0">
            <a:spAutoFit/>
          </a:bodyPr>
          <a:lstStyle/>
          <a:p>
            <a:pPr algn="ctr"/>
            <a:r>
              <a:rPr lang="en-US" sz="2800" dirty="0" smtClean="0">
                <a:latin typeface="Comic Sans MS" pitchFamily="66" charset="0"/>
              </a:rPr>
              <a:t>Are these statements accurate or not? How can you prove it?</a:t>
            </a:r>
            <a:endParaRPr lang="en-US" sz="2800" dirty="0">
              <a:latin typeface="Comic Sans MS" pitchFamily="66" charset="0"/>
            </a:endParaRPr>
          </a:p>
        </p:txBody>
      </p:sp>
    </p:spTree>
    <p:extLst>
      <p:ext uri="{BB962C8B-B14F-4D97-AF65-F5344CB8AC3E}">
        <p14:creationId xmlns:p14="http://schemas.microsoft.com/office/powerpoint/2010/main" val="2746157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220200" cy="3323987"/>
          </a:xfrm>
          <a:prstGeom prst="rect">
            <a:avLst/>
          </a:prstGeom>
        </p:spPr>
        <p:txBody>
          <a:bodyPr wrap="square">
            <a:spAutoFit/>
          </a:bodyPr>
          <a:lstStyle/>
          <a:p>
            <a:pPr algn="ctr"/>
            <a:endParaRPr lang="en-US" sz="2400" dirty="0" smtClean="0">
              <a:effectLst/>
              <a:latin typeface="Comic Sans MS" panose="030F0702030302020204" pitchFamily="66" charset="0"/>
            </a:endParaRPr>
          </a:p>
          <a:p>
            <a:pPr algn="ctr"/>
            <a:r>
              <a:rPr lang="en-US" sz="2800" dirty="0" smtClean="0">
                <a:effectLst/>
                <a:latin typeface="Comic Sans MS" panose="030F0702030302020204" pitchFamily="66" charset="0"/>
              </a:rPr>
              <a:t>When </a:t>
            </a:r>
            <a:r>
              <a:rPr lang="en-US" sz="2800" dirty="0" smtClean="0">
                <a:effectLst/>
                <a:latin typeface="Comic Sans MS" panose="030F0702030302020204" pitchFamily="66" charset="0"/>
              </a:rPr>
              <a:t>persevering and making sense of problems, mathematicians check their work, identify mistakes, and find ways to correct them. Today you are going to do some more work with data and at times you will need to make sense of information and even revise your answers or correct mistakes</a:t>
            </a:r>
            <a:r>
              <a:rPr lang="en-US" sz="2800" dirty="0" smtClean="0">
                <a:effectLst/>
                <a:latin typeface="Comic Sans MS" panose="030F0702030302020204" pitchFamily="66" charset="0"/>
              </a:rPr>
              <a:t>.  </a:t>
            </a:r>
            <a:endParaRPr lang="en-US" sz="2800" dirty="0" smtClean="0">
              <a:effectLst/>
              <a:latin typeface="Comic Sans MS" panose="030F0702030302020204" pitchFamily="66" charset="0"/>
            </a:endParaRPr>
          </a:p>
          <a:p>
            <a:r>
              <a:rPr lang="en-US" dirty="0">
                <a:latin typeface="Comic Sans MS" panose="030F0702030302020204" pitchFamily="66" charset="0"/>
              </a:rPr>
              <a:t> </a:t>
            </a:r>
          </a:p>
        </p:txBody>
      </p:sp>
      <p:pic>
        <p:nvPicPr>
          <p:cNvPr id="3074" name="Picture 2" descr="Image result for persever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615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458200" cy="1600199"/>
          </a:xfrm>
        </p:spPr>
        <p:txBody>
          <a:bodyPr>
            <a:normAutofit fontScale="90000"/>
          </a:bodyPr>
          <a:lstStyle/>
          <a:p>
            <a:r>
              <a:rPr lang="en-US" dirty="0" smtClean="0">
                <a:latin typeface="Comic Sans MS" pitchFamily="66" charset="0"/>
              </a:rPr>
              <a:t>Sort the cards into categories. </a:t>
            </a:r>
            <a:r>
              <a:rPr lang="en-US" dirty="0" smtClean="0">
                <a:latin typeface="Comic Sans MS" pitchFamily="66" charset="0"/>
              </a:rPr>
              <a:t> Use </a:t>
            </a:r>
            <a:r>
              <a:rPr lang="en-US" dirty="0" smtClean="0">
                <a:latin typeface="Comic Sans MS" pitchFamily="66" charset="0"/>
              </a:rPr>
              <a:t>your </a:t>
            </a:r>
            <a:r>
              <a:rPr lang="en-US" dirty="0" smtClean="0">
                <a:latin typeface="Comic Sans MS" pitchFamily="66" charset="0"/>
              </a:rPr>
              <a:t>post-it </a:t>
            </a:r>
            <a:r>
              <a:rPr lang="en-US" dirty="0" smtClean="0">
                <a:latin typeface="Comic Sans MS" pitchFamily="66" charset="0"/>
              </a:rPr>
              <a:t>notes to label your sorts.</a:t>
            </a:r>
            <a:endParaRPr lang="en-US" dirty="0">
              <a:latin typeface="Comic Sans MS" pitchFamily="66"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909" y="2064327"/>
            <a:ext cx="4086225" cy="4572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724400" y="2362200"/>
            <a:ext cx="4267200" cy="3046988"/>
          </a:xfrm>
          <a:prstGeom prst="rect">
            <a:avLst/>
          </a:prstGeom>
          <a:noFill/>
        </p:spPr>
        <p:txBody>
          <a:bodyPr wrap="square" rtlCol="0">
            <a:spAutoFit/>
          </a:bodyPr>
          <a:lstStyle/>
          <a:p>
            <a:pPr algn="ctr"/>
            <a:r>
              <a:rPr lang="en-US" sz="3200" dirty="0" smtClean="0">
                <a:latin typeface="Comic Sans MS" panose="030F0702030302020204" pitchFamily="66" charset="0"/>
              </a:rPr>
              <a:t>How did you sort your cards? </a:t>
            </a:r>
            <a:endParaRPr lang="en-US" sz="3200" dirty="0" smtClean="0">
              <a:latin typeface="Comic Sans MS" panose="030F0702030302020204" pitchFamily="66" charset="0"/>
            </a:endParaRPr>
          </a:p>
          <a:p>
            <a:pPr algn="ctr"/>
            <a:r>
              <a:rPr lang="en-US" sz="3200" dirty="0" smtClean="0">
                <a:latin typeface="Comic Sans MS" panose="030F0702030302020204" pitchFamily="66" charset="0"/>
              </a:rPr>
              <a:t>How </a:t>
            </a:r>
            <a:r>
              <a:rPr lang="en-US" sz="3200" dirty="0" smtClean="0">
                <a:latin typeface="Comic Sans MS" panose="030F0702030302020204" pitchFamily="66" charset="0"/>
              </a:rPr>
              <a:t>are </a:t>
            </a:r>
            <a:r>
              <a:rPr lang="en-US" sz="3200" dirty="0" smtClean="0">
                <a:latin typeface="Comic Sans MS" panose="030F0702030302020204" pitchFamily="66" charset="0"/>
              </a:rPr>
              <a:t>the cards alike? </a:t>
            </a:r>
            <a:endParaRPr lang="en-US" sz="3200" dirty="0">
              <a:latin typeface="Comic Sans MS" panose="030F0702030302020204" pitchFamily="66" charset="0"/>
            </a:endParaRPr>
          </a:p>
          <a:p>
            <a:pPr algn="ctr"/>
            <a:r>
              <a:rPr lang="en-US" sz="3200" dirty="0" smtClean="0">
                <a:latin typeface="Comic Sans MS" panose="030F0702030302020204" pitchFamily="66" charset="0"/>
              </a:rPr>
              <a:t>H</a:t>
            </a:r>
            <a:r>
              <a:rPr lang="en-US" sz="3200" dirty="0" smtClean="0">
                <a:latin typeface="Comic Sans MS" panose="030F0702030302020204" pitchFamily="66" charset="0"/>
              </a:rPr>
              <a:t>ow </a:t>
            </a:r>
            <a:r>
              <a:rPr lang="en-US" sz="3200" dirty="0" smtClean="0">
                <a:latin typeface="Comic Sans MS" panose="030F0702030302020204" pitchFamily="66" charset="0"/>
              </a:rPr>
              <a:t>are </a:t>
            </a:r>
            <a:r>
              <a:rPr lang="en-US" sz="3200" dirty="0" smtClean="0">
                <a:latin typeface="Comic Sans MS" panose="030F0702030302020204" pitchFamily="66" charset="0"/>
              </a:rPr>
              <a:t>the cards </a:t>
            </a:r>
            <a:r>
              <a:rPr lang="en-US" sz="3200" dirty="0" smtClean="0">
                <a:latin typeface="Comic Sans MS" panose="030F0702030302020204" pitchFamily="66" charset="0"/>
              </a:rPr>
              <a:t>different?</a:t>
            </a:r>
            <a:endParaRPr lang="en-US" sz="3200" dirty="0">
              <a:latin typeface="Comic Sans MS" panose="030F0702030302020204" pitchFamily="66" charset="0"/>
            </a:endParaRPr>
          </a:p>
        </p:txBody>
      </p:sp>
    </p:spTree>
    <p:extLst>
      <p:ext uri="{BB962C8B-B14F-4D97-AF65-F5344CB8AC3E}">
        <p14:creationId xmlns:p14="http://schemas.microsoft.com/office/powerpoint/2010/main" val="2548633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458200" cy="1371599"/>
          </a:xfrm>
        </p:spPr>
        <p:txBody>
          <a:bodyPr>
            <a:normAutofit fontScale="90000"/>
          </a:bodyPr>
          <a:lstStyle/>
          <a:p>
            <a:r>
              <a:rPr lang="en-US" b="1" dirty="0" smtClean="0">
                <a:latin typeface="Comic Sans MS" pitchFamily="66" charset="0"/>
              </a:rPr>
              <a:t>Categorical vs. Numerical Data</a:t>
            </a:r>
            <a:endParaRPr lang="en-US" b="1" dirty="0">
              <a:latin typeface="Comic Sans MS" pitchFamily="66" charset="0"/>
            </a:endParaRPr>
          </a:p>
        </p:txBody>
      </p:sp>
      <p:sp>
        <p:nvSpPr>
          <p:cNvPr id="4" name="Rectangle 3"/>
          <p:cNvSpPr/>
          <p:nvPr/>
        </p:nvSpPr>
        <p:spPr>
          <a:xfrm>
            <a:off x="304800" y="1166843"/>
            <a:ext cx="8686800" cy="4524315"/>
          </a:xfrm>
          <a:prstGeom prst="rect">
            <a:avLst/>
          </a:prstGeom>
        </p:spPr>
        <p:txBody>
          <a:bodyPr wrap="square">
            <a:spAutoFit/>
          </a:bodyPr>
          <a:lstStyle/>
          <a:p>
            <a:pPr algn="ctr"/>
            <a:r>
              <a:rPr lang="en-US" sz="2400" dirty="0">
                <a:latin typeface="Comic Sans MS" panose="030F0702030302020204" pitchFamily="66" charset="0"/>
              </a:rPr>
              <a:t>M</a:t>
            </a:r>
            <a:r>
              <a:rPr lang="en-US" sz="2400" dirty="0" smtClean="0">
                <a:latin typeface="Comic Sans MS" panose="030F0702030302020204" pitchFamily="66" charset="0"/>
              </a:rPr>
              <a:t>athematicians </a:t>
            </a:r>
            <a:r>
              <a:rPr lang="en-US" sz="2400" dirty="0">
                <a:latin typeface="Comic Sans MS" panose="030F0702030302020204" pitchFamily="66" charset="0"/>
              </a:rPr>
              <a:t>sort data into two categories – </a:t>
            </a:r>
            <a:endParaRPr lang="en-US" sz="2400" dirty="0" smtClean="0">
              <a:latin typeface="Comic Sans MS" panose="030F0702030302020204" pitchFamily="66" charset="0"/>
            </a:endParaRPr>
          </a:p>
          <a:p>
            <a:pPr algn="ctr"/>
            <a:r>
              <a:rPr lang="en-US" sz="2400" b="1" dirty="0" smtClean="0">
                <a:latin typeface="Comic Sans MS" panose="030F0702030302020204" pitchFamily="66" charset="0"/>
              </a:rPr>
              <a:t>Numerical </a:t>
            </a:r>
            <a:r>
              <a:rPr lang="en-US" sz="2400" b="1" dirty="0">
                <a:latin typeface="Comic Sans MS" panose="030F0702030302020204" pitchFamily="66" charset="0"/>
              </a:rPr>
              <a:t>Data</a:t>
            </a:r>
            <a:r>
              <a:rPr lang="en-US" sz="2400" dirty="0">
                <a:latin typeface="Comic Sans MS" panose="030F0702030302020204" pitchFamily="66" charset="0"/>
              </a:rPr>
              <a:t> and </a:t>
            </a:r>
            <a:r>
              <a:rPr lang="en-US" sz="2400" b="1" dirty="0">
                <a:latin typeface="Comic Sans MS" panose="030F0702030302020204" pitchFamily="66" charset="0"/>
              </a:rPr>
              <a:t>Categorical Data</a:t>
            </a:r>
            <a:r>
              <a:rPr lang="en-US" sz="2400" dirty="0">
                <a:latin typeface="Comic Sans MS" panose="030F0702030302020204" pitchFamily="66" charset="0"/>
              </a:rPr>
              <a:t>.  </a:t>
            </a:r>
            <a:endParaRPr lang="en-US" sz="2400" dirty="0" smtClean="0">
              <a:latin typeface="Comic Sans MS" panose="030F0702030302020204" pitchFamily="66" charset="0"/>
            </a:endParaRPr>
          </a:p>
          <a:p>
            <a:endParaRPr lang="en-US" sz="2400" dirty="0">
              <a:latin typeface="Comic Sans MS" panose="030F0702030302020204" pitchFamily="66" charset="0"/>
            </a:endParaRPr>
          </a:p>
          <a:p>
            <a:r>
              <a:rPr lang="en-US" sz="2400" b="1" dirty="0" smtClean="0">
                <a:latin typeface="Comic Sans MS" panose="030F0702030302020204" pitchFamily="66" charset="0"/>
              </a:rPr>
              <a:t>Numerical </a:t>
            </a:r>
            <a:r>
              <a:rPr lang="en-US" sz="2400" b="1" dirty="0" smtClean="0">
                <a:latin typeface="Comic Sans MS" panose="030F0702030302020204" pitchFamily="66" charset="0"/>
              </a:rPr>
              <a:t>Data:</a:t>
            </a:r>
          </a:p>
          <a:p>
            <a:pPr marL="800100" lvl="1" indent="-342900">
              <a:buFont typeface="Arial" pitchFamily="34" charset="0"/>
              <a:buChar char="•"/>
            </a:pPr>
            <a:r>
              <a:rPr lang="en-US" sz="2400" dirty="0" smtClean="0">
                <a:latin typeface="Comic Sans MS" panose="030F0702030302020204" pitchFamily="66" charset="0"/>
              </a:rPr>
              <a:t>Measurable</a:t>
            </a:r>
          </a:p>
          <a:p>
            <a:pPr marL="800100" lvl="1" indent="-342900">
              <a:buFont typeface="Arial" pitchFamily="34" charset="0"/>
              <a:buChar char="•"/>
            </a:pPr>
            <a:r>
              <a:rPr lang="en-US" sz="2400" dirty="0" smtClean="0">
                <a:latin typeface="Comic Sans MS" panose="030F0702030302020204" pitchFamily="66" charset="0"/>
              </a:rPr>
              <a:t>Represent </a:t>
            </a:r>
            <a:r>
              <a:rPr lang="en-US" sz="2400" dirty="0">
                <a:latin typeface="Comic Sans MS" panose="030F0702030302020204" pitchFamily="66" charset="0"/>
              </a:rPr>
              <a:t>objects or individuals by numbers assigned to certain measureable properties </a:t>
            </a:r>
            <a:r>
              <a:rPr lang="en-US" sz="2400" dirty="0" smtClean="0">
                <a:latin typeface="Comic Sans MS" panose="030F0702030302020204" pitchFamily="66" charset="0"/>
              </a:rPr>
              <a:t>(length </a:t>
            </a:r>
            <a:r>
              <a:rPr lang="en-US" sz="2400" dirty="0">
                <a:latin typeface="Comic Sans MS" panose="030F0702030302020204" pitchFamily="66" charset="0"/>
              </a:rPr>
              <a:t>or </a:t>
            </a:r>
            <a:r>
              <a:rPr lang="en-US" sz="2400" dirty="0" smtClean="0">
                <a:latin typeface="Comic Sans MS" panose="030F0702030302020204" pitchFamily="66" charset="0"/>
              </a:rPr>
              <a:t>age)</a:t>
            </a:r>
          </a:p>
          <a:p>
            <a:pPr marL="800100" lvl="1" indent="-342900">
              <a:buFont typeface="Arial" pitchFamily="34" charset="0"/>
              <a:buChar char="•"/>
            </a:pPr>
            <a:r>
              <a:rPr lang="en-US" sz="2400" dirty="0">
                <a:latin typeface="Comic Sans MS" panose="030F0702030302020204" pitchFamily="66" charset="0"/>
              </a:rPr>
              <a:t>M</a:t>
            </a:r>
            <a:r>
              <a:rPr lang="en-US" sz="2400" dirty="0" smtClean="0">
                <a:latin typeface="Comic Sans MS" panose="030F0702030302020204" pitchFamily="66" charset="0"/>
              </a:rPr>
              <a:t>easurements </a:t>
            </a:r>
            <a:r>
              <a:rPr lang="en-US" sz="2400" dirty="0">
                <a:latin typeface="Comic Sans MS" panose="030F0702030302020204" pitchFamily="66" charset="0"/>
              </a:rPr>
              <a:t>such as time, height, temperature, and weight or numbers such as the number of teeth lost by first graders or ages of elementary </a:t>
            </a:r>
            <a:r>
              <a:rPr lang="en-US" sz="2400" dirty="0" smtClean="0">
                <a:latin typeface="Comic Sans MS" panose="030F0702030302020204" pitchFamily="66" charset="0"/>
              </a:rPr>
              <a:t>students</a:t>
            </a:r>
            <a:endParaRPr lang="en-US" sz="2400" dirty="0" smtClean="0">
              <a:latin typeface="Comic Sans MS" panose="030F0702030302020204" pitchFamily="66" charset="0"/>
            </a:endParaRPr>
          </a:p>
          <a:p>
            <a:endParaRPr lang="en-US" sz="2400" dirty="0">
              <a:latin typeface="Comic Sans MS" panose="030F0702030302020204" pitchFamily="66" charset="0"/>
            </a:endParaRPr>
          </a:p>
          <a:p>
            <a:r>
              <a:rPr lang="en-US" sz="2400" dirty="0" smtClean="0">
                <a:latin typeface="Comic Sans MS" panose="030F0702030302020204" pitchFamily="66" charset="0"/>
              </a:rPr>
              <a:t>  </a:t>
            </a:r>
            <a:endParaRPr lang="en-US" sz="2400" dirty="0">
              <a:latin typeface="Comic Sans MS" panose="030F0702030302020204" pitchFamily="66"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4972050"/>
            <a:ext cx="2524125" cy="1809750"/>
          </a:xfrm>
          <a:prstGeom prst="rect">
            <a:avLst/>
          </a:prstGeom>
          <a:noFill/>
          <a:ln w="28575">
            <a:solidFill>
              <a:schemeClr val="accent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675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458200" cy="1371599"/>
          </a:xfrm>
        </p:spPr>
        <p:txBody>
          <a:bodyPr>
            <a:normAutofit fontScale="90000"/>
          </a:bodyPr>
          <a:lstStyle/>
          <a:p>
            <a:r>
              <a:rPr lang="en-US" b="1" dirty="0" smtClean="0">
                <a:latin typeface="Comic Sans MS" pitchFamily="66" charset="0"/>
              </a:rPr>
              <a:t>Categorical vs. Numerical Data</a:t>
            </a:r>
            <a:endParaRPr lang="en-US" b="1" dirty="0">
              <a:latin typeface="Comic Sans MS" pitchFamily="66" charset="0"/>
            </a:endParaRPr>
          </a:p>
        </p:txBody>
      </p:sp>
      <p:sp>
        <p:nvSpPr>
          <p:cNvPr id="4" name="Rectangle 3"/>
          <p:cNvSpPr/>
          <p:nvPr/>
        </p:nvSpPr>
        <p:spPr>
          <a:xfrm>
            <a:off x="304800" y="1166843"/>
            <a:ext cx="8686800" cy="3416320"/>
          </a:xfrm>
          <a:prstGeom prst="rect">
            <a:avLst/>
          </a:prstGeom>
        </p:spPr>
        <p:txBody>
          <a:bodyPr wrap="square">
            <a:spAutoFit/>
          </a:bodyPr>
          <a:lstStyle/>
          <a:p>
            <a:pPr algn="ctr"/>
            <a:r>
              <a:rPr lang="en-US" sz="2400" dirty="0">
                <a:latin typeface="Comic Sans MS" panose="030F0702030302020204" pitchFamily="66" charset="0"/>
              </a:rPr>
              <a:t>M</a:t>
            </a:r>
            <a:r>
              <a:rPr lang="en-US" sz="2400" dirty="0" smtClean="0">
                <a:latin typeface="Comic Sans MS" panose="030F0702030302020204" pitchFamily="66" charset="0"/>
              </a:rPr>
              <a:t>athematicians </a:t>
            </a:r>
            <a:r>
              <a:rPr lang="en-US" sz="2400" dirty="0">
                <a:latin typeface="Comic Sans MS" panose="030F0702030302020204" pitchFamily="66" charset="0"/>
              </a:rPr>
              <a:t>sort data into two categories – </a:t>
            </a:r>
            <a:endParaRPr lang="en-US" sz="2400" dirty="0" smtClean="0">
              <a:latin typeface="Comic Sans MS" panose="030F0702030302020204" pitchFamily="66" charset="0"/>
            </a:endParaRPr>
          </a:p>
          <a:p>
            <a:pPr algn="ctr"/>
            <a:r>
              <a:rPr lang="en-US" sz="2400" b="1" dirty="0" smtClean="0">
                <a:latin typeface="Comic Sans MS" panose="030F0702030302020204" pitchFamily="66" charset="0"/>
              </a:rPr>
              <a:t>Numerical </a:t>
            </a:r>
            <a:r>
              <a:rPr lang="en-US" sz="2400" b="1" dirty="0">
                <a:latin typeface="Comic Sans MS" panose="030F0702030302020204" pitchFamily="66" charset="0"/>
              </a:rPr>
              <a:t>Data</a:t>
            </a:r>
            <a:r>
              <a:rPr lang="en-US" sz="2400" dirty="0">
                <a:latin typeface="Comic Sans MS" panose="030F0702030302020204" pitchFamily="66" charset="0"/>
              </a:rPr>
              <a:t> and </a:t>
            </a:r>
            <a:r>
              <a:rPr lang="en-US" sz="2400" b="1" dirty="0">
                <a:latin typeface="Comic Sans MS" panose="030F0702030302020204" pitchFamily="66" charset="0"/>
              </a:rPr>
              <a:t>Categorical Data</a:t>
            </a:r>
            <a:r>
              <a:rPr lang="en-US" sz="2400" dirty="0">
                <a:latin typeface="Comic Sans MS" panose="030F0702030302020204" pitchFamily="66" charset="0"/>
              </a:rPr>
              <a:t>.  </a:t>
            </a:r>
            <a:endParaRPr lang="en-US" sz="2400" dirty="0" smtClean="0">
              <a:latin typeface="Comic Sans MS" panose="030F0702030302020204" pitchFamily="66" charset="0"/>
            </a:endParaRPr>
          </a:p>
          <a:p>
            <a:endParaRPr lang="en-US" sz="2400" dirty="0">
              <a:latin typeface="Comic Sans MS" panose="030F0702030302020204" pitchFamily="66" charset="0"/>
            </a:endParaRPr>
          </a:p>
          <a:p>
            <a:r>
              <a:rPr lang="en-US" sz="2400" b="1" dirty="0" smtClean="0">
                <a:latin typeface="Comic Sans MS" panose="030F0702030302020204" pitchFamily="66" charset="0"/>
              </a:rPr>
              <a:t>Categorical Data:</a:t>
            </a:r>
          </a:p>
          <a:p>
            <a:pPr marL="800100" lvl="1" indent="-342900">
              <a:buFont typeface="Arial" pitchFamily="34" charset="0"/>
              <a:buChar char="•"/>
            </a:pPr>
            <a:r>
              <a:rPr lang="en-US" sz="2400" dirty="0" smtClean="0">
                <a:latin typeface="Comic Sans MS" panose="030F0702030302020204" pitchFamily="66" charset="0"/>
              </a:rPr>
              <a:t>R</a:t>
            </a:r>
            <a:r>
              <a:rPr lang="en-US" sz="2400" dirty="0" smtClean="0">
                <a:latin typeface="Comic Sans MS" panose="030F0702030302020204" pitchFamily="66" charset="0"/>
              </a:rPr>
              <a:t>epresent </a:t>
            </a:r>
            <a:r>
              <a:rPr lang="en-US" sz="2400" dirty="0">
                <a:latin typeface="Comic Sans MS" panose="030F0702030302020204" pitchFamily="66" charset="0"/>
              </a:rPr>
              <a:t>characteristics such as gender, eye color, types of movies, or genres of </a:t>
            </a:r>
            <a:r>
              <a:rPr lang="en-US" sz="2400" dirty="0" smtClean="0">
                <a:latin typeface="Comic Sans MS" panose="030F0702030302020204" pitchFamily="66" charset="0"/>
              </a:rPr>
              <a:t>books</a:t>
            </a:r>
            <a:endParaRPr lang="en-US" sz="2400" dirty="0">
              <a:latin typeface="Comic Sans MS" panose="030F0702030302020204" pitchFamily="66" charset="0"/>
            </a:endParaRPr>
          </a:p>
          <a:p>
            <a:pPr marL="800100" lvl="1" indent="-342900">
              <a:buFont typeface="Arial" pitchFamily="34" charset="0"/>
              <a:buChar char="•"/>
            </a:pPr>
            <a:r>
              <a:rPr lang="en-US" sz="2400" dirty="0" smtClean="0">
                <a:latin typeface="Comic Sans MS" panose="030F0702030302020204" pitchFamily="66" charset="0"/>
              </a:rPr>
              <a:t>Can </a:t>
            </a:r>
            <a:r>
              <a:rPr lang="en-US" sz="2400" dirty="0">
                <a:latin typeface="Comic Sans MS" panose="030F0702030302020204" pitchFamily="66" charset="0"/>
              </a:rPr>
              <a:t>be grouped into categories </a:t>
            </a:r>
            <a:endParaRPr lang="en-US" sz="2400" dirty="0">
              <a:latin typeface="Comic Sans MS" panose="030F0702030302020204" pitchFamily="66" charset="0"/>
            </a:endParaRPr>
          </a:p>
          <a:p>
            <a:pPr marL="800100" lvl="1" indent="-342900">
              <a:buFont typeface="Arial" pitchFamily="34" charset="0"/>
              <a:buChar char="•"/>
            </a:pPr>
            <a:r>
              <a:rPr lang="en-US" sz="2400" dirty="0" smtClean="0">
                <a:latin typeface="Comic Sans MS" panose="030F0702030302020204" pitchFamily="66" charset="0"/>
              </a:rPr>
              <a:t>Represent </a:t>
            </a:r>
            <a:r>
              <a:rPr lang="en-US" sz="2400" dirty="0">
                <a:latin typeface="Comic Sans MS" panose="030F0702030302020204" pitchFamily="66" charset="0"/>
              </a:rPr>
              <a:t>individuals or objects that share one or more traits</a:t>
            </a:r>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6532418" y="4724400"/>
            <a:ext cx="20574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199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1"/>
            <a:ext cx="8763000" cy="1600199"/>
          </a:xfrm>
        </p:spPr>
        <p:txBody>
          <a:bodyPr>
            <a:normAutofit fontScale="90000"/>
          </a:bodyPr>
          <a:lstStyle/>
          <a:p>
            <a:r>
              <a:rPr lang="en-US" dirty="0" smtClean="0">
                <a:latin typeface="Comic Sans MS" pitchFamily="66" charset="0"/>
              </a:rPr>
              <a:t>Return to your cards and decide which categories and cards you labeled are categorical and which are numerical. </a:t>
            </a:r>
            <a:endParaRPr lang="en-US" dirty="0">
              <a:latin typeface="Comic Sans MS" pitchFamily="66"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19400"/>
            <a:ext cx="4086225" cy="3811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4455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82649131"/>
              </p:ext>
            </p:extLst>
          </p:nvPr>
        </p:nvGraphicFramePr>
        <p:xfrm>
          <a:off x="1524000" y="685800"/>
          <a:ext cx="6096000" cy="5308597"/>
        </p:xfrm>
        <a:graphic>
          <a:graphicData uri="http://schemas.openxmlformats.org/drawingml/2006/table">
            <a:tbl>
              <a:tblPr firstRow="1" bandRow="1">
                <a:tableStyleId>{93296810-A885-4BE3-A3E7-6D5BEEA58F35}</a:tableStyleId>
              </a:tblPr>
              <a:tblGrid>
                <a:gridCol w="3048000"/>
                <a:gridCol w="3048000"/>
              </a:tblGrid>
              <a:tr h="758371">
                <a:tc>
                  <a:txBody>
                    <a:bodyPr/>
                    <a:lstStyle/>
                    <a:p>
                      <a:pPr algn="ctr"/>
                      <a:r>
                        <a:rPr lang="en-US" sz="3200" dirty="0" smtClean="0"/>
                        <a:t>Numerical Data</a:t>
                      </a:r>
                      <a:endParaRPr lang="en-US" sz="3200" dirty="0"/>
                    </a:p>
                  </a:txBody>
                  <a:tcPr anchor="ctr"/>
                </a:tc>
                <a:tc>
                  <a:txBody>
                    <a:bodyPr/>
                    <a:lstStyle/>
                    <a:p>
                      <a:pPr algn="ctr"/>
                      <a:r>
                        <a:rPr lang="en-US" sz="3200" dirty="0" smtClean="0"/>
                        <a:t>Categorical Data</a:t>
                      </a:r>
                      <a:endParaRPr lang="en-US" sz="3200" dirty="0"/>
                    </a:p>
                  </a:txBody>
                  <a:tcPr anchor="ctr"/>
                </a:tc>
              </a:tr>
              <a:tr h="758371">
                <a:tc>
                  <a:txBody>
                    <a:bodyPr/>
                    <a:lstStyle/>
                    <a:p>
                      <a:endParaRPr lang="en-US"/>
                    </a:p>
                  </a:txBody>
                  <a:tcPr/>
                </a:tc>
                <a:tc>
                  <a:txBody>
                    <a:bodyPr/>
                    <a:lstStyle/>
                    <a:p>
                      <a:endParaRPr lang="en-US"/>
                    </a:p>
                  </a:txBody>
                  <a:tcPr/>
                </a:tc>
              </a:tr>
              <a:tr h="758371">
                <a:tc>
                  <a:txBody>
                    <a:bodyPr/>
                    <a:lstStyle/>
                    <a:p>
                      <a:endParaRPr lang="en-US"/>
                    </a:p>
                  </a:txBody>
                  <a:tcPr/>
                </a:tc>
                <a:tc>
                  <a:txBody>
                    <a:bodyPr/>
                    <a:lstStyle/>
                    <a:p>
                      <a:endParaRPr lang="en-US"/>
                    </a:p>
                  </a:txBody>
                  <a:tcPr/>
                </a:tc>
              </a:tr>
              <a:tr h="758371">
                <a:tc>
                  <a:txBody>
                    <a:bodyPr/>
                    <a:lstStyle/>
                    <a:p>
                      <a:endParaRPr lang="en-US"/>
                    </a:p>
                  </a:txBody>
                  <a:tcPr/>
                </a:tc>
                <a:tc>
                  <a:txBody>
                    <a:bodyPr/>
                    <a:lstStyle/>
                    <a:p>
                      <a:endParaRPr lang="en-US"/>
                    </a:p>
                  </a:txBody>
                  <a:tcPr/>
                </a:tc>
              </a:tr>
              <a:tr h="758371">
                <a:tc>
                  <a:txBody>
                    <a:bodyPr/>
                    <a:lstStyle/>
                    <a:p>
                      <a:endParaRPr lang="en-US"/>
                    </a:p>
                  </a:txBody>
                  <a:tcPr/>
                </a:tc>
                <a:tc>
                  <a:txBody>
                    <a:bodyPr/>
                    <a:lstStyle/>
                    <a:p>
                      <a:endParaRPr lang="en-US"/>
                    </a:p>
                  </a:txBody>
                  <a:tcPr/>
                </a:tc>
              </a:tr>
              <a:tr h="758371">
                <a:tc>
                  <a:txBody>
                    <a:bodyPr/>
                    <a:lstStyle/>
                    <a:p>
                      <a:endParaRPr lang="en-US"/>
                    </a:p>
                  </a:txBody>
                  <a:tcPr/>
                </a:tc>
                <a:tc>
                  <a:txBody>
                    <a:bodyPr/>
                    <a:lstStyle/>
                    <a:p>
                      <a:endParaRPr lang="en-US"/>
                    </a:p>
                  </a:txBody>
                  <a:tcPr/>
                </a:tc>
              </a:tr>
              <a:tr h="758371">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575663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686800" cy="3477875"/>
          </a:xfrm>
          <a:prstGeom prst="rect">
            <a:avLst/>
          </a:prstGeom>
          <a:noFill/>
        </p:spPr>
        <p:txBody>
          <a:bodyPr wrap="square" rtlCol="0">
            <a:spAutoFit/>
          </a:bodyPr>
          <a:lstStyle/>
          <a:p>
            <a:pPr algn="ctr"/>
            <a:r>
              <a:rPr lang="en-US" sz="3200" dirty="0" smtClean="0">
                <a:solidFill>
                  <a:srgbClr val="FF0066"/>
                </a:solidFill>
                <a:latin typeface="Comic Sans MS" panose="030F0702030302020204" pitchFamily="66" charset="0"/>
              </a:rPr>
              <a:t>Congratulations you showed great perseverance  determining </a:t>
            </a:r>
            <a:r>
              <a:rPr lang="en-US" sz="3200" dirty="0">
                <a:solidFill>
                  <a:srgbClr val="FF0066"/>
                </a:solidFill>
                <a:latin typeface="Comic Sans MS" panose="030F0702030302020204" pitchFamily="66" charset="0"/>
              </a:rPr>
              <a:t>whether a survey question will yield categorical or numerical </a:t>
            </a:r>
            <a:r>
              <a:rPr lang="en-US" sz="3200" dirty="0" smtClean="0">
                <a:solidFill>
                  <a:srgbClr val="FF0066"/>
                </a:solidFill>
                <a:latin typeface="Comic Sans MS" panose="030F0702030302020204" pitchFamily="66" charset="0"/>
              </a:rPr>
              <a:t>data! In your math </a:t>
            </a:r>
            <a:r>
              <a:rPr lang="en-US" sz="3200" dirty="0" smtClean="0">
                <a:solidFill>
                  <a:srgbClr val="FF0066"/>
                </a:solidFill>
                <a:latin typeface="Comic Sans MS" panose="030F0702030302020204" pitchFamily="66" charset="0"/>
              </a:rPr>
              <a:t>notebook, </a:t>
            </a:r>
            <a:r>
              <a:rPr lang="en-US" sz="3200" dirty="0" smtClean="0">
                <a:solidFill>
                  <a:srgbClr val="FF0066"/>
                </a:solidFill>
                <a:latin typeface="Comic Sans MS" panose="030F0702030302020204" pitchFamily="66" charset="0"/>
              </a:rPr>
              <a:t>define </a:t>
            </a:r>
            <a:r>
              <a:rPr lang="en-US" sz="3200" dirty="0">
                <a:solidFill>
                  <a:srgbClr val="FF0066"/>
                </a:solidFill>
                <a:latin typeface="Comic Sans MS" panose="030F0702030302020204" pitchFamily="66" charset="0"/>
              </a:rPr>
              <a:t>each type of data in </a:t>
            </a:r>
            <a:r>
              <a:rPr lang="en-US" sz="3200" dirty="0" smtClean="0">
                <a:solidFill>
                  <a:srgbClr val="FF0066"/>
                </a:solidFill>
                <a:latin typeface="Comic Sans MS" panose="030F0702030302020204" pitchFamily="66" charset="0"/>
              </a:rPr>
              <a:t>your </a:t>
            </a:r>
            <a:r>
              <a:rPr lang="en-US" sz="3200" dirty="0">
                <a:solidFill>
                  <a:srgbClr val="FF0066"/>
                </a:solidFill>
                <a:latin typeface="Comic Sans MS" panose="030F0702030302020204" pitchFamily="66" charset="0"/>
              </a:rPr>
              <a:t>own words and provide a few examples.</a:t>
            </a:r>
            <a:r>
              <a:rPr lang="en-US" sz="2800" dirty="0">
                <a:solidFill>
                  <a:srgbClr val="FF0066"/>
                </a:solidFill>
                <a:latin typeface="Comic Sans MS" panose="030F0702030302020204" pitchFamily="66" charset="0"/>
              </a:rPr>
              <a:t>  </a:t>
            </a:r>
          </a:p>
          <a:p>
            <a:r>
              <a:rPr lang="en-US" sz="2800" dirty="0" smtClean="0">
                <a:solidFill>
                  <a:srgbClr val="FF0066"/>
                </a:solidFill>
                <a:latin typeface="Comic Sans MS" panose="030F0702030302020204" pitchFamily="66" charset="0"/>
              </a:rPr>
              <a:t> </a:t>
            </a:r>
            <a:endParaRPr lang="en-US" sz="2800" dirty="0">
              <a:solidFill>
                <a:srgbClr val="FF0066"/>
              </a:solidFill>
              <a:latin typeface="Comic Sans MS" panose="030F0702030302020204" pitchFamily="66" charset="0"/>
            </a:endParaRPr>
          </a:p>
        </p:txBody>
      </p:sp>
      <p:pic>
        <p:nvPicPr>
          <p:cNvPr id="5122" name="Picture 2" descr="Image result for persevera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4267200"/>
            <a:ext cx="3208997" cy="240674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persevera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267200"/>
            <a:ext cx="3588635"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977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285</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Data Questions</vt:lpstr>
      <vt:lpstr>PowerPoint Presentation</vt:lpstr>
      <vt:lpstr>PowerPoint Presentation</vt:lpstr>
      <vt:lpstr>Sort the cards into categories.  Use your post-it notes to label your sorts.</vt:lpstr>
      <vt:lpstr>Categorical vs. Numerical Data</vt:lpstr>
      <vt:lpstr>Categorical vs. Numerical Data</vt:lpstr>
      <vt:lpstr>Return to your cards and decide which categories and cards you labeled are categorical and which are numerical. </vt:lpstr>
      <vt:lpstr>PowerPoint Presentation</vt:lpstr>
      <vt:lpstr>PowerPoint Presentation</vt:lpstr>
    </vt:vector>
  </TitlesOfParts>
  <Company>RCS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Numerical or Categorical</dc:title>
  <dc:creator>Foster, Anna</dc:creator>
  <cp:lastModifiedBy>Floyd, Ana</cp:lastModifiedBy>
  <cp:revision>10</cp:revision>
  <dcterms:created xsi:type="dcterms:W3CDTF">2018-07-17T15:01:02Z</dcterms:created>
  <dcterms:modified xsi:type="dcterms:W3CDTF">2018-07-25T18:30:58Z</dcterms:modified>
</cp:coreProperties>
</file>