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0160000" cy="8255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888" y="-96"/>
      </p:cViewPr>
      <p:guideLst>
        <p:guide orient="horz" pos="26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64402"/>
            <a:ext cx="8636000" cy="1769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7833"/>
            <a:ext cx="7112000" cy="2109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9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0585"/>
            <a:ext cx="2286000" cy="70435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0585"/>
            <a:ext cx="6688667" cy="70435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04604"/>
            <a:ext cx="8636000" cy="16395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98822"/>
            <a:ext cx="8636000" cy="18057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7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26169"/>
            <a:ext cx="4487333" cy="5447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26169"/>
            <a:ext cx="4487333" cy="5447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7821"/>
            <a:ext cx="4489098" cy="7700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17905"/>
            <a:ext cx="4489098" cy="4756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47821"/>
            <a:ext cx="4490861" cy="7700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17905"/>
            <a:ext cx="4490861" cy="4756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6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8671"/>
            <a:ext cx="3342570" cy="13987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8673"/>
            <a:ext cx="5679722" cy="70454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27437"/>
            <a:ext cx="3342570" cy="5646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778500"/>
            <a:ext cx="6096000" cy="682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37600"/>
            <a:ext cx="60960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460685"/>
            <a:ext cx="6096000" cy="9688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0583"/>
            <a:ext cx="9144000" cy="137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26169"/>
            <a:ext cx="9144000" cy="544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651164"/>
            <a:ext cx="2370667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40B5-74BA-481A-B4A4-D58B255ADA96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651164"/>
            <a:ext cx="3217333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651164"/>
            <a:ext cx="2370667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4E4C-79B3-4515-8132-740036190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9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000000"/>
          </a:fgClr>
          <a:bgClr>
            <a:srgbClr val="FF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700" y="1104900"/>
            <a:ext cx="6856457" cy="20928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6500" smtClean="0">
                <a:solidFill>
                  <a:srgbClr val="000000"/>
                </a:solidFill>
                <a:latin typeface="Arial - 87"/>
              </a:rPr>
              <a:t>Third Grade</a:t>
            </a:r>
          </a:p>
          <a:p>
            <a:pPr algn="ctr"/>
            <a:r>
              <a:rPr lang="en-US" sz="6500" smtClean="0">
                <a:solidFill>
                  <a:srgbClr val="000000"/>
                </a:solidFill>
                <a:latin typeface="Arial - 87"/>
              </a:rPr>
              <a:t>Data Analysis</a:t>
            </a:r>
            <a:endParaRPr lang="en-US" sz="6500">
              <a:solidFill>
                <a:srgbClr val="000000"/>
              </a:solidFill>
              <a:latin typeface="Arial - 87"/>
            </a:endParaRPr>
          </a:p>
        </p:txBody>
      </p:sp>
    </p:spTree>
    <p:extLst>
      <p:ext uri="{BB962C8B-B14F-4D97-AF65-F5344CB8AC3E}">
        <p14:creationId xmlns:p14="http://schemas.microsoft.com/office/powerpoint/2010/main" val="9372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19100"/>
            <a:ext cx="3487796" cy="12926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800" smtClean="0">
                <a:solidFill>
                  <a:srgbClr val="000000"/>
                </a:solidFill>
                <a:latin typeface="Arial - 105"/>
              </a:rPr>
              <a:t>DATA</a:t>
            </a:r>
            <a:endParaRPr lang="en-US" sz="7800">
              <a:solidFill>
                <a:srgbClr val="000000"/>
              </a:solidFill>
              <a:latin typeface="Arial - 10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57500"/>
            <a:ext cx="434560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pieces of information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6300" y="4064000"/>
            <a:ext cx="6454577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collect data in a variety of ways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0309" y="1858391"/>
            <a:ext cx="1794891" cy="2065909"/>
          </a:xfrm>
          <a:prstGeom prst="line">
            <a:avLst/>
          </a:prstGeom>
          <a:ln w="1270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068191" y="1892300"/>
            <a:ext cx="770509" cy="884809"/>
          </a:xfrm>
          <a:prstGeom prst="line">
            <a:avLst/>
          </a:prstGeom>
          <a:ln w="1270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78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952500"/>
            <a:ext cx="9639427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400" smtClean="0">
                <a:solidFill>
                  <a:srgbClr val="800080"/>
                </a:solidFill>
                <a:latin typeface="Arial - 72"/>
              </a:rPr>
              <a:t>Something You Like to Do on the Weekend</a:t>
            </a:r>
            <a:endParaRPr lang="en-US" sz="5400">
              <a:solidFill>
                <a:srgbClr val="800080"/>
              </a:solidFill>
              <a:latin typeface="Arial - 7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292600"/>
            <a:ext cx="8574786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How did you collect the data?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 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59791" y="812800"/>
            <a:ext cx="9601201" cy="2438401"/>
          </a:xfrm>
          <a:custGeom>
            <a:avLst/>
            <a:gdLst/>
            <a:ahLst/>
            <a:cxnLst/>
            <a:rect l="0" t="0" r="0" b="0"/>
            <a:pathLst>
              <a:path w="9601201" h="2438401">
                <a:moveTo>
                  <a:pt x="1600200" y="0"/>
                </a:moveTo>
                <a:lnTo>
                  <a:pt x="8160385" y="0"/>
                </a:lnTo>
                <a:lnTo>
                  <a:pt x="8321040" y="8255"/>
                </a:lnTo>
                <a:lnTo>
                  <a:pt x="8608441" y="28321"/>
                </a:lnTo>
                <a:lnTo>
                  <a:pt x="8880856" y="69215"/>
                </a:lnTo>
                <a:lnTo>
                  <a:pt x="9008872" y="89281"/>
                </a:lnTo>
                <a:lnTo>
                  <a:pt x="9233535" y="146304"/>
                </a:lnTo>
                <a:lnTo>
                  <a:pt x="9392920" y="211328"/>
                </a:lnTo>
                <a:lnTo>
                  <a:pt x="9473184" y="248031"/>
                </a:lnTo>
                <a:lnTo>
                  <a:pt x="9553575" y="320929"/>
                </a:lnTo>
                <a:lnTo>
                  <a:pt x="9584944" y="361823"/>
                </a:lnTo>
                <a:lnTo>
                  <a:pt x="9584944" y="381889"/>
                </a:lnTo>
                <a:lnTo>
                  <a:pt x="9601200" y="406400"/>
                </a:lnTo>
                <a:lnTo>
                  <a:pt x="9601200" y="2032000"/>
                </a:lnTo>
                <a:lnTo>
                  <a:pt x="9584944" y="2052447"/>
                </a:lnTo>
                <a:lnTo>
                  <a:pt x="9584944" y="2072767"/>
                </a:lnTo>
                <a:lnTo>
                  <a:pt x="9553575" y="2113280"/>
                </a:lnTo>
                <a:lnTo>
                  <a:pt x="9473184" y="2186305"/>
                </a:lnTo>
                <a:lnTo>
                  <a:pt x="9313926" y="2255393"/>
                </a:lnTo>
                <a:lnTo>
                  <a:pt x="9233535" y="2287905"/>
                </a:lnTo>
                <a:lnTo>
                  <a:pt x="9008872" y="2345055"/>
                </a:lnTo>
                <a:lnTo>
                  <a:pt x="8752840" y="2385441"/>
                </a:lnTo>
                <a:lnTo>
                  <a:pt x="8608441" y="2405888"/>
                </a:lnTo>
                <a:lnTo>
                  <a:pt x="8321040" y="2426335"/>
                </a:lnTo>
                <a:lnTo>
                  <a:pt x="8160385" y="2434209"/>
                </a:lnTo>
                <a:lnTo>
                  <a:pt x="8081391" y="2434209"/>
                </a:lnTo>
                <a:lnTo>
                  <a:pt x="8001000" y="2438400"/>
                </a:lnTo>
                <a:lnTo>
                  <a:pt x="1600200" y="2438400"/>
                </a:lnTo>
                <a:lnTo>
                  <a:pt x="1503553" y="2434209"/>
                </a:lnTo>
                <a:lnTo>
                  <a:pt x="1424559" y="2434209"/>
                </a:lnTo>
                <a:lnTo>
                  <a:pt x="1263904" y="2426335"/>
                </a:lnTo>
                <a:lnTo>
                  <a:pt x="976503" y="2405888"/>
                </a:lnTo>
                <a:lnTo>
                  <a:pt x="704088" y="2365121"/>
                </a:lnTo>
                <a:lnTo>
                  <a:pt x="576072" y="2345055"/>
                </a:lnTo>
                <a:lnTo>
                  <a:pt x="352806" y="2287905"/>
                </a:lnTo>
                <a:lnTo>
                  <a:pt x="192024" y="2222881"/>
                </a:lnTo>
                <a:lnTo>
                  <a:pt x="111760" y="2186305"/>
                </a:lnTo>
                <a:lnTo>
                  <a:pt x="32766" y="2113280"/>
                </a:lnTo>
                <a:lnTo>
                  <a:pt x="0" y="2072767"/>
                </a:lnTo>
                <a:lnTo>
                  <a:pt x="0" y="361823"/>
                </a:lnTo>
                <a:lnTo>
                  <a:pt x="32766" y="320929"/>
                </a:lnTo>
                <a:lnTo>
                  <a:pt x="111760" y="248031"/>
                </a:lnTo>
                <a:lnTo>
                  <a:pt x="272415" y="178816"/>
                </a:lnTo>
                <a:lnTo>
                  <a:pt x="352806" y="146304"/>
                </a:lnTo>
                <a:lnTo>
                  <a:pt x="576072" y="89281"/>
                </a:lnTo>
                <a:lnTo>
                  <a:pt x="832104" y="48768"/>
                </a:lnTo>
                <a:lnTo>
                  <a:pt x="976503" y="28321"/>
                </a:lnTo>
                <a:lnTo>
                  <a:pt x="1263904" y="8255"/>
                </a:lnTo>
                <a:lnTo>
                  <a:pt x="1424559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558800"/>
            <a:ext cx="2637234" cy="98488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800" smtClean="0">
                <a:solidFill>
                  <a:srgbClr val="000000"/>
                </a:solidFill>
                <a:latin typeface="Arial - 78"/>
              </a:rPr>
              <a:t>DATA</a:t>
            </a:r>
            <a:endParaRPr lang="en-US" sz="5800">
              <a:solidFill>
                <a:srgbClr val="000000"/>
              </a:solidFill>
              <a:latin typeface="Arial - 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2451100"/>
            <a:ext cx="627687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How will you </a:t>
            </a:r>
            <a:r>
              <a:rPr lang="en-US" sz="2700" b="1" smtClean="0">
                <a:solidFill>
                  <a:srgbClr val="3CB371"/>
                </a:solidFill>
                <a:latin typeface="Arial - 36"/>
              </a:rPr>
              <a:t>collect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the data?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8600" y="3429000"/>
            <a:ext cx="670840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How will you </a:t>
            </a:r>
            <a:r>
              <a:rPr lang="en-US" sz="2700" b="1" smtClean="0">
                <a:solidFill>
                  <a:srgbClr val="0000FF"/>
                </a:solidFill>
                <a:latin typeface="Arial - 36"/>
              </a:rPr>
              <a:t>organize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the data?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900" y="4445000"/>
            <a:ext cx="9677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How will you </a:t>
            </a:r>
            <a:r>
              <a:rPr lang="en-US" sz="2700" b="1" smtClean="0">
                <a:solidFill>
                  <a:srgbClr val="FF0000"/>
                </a:solidFill>
                <a:latin typeface="Arial - 36"/>
              </a:rPr>
              <a:t>display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or </a:t>
            </a:r>
            <a:r>
              <a:rPr lang="en-US" sz="2700" b="1" smtClean="0">
                <a:solidFill>
                  <a:srgbClr val="FF0000"/>
                </a:solidFill>
                <a:latin typeface="Arial - 36"/>
              </a:rPr>
              <a:t>represent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 the data?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82273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482600"/>
            <a:ext cx="951865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Work with your group to sort the data. 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Classify the data and put it into groups or </a:t>
            </a:r>
            <a:r>
              <a:rPr lang="en-US" sz="3600" b="1" smtClean="0">
                <a:solidFill>
                  <a:srgbClr val="00FF00"/>
                </a:solidFill>
                <a:latin typeface="Arial - 48"/>
              </a:rPr>
              <a:t>categories</a:t>
            </a:r>
            <a:r>
              <a:rPr lang="en-US" sz="3600" smtClean="0">
                <a:solidFill>
                  <a:srgbClr val="000000"/>
                </a:solidFill>
                <a:latin typeface="Arial - 48"/>
              </a:rPr>
              <a:t> so it is easier to understand.</a:t>
            </a:r>
            <a:r>
              <a:rPr lang="en-US" sz="3100" smtClean="0">
                <a:solidFill>
                  <a:srgbClr val="000000"/>
                </a:solidFill>
                <a:latin typeface="Arial - 41"/>
              </a:rPr>
              <a:t>  </a:t>
            </a:r>
            <a:endParaRPr lang="en-US" sz="3100">
              <a:solidFill>
                <a:srgbClr val="000000"/>
              </a:solidFill>
              <a:latin typeface="Arial - 41"/>
            </a:endParaRPr>
          </a:p>
        </p:txBody>
      </p:sp>
    </p:spTree>
    <p:extLst>
      <p:ext uri="{BB962C8B-B14F-4D97-AF65-F5344CB8AC3E}">
        <p14:creationId xmlns:p14="http://schemas.microsoft.com/office/powerpoint/2010/main" val="224182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7B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08000"/>
            <a:ext cx="9012809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smtClean="0">
                <a:solidFill>
                  <a:srgbClr val="000000"/>
                </a:solidFill>
                <a:latin typeface="Arial - 36"/>
              </a:rPr>
              <a:t> </a:t>
            </a:r>
            <a:r>
              <a:rPr lang="en-US" sz="3600" smtClean="0">
                <a:solidFill>
                  <a:srgbClr val="000000"/>
                </a:solidFill>
                <a:latin typeface="Arial - 48"/>
              </a:rPr>
              <a:t>1. Make a representation to show how your group organized the data. 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2. Write several sentences about what you can see in the data.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</p:spTree>
    <p:extLst>
      <p:ext uri="{BB962C8B-B14F-4D97-AF65-F5344CB8AC3E}">
        <p14:creationId xmlns:p14="http://schemas.microsoft.com/office/powerpoint/2010/main" val="402825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609600"/>
            <a:ext cx="9182100" cy="31700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smtClean="0">
                <a:solidFill>
                  <a:srgbClr val="000000"/>
                </a:solidFill>
                <a:latin typeface="Arial - 54"/>
              </a:rPr>
              <a:t>What does the data show about our class?</a:t>
            </a:r>
          </a:p>
          <a:p>
            <a:pPr algn="ctr"/>
            <a:r>
              <a:rPr lang="en-US" sz="4000" smtClean="0">
                <a:solidFill>
                  <a:srgbClr val="000000"/>
                </a:solidFill>
                <a:latin typeface="Arial - 54"/>
              </a:rPr>
              <a:t>Does anything stand out about the data? </a:t>
            </a:r>
          </a:p>
          <a:p>
            <a:pPr algn="ctr"/>
            <a:r>
              <a:rPr lang="en-US" sz="4000" smtClean="0">
                <a:solidFill>
                  <a:srgbClr val="000000"/>
                </a:solidFill>
                <a:latin typeface="Arial - 54"/>
              </a:rPr>
              <a:t>Did anything surprise you?</a:t>
            </a:r>
            <a:endParaRPr lang="en-US" sz="4000">
              <a:solidFill>
                <a:srgbClr val="000000"/>
              </a:solidFill>
              <a:latin typeface="Arial - 54"/>
            </a:endParaRPr>
          </a:p>
        </p:txBody>
      </p:sp>
    </p:spTree>
    <p:extLst>
      <p:ext uri="{BB962C8B-B14F-4D97-AF65-F5344CB8AC3E}">
        <p14:creationId xmlns:p14="http://schemas.microsoft.com/office/powerpoint/2010/main" val="41012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Office PowerPoint</Application>
  <PresentationFormat>Custom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Arial - 41</vt:lpstr>
      <vt:lpstr>Arial - 78</vt:lpstr>
      <vt:lpstr>Comic Sans MS - 48</vt:lpstr>
      <vt:lpstr>Arial - 87</vt:lpstr>
      <vt:lpstr>Arial - 48</vt:lpstr>
      <vt:lpstr>Calibri</vt:lpstr>
      <vt:lpstr>Arial - 36</vt:lpstr>
      <vt:lpstr>Arial - 72</vt:lpstr>
      <vt:lpstr>Arial - 54</vt:lpstr>
      <vt:lpstr>Arial - 105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Floyd, Ana</dc:creator>
  <cp:lastModifiedBy>Floyd, Ana</cp:lastModifiedBy>
  <cp:revision>3</cp:revision>
  <dcterms:created xsi:type="dcterms:W3CDTF">2018-07-05T12:47:27Z</dcterms:created>
  <dcterms:modified xsi:type="dcterms:W3CDTF">2018-07-05T13:53:08Z</dcterms:modified>
</cp:coreProperties>
</file>