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5098E-2146-462B-8BC2-F100107084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F34FC-5D72-4256-A5A5-60633EF3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34FC-5D72-4256-A5A5-60633EF3FF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9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NOT a part of the lesson. This is an additional activity that can be done if time permits.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34FC-5D72-4256-A5A5-60633EF3FF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3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718E8-1610-443A-AD11-4011675B5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1DF6A4-06C2-4F1B-B65B-29837B8FF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4AFBE2-597C-413D-A96F-258A6C4F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BE1A27-2565-4CFB-86B0-466271AE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444512-43F4-402E-992C-02C0F082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99327-5C7E-4518-A717-C2147AA5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81E87F-5BC1-4A93-99DE-456AEF5A8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B660D4-8610-4455-986A-B53D04A9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06661F-83CA-49E8-BA18-6DB55DE4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4EFA6A-9CDD-482C-BD2F-D7527DF2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550F11-C7E7-465B-B443-D05BC6674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544AAA-F0B6-45D3-8629-947FDEB50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C1726B-BB98-436E-909A-0249FBB0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525F6-C302-41D3-B69F-6D28D451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C3967-7436-486F-8A52-E5E8CAD7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5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4CABA-8655-462F-84CA-5C08D158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E9C52E-1BED-41EF-B4E5-1B594952E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0E27E6-94DD-4D18-BD6B-86E10EBF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ADCB52-91E7-4DF6-B285-125D442F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BE1EB6-17F1-428A-AC15-BA23FCFE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6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C9487-9CF1-4FE8-8270-CD8A378D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C223AB-31AE-46E4-B5C6-817A8D44B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E669D-0801-49A4-AE51-EDC906F7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EE246D-7339-4473-BE69-8A22F74B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172CED-1F2A-4FCC-81B5-659574CE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4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2DD4C5-F907-4B03-8C24-723E437D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0B1966-6D76-4CE9-BB17-BC0D93394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679EC9-9C07-4298-89C1-BEAB97EEC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83A5C3-801C-4154-BACE-B40442D5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8AB04E-2F0A-4685-AADF-97C78C3C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2B8C64-F483-4E44-8FD8-E28BF191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5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35F2D-D963-4E77-81AA-1EF6AAEE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6EE32D-66F9-423B-812D-49C5EF3C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AFB1F7-1871-43EC-B5CE-4CCB4157B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CC691E6-3186-45E6-B8D8-D5B9032CC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E370D5-6519-4D74-9D4E-37D9548E8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2A8B0A-8054-4F8E-A50A-A65F0395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81E0E0-5955-4EED-927C-4EA3D434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1C8E0E-8A29-4B5B-B99C-29DDBDAF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3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A5F1A-CCA1-4B64-9460-CF0B6014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0BB822-DE27-4B0A-985B-D2E13DC6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3004F7-A9D2-429B-80C6-D31629A2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C73921-7ABC-45DA-9840-1D45FF5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5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BC91E8-31C8-42AF-84A7-0C33DBA5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9904173-0660-4A2C-858A-E1190B7B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21B012-67C9-4BBB-9063-4166F6B2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1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9DB19-C31C-4867-92E8-7930A9EE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6529CD-065A-448A-A5F6-A3BD5594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D0C880-F250-4191-A26F-9793D8FAB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FC52F2-49A8-4C3E-8C63-01822936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439EF0-F9EA-4FCD-A7E5-B3A6FD82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F944BC-A67E-4277-A294-587656C7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3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6C99C-636A-43D8-97B3-5A2005A5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3113AA-822A-4BF0-9610-26EF38426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8BF77F-CBC3-41B1-994A-38DB4FE90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8C6DC4-8ED8-41DE-B1EE-B127F7AC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F25ED6-E78E-46EC-9DD4-C7EC72F4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B04DDB-C530-4DB7-8307-450BF057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8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6F42DA-E3F8-4E25-887C-2CAA87D1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07B01A-D9C8-4306-98B1-804085718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98E882-6464-416F-AF16-07D125B14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E8E0B6-910E-40DB-899B-CEC3C66BC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9E0051-EB5B-4D96-AB57-038FDB4C3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5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548750-ACAD-4D88-8190-6FB49E8E2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63" y="1557337"/>
            <a:ext cx="5535613" cy="3338513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Kristen ITC" panose="03050502040202030202" pitchFamily="66" charset="0"/>
              </a:rPr>
              <a:t>What Do You Like?</a:t>
            </a:r>
          </a:p>
        </p:txBody>
      </p:sp>
      <p:pic>
        <p:nvPicPr>
          <p:cNvPr id="1026" name="Picture 2" descr="Image result for thinking clipart">
            <a:extLst>
              <a:ext uri="{FF2B5EF4-FFF2-40B4-BE49-F238E27FC236}">
                <a16:creationId xmlns:a16="http://schemas.microsoft.com/office/drawing/2014/main" xmlns="" id="{F8C9193A-835F-4E8B-901B-1CA4E74E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04340"/>
            <a:ext cx="4613275" cy="5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1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598216-3A0F-445C-AA7F-4EA415BF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5977"/>
            <a:ext cx="7881938" cy="5425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0C8338-36A3-43BC-A9C3-13EF5262762C}"/>
              </a:ext>
            </a:extLst>
          </p:cNvPr>
          <p:cNvSpPr txBox="1"/>
          <p:nvPr/>
        </p:nvSpPr>
        <p:spPr>
          <a:xfrm>
            <a:off x="8693945" y="255977"/>
            <a:ext cx="2814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What type of data is on the graph?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83F26F-99E7-4F4B-9EC2-C186FD57CA8E}"/>
              </a:ext>
            </a:extLst>
          </p:cNvPr>
          <p:cNvSpPr txBox="1"/>
          <p:nvPr/>
        </p:nvSpPr>
        <p:spPr>
          <a:xfrm>
            <a:off x="8429627" y="3760530"/>
            <a:ext cx="3571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What types of labels do we need on the graph?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4C525C-325F-4FF4-ABE2-4F2559EDC1AA}"/>
              </a:ext>
            </a:extLst>
          </p:cNvPr>
          <p:cNvSpPr txBox="1"/>
          <p:nvPr/>
        </p:nvSpPr>
        <p:spPr>
          <a:xfrm>
            <a:off x="404813" y="5902880"/>
            <a:ext cx="791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Talk with a partner about these questions. </a:t>
            </a:r>
          </a:p>
        </p:txBody>
      </p:sp>
    </p:spTree>
    <p:extLst>
      <p:ext uri="{BB962C8B-B14F-4D97-AF65-F5344CB8AC3E}">
        <p14:creationId xmlns:p14="http://schemas.microsoft.com/office/powerpoint/2010/main" val="250778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79C0F6-BE71-4ECC-B7BB-05F64563BE88}"/>
              </a:ext>
            </a:extLst>
          </p:cNvPr>
          <p:cNvSpPr/>
          <p:nvPr/>
        </p:nvSpPr>
        <p:spPr>
          <a:xfrm>
            <a:off x="190502" y="191096"/>
            <a:ext cx="4157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graph displays people’s favorite food at the fair.  The choices included:  Caramel Apples, Cotton Candy, Funnel Cakes, and Turkey Legs.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57D0D9-6A53-41E8-9969-6B4ECA48A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4" y="191096"/>
            <a:ext cx="7653334" cy="46776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3AE342-9164-4C4B-AC9E-8A3EAB5C942B}"/>
              </a:ext>
            </a:extLst>
          </p:cNvPr>
          <p:cNvSpPr/>
          <p:nvPr/>
        </p:nvSpPr>
        <p:spPr>
          <a:xfrm>
            <a:off x="0" y="4810423"/>
            <a:ext cx="9725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Which food was the most liked?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Which food was liked the least?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Can you estimate how many people voted?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It looks like twice as many people like cotton candy than caramel apples. Is that right?  How could we find out?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C51292A-D2E8-44EF-8FFD-A39F94FC4850}"/>
              </a:ext>
            </a:extLst>
          </p:cNvPr>
          <p:cNvSpPr/>
          <p:nvPr/>
        </p:nvSpPr>
        <p:spPr>
          <a:xfrm>
            <a:off x="190502" y="1457325"/>
            <a:ext cx="4010023" cy="3000375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80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6B0E07-2CBC-4F1B-B9D7-658891D5E22E}"/>
              </a:ext>
            </a:extLst>
          </p:cNvPr>
          <p:cNvSpPr txBox="1"/>
          <p:nvPr/>
        </p:nvSpPr>
        <p:spPr>
          <a:xfrm>
            <a:off x="284561" y="1618684"/>
            <a:ext cx="38219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roadway" panose="04040905080B02020502" pitchFamily="82" charset="0"/>
              </a:rPr>
              <a:t>Talk with a partner about the questions below. Be ready to share your thinking with the class!</a:t>
            </a:r>
          </a:p>
        </p:txBody>
      </p:sp>
    </p:spTree>
    <p:extLst>
      <p:ext uri="{BB962C8B-B14F-4D97-AF65-F5344CB8AC3E}">
        <p14:creationId xmlns:p14="http://schemas.microsoft.com/office/powerpoint/2010/main" val="347379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FCC0F0-849F-4B88-AD77-2BCEE71CC327}"/>
              </a:ext>
            </a:extLst>
          </p:cNvPr>
          <p:cNvSpPr/>
          <p:nvPr/>
        </p:nvSpPr>
        <p:spPr>
          <a:xfrm>
            <a:off x="38098" y="33932"/>
            <a:ext cx="79676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Today you will work with a partner to create a question about favorite foods with four answer </a:t>
            </a:r>
            <a:r>
              <a:rPr lang="en-US" sz="28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choices.   You will then </a:t>
            </a:r>
            <a:r>
              <a:rPr lang="en-US" sz="2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collect data to answer this question. 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A38B492-36BA-4184-9D56-5553F8ACC5E2}"/>
              </a:ext>
            </a:extLst>
          </p:cNvPr>
          <p:cNvSpPr/>
          <p:nvPr/>
        </p:nvSpPr>
        <p:spPr>
          <a:xfrm>
            <a:off x="371475" y="2015907"/>
            <a:ext cx="6469855" cy="4650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76013A-FC8A-4B26-B136-E3240194C975}"/>
              </a:ext>
            </a:extLst>
          </p:cNvPr>
          <p:cNvSpPr/>
          <p:nvPr/>
        </p:nvSpPr>
        <p:spPr>
          <a:xfrm>
            <a:off x="514349" y="2140803"/>
            <a:ext cx="61841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u="sng" strike="noStrike" dirty="0">
                <a:effectLst/>
                <a:latin typeface="Century Gothic" panose="020B0502020202020204" pitchFamily="34" charset="0"/>
              </a:rPr>
              <a:t>EXAMPLES</a:t>
            </a:r>
            <a:r>
              <a:rPr lang="en-US" sz="28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1600" i="1" u="none" strike="noStrike" dirty="0" smtClean="0">
                <a:effectLst/>
                <a:latin typeface="Century Gothic" panose="020B0502020202020204" pitchFamily="34" charset="0"/>
              </a:rPr>
              <a:t>(if students are stuck)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u="none" strike="noStrike" dirty="0" smtClean="0">
                <a:effectLst/>
                <a:latin typeface="Century Gothic" panose="020B0502020202020204" pitchFamily="34" charset="0"/>
              </a:rPr>
              <a:t>Favorite </a:t>
            </a:r>
            <a:r>
              <a:rPr lang="en-US" sz="2800" u="none" strike="noStrike" dirty="0">
                <a:effectLst/>
                <a:latin typeface="Century Gothic" panose="020B0502020202020204" pitchFamily="34" charset="0"/>
              </a:rPr>
              <a:t>breakfast food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u="none" strike="noStrike" dirty="0">
                <a:effectLst/>
                <a:latin typeface="Century Gothic" panose="020B0502020202020204" pitchFamily="34" charset="0"/>
              </a:rPr>
              <a:t>Favorite dinner food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u="none" strike="noStrike" dirty="0">
                <a:effectLst/>
                <a:latin typeface="Century Gothic" panose="020B0502020202020204" pitchFamily="34" charset="0"/>
              </a:rPr>
              <a:t>Favorite type of cookie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u="none" strike="noStrike" dirty="0">
                <a:effectLst/>
                <a:latin typeface="Century Gothic" panose="020B0502020202020204" pitchFamily="34" charset="0"/>
              </a:rPr>
              <a:t>Favorite type of ice cream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u="none" strike="noStrike" dirty="0">
                <a:effectLst/>
                <a:latin typeface="Century Gothic" panose="020B0502020202020204" pitchFamily="34" charset="0"/>
              </a:rPr>
              <a:t>Favorite drink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u="none" strike="noStrike" dirty="0">
                <a:effectLst/>
                <a:latin typeface="Century Gothic" panose="020B0502020202020204" pitchFamily="34" charset="0"/>
              </a:rPr>
              <a:t>Favorite restaurant</a:t>
            </a:r>
          </a:p>
        </p:txBody>
      </p:sp>
      <p:pic>
        <p:nvPicPr>
          <p:cNvPr id="2052" name="Picture 4" descr="Image result for food clipart">
            <a:extLst>
              <a:ext uri="{FF2B5EF4-FFF2-40B4-BE49-F238E27FC236}">
                <a16:creationId xmlns:a16="http://schemas.microsoft.com/office/drawing/2014/main" xmlns="" id="{B1203D79-239B-4731-B468-EF7D1FA5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939" y="396362"/>
            <a:ext cx="1638301" cy="14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ood clipart">
            <a:extLst>
              <a:ext uri="{FF2B5EF4-FFF2-40B4-BE49-F238E27FC236}">
                <a16:creationId xmlns:a16="http://schemas.microsoft.com/office/drawing/2014/main" xmlns="" id="{E3626DD7-48B8-4FCA-95E0-DE83262F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418" y="1815828"/>
            <a:ext cx="1640107" cy="11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ood clipart">
            <a:extLst>
              <a:ext uri="{FF2B5EF4-FFF2-40B4-BE49-F238E27FC236}">
                <a16:creationId xmlns:a16="http://schemas.microsoft.com/office/drawing/2014/main" xmlns="" id="{457F1AC0-2FF6-4BA2-9835-5235C37A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31" y="3495400"/>
            <a:ext cx="6444401" cy="31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food clipart">
            <a:extLst>
              <a:ext uri="{FF2B5EF4-FFF2-40B4-BE49-F238E27FC236}">
                <a16:creationId xmlns:a16="http://schemas.microsoft.com/office/drawing/2014/main" xmlns="" id="{5CAA5FA6-D32E-4D4D-9B5E-E796590B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92" y="2140803"/>
            <a:ext cx="1985963" cy="181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BC611A9-D7D5-443F-97DF-E2CFAE83A585}"/>
              </a:ext>
            </a:extLst>
          </p:cNvPr>
          <p:cNvSpPr/>
          <p:nvPr/>
        </p:nvSpPr>
        <p:spPr>
          <a:xfrm>
            <a:off x="514349" y="3048095"/>
            <a:ext cx="5172076" cy="30444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0592B7-51BF-4EE6-AA39-7213866AB6CE}"/>
              </a:ext>
            </a:extLst>
          </p:cNvPr>
          <p:cNvSpPr txBox="1"/>
          <p:nvPr/>
        </p:nvSpPr>
        <p:spPr>
          <a:xfrm>
            <a:off x="1631156" y="0"/>
            <a:ext cx="8929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Data Collection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7B1D3F-A36F-464A-BC82-27C16FAB981C}"/>
              </a:ext>
            </a:extLst>
          </p:cNvPr>
          <p:cNvSpPr txBox="1"/>
          <p:nvPr/>
        </p:nvSpPr>
        <p:spPr>
          <a:xfrm>
            <a:off x="128588" y="1446550"/>
            <a:ext cx="117205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Century Gothic" panose="020B0502020202020204" pitchFamily="34" charset="0"/>
              </a:rPr>
              <a:t>You need to collect data from at least 12 classmates. Before you collect data</a:t>
            </a:r>
            <a:r>
              <a:rPr lang="en-US" sz="3500" b="1" dirty="0">
                <a:latin typeface="Century Gothic" panose="020B0502020202020204" pitchFamily="34" charset="0"/>
              </a:rPr>
              <a:t>, you and your partner need to decide how you want to collect your data. </a:t>
            </a:r>
            <a:endParaRPr lang="en-US" sz="35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Image result for post its">
            <a:extLst>
              <a:ext uri="{FF2B5EF4-FFF2-40B4-BE49-F238E27FC236}">
                <a16:creationId xmlns:a16="http://schemas.microsoft.com/office/drawing/2014/main" xmlns="" id="{61555A81-1360-4994-BAC5-F3932A32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" y="3797736"/>
            <a:ext cx="2769394" cy="18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ote cards">
            <a:extLst>
              <a:ext uri="{FF2B5EF4-FFF2-40B4-BE49-F238E27FC236}">
                <a16:creationId xmlns:a16="http://schemas.microsoft.com/office/drawing/2014/main" xmlns="" id="{C530FACB-C8FB-48AC-B4C4-86950DEF7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68" y="4138950"/>
            <a:ext cx="4962525" cy="27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lipboard">
            <a:extLst>
              <a:ext uri="{FF2B5EF4-FFF2-40B4-BE49-F238E27FC236}">
                <a16:creationId xmlns:a16="http://schemas.microsoft.com/office/drawing/2014/main" xmlns="" id="{A3EA89B7-BCF9-4444-B5BB-A1E7434E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7" y="3726298"/>
            <a:ext cx="2576513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0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510797-FEB1-405B-8830-88073CB1ACC9}"/>
              </a:ext>
            </a:extLst>
          </p:cNvPr>
          <p:cNvSpPr txBox="1"/>
          <p:nvPr/>
        </p:nvSpPr>
        <p:spPr>
          <a:xfrm>
            <a:off x="2631281" y="0"/>
            <a:ext cx="7312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Let’s Discuss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0FE796A-E680-4D45-87A5-9A64033D6CA3}"/>
              </a:ext>
            </a:extLst>
          </p:cNvPr>
          <p:cNvSpPr/>
          <p:nvPr/>
        </p:nvSpPr>
        <p:spPr>
          <a:xfrm>
            <a:off x="961928" y="1553796"/>
            <a:ext cx="3100387" cy="28003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4966019-3149-4438-8705-F62E8BFE043A}"/>
              </a:ext>
            </a:extLst>
          </p:cNvPr>
          <p:cNvSpPr/>
          <p:nvPr/>
        </p:nvSpPr>
        <p:spPr>
          <a:xfrm>
            <a:off x="3492082" y="1929617"/>
            <a:ext cx="3100387" cy="2800350"/>
          </a:xfrm>
          <a:prstGeom prst="ellipse">
            <a:avLst/>
          </a:prstGeom>
          <a:solidFill>
            <a:srgbClr val="F80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A45311A-56AC-4A93-B1F4-99C351A50D33}"/>
              </a:ext>
            </a:extLst>
          </p:cNvPr>
          <p:cNvSpPr/>
          <p:nvPr/>
        </p:nvSpPr>
        <p:spPr>
          <a:xfrm>
            <a:off x="6086467" y="1390785"/>
            <a:ext cx="3100387" cy="28003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212D40A-B5F7-4C16-BDFC-7C47574FD837}"/>
              </a:ext>
            </a:extLst>
          </p:cNvPr>
          <p:cNvSpPr/>
          <p:nvPr/>
        </p:nvSpPr>
        <p:spPr>
          <a:xfrm>
            <a:off x="8670971" y="1929617"/>
            <a:ext cx="3100387" cy="28003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5AF013-3BFA-4DAF-A00F-4826D084DD43}"/>
              </a:ext>
            </a:extLst>
          </p:cNvPr>
          <p:cNvSpPr/>
          <p:nvPr/>
        </p:nvSpPr>
        <p:spPr>
          <a:xfrm>
            <a:off x="1159854" y="1763226"/>
            <a:ext cx="2626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What was something interesting you learned today about your classmates?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D5874BB-B023-4351-AD0C-81DA5F454DCE}"/>
              </a:ext>
            </a:extLst>
          </p:cNvPr>
          <p:cNvSpPr/>
          <p:nvPr/>
        </p:nvSpPr>
        <p:spPr>
          <a:xfrm>
            <a:off x="4067307" y="2360296"/>
            <a:ext cx="18240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What does your data tell you about the class?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B277A6C-A35B-4700-A4F2-1B7926D07800}"/>
              </a:ext>
            </a:extLst>
          </p:cNvPr>
          <p:cNvSpPr/>
          <p:nvPr/>
        </p:nvSpPr>
        <p:spPr>
          <a:xfrm>
            <a:off x="6501100" y="1893705"/>
            <a:ext cx="2458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How did you keep track of your data?  Did you have any trouble keeping track of who had answered your question?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42FEB2-43A3-46C2-AC2E-6C046DBB3999}"/>
              </a:ext>
            </a:extLst>
          </p:cNvPr>
          <p:cNvSpPr/>
          <p:nvPr/>
        </p:nvSpPr>
        <p:spPr>
          <a:xfrm>
            <a:off x="9122623" y="2429226"/>
            <a:ext cx="24098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Why is it important when we collect information to be certain we ask the same person the question only once?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A71D9AA-64FD-4B31-91FF-D0E318F3B642}"/>
              </a:ext>
            </a:extLst>
          </p:cNvPr>
          <p:cNvSpPr/>
          <p:nvPr/>
        </p:nvSpPr>
        <p:spPr>
          <a:xfrm>
            <a:off x="480415" y="5160646"/>
            <a:ext cx="11839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Who would like to share your question and tell us about the results?</a:t>
            </a:r>
            <a:endParaRPr lang="en-US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4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F60F0E-C4EA-4EE1-8AD1-52D15BC36174}"/>
              </a:ext>
            </a:extLst>
          </p:cNvPr>
          <p:cNvSpPr/>
          <p:nvPr/>
        </p:nvSpPr>
        <p:spPr>
          <a:xfrm>
            <a:off x="99060" y="178415"/>
            <a:ext cx="11993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Think about what we did today. </a:t>
            </a:r>
            <a:r>
              <a:rPr lang="en-US" sz="2800" i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We </a:t>
            </a:r>
            <a:r>
              <a:rPr lang="en-US" sz="28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talked to each other and communicated about our questions and our data. </a:t>
            </a:r>
            <a:r>
              <a:rPr lang="en-US" sz="2800" i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Why </a:t>
            </a:r>
            <a:r>
              <a:rPr lang="en-US" sz="28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is it important to talk and communicate in mathematics?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BBBD28-4883-4064-B36A-FD2E206725ED}"/>
              </a:ext>
            </a:extLst>
          </p:cNvPr>
          <p:cNvSpPr/>
          <p:nvPr/>
        </p:nvSpPr>
        <p:spPr>
          <a:xfrm>
            <a:off x="198120" y="1905506"/>
            <a:ext cx="11993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F</a:t>
            </a:r>
            <a:r>
              <a:rPr lang="en-US" sz="4800" b="1" i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inish </a:t>
            </a:r>
            <a:r>
              <a:rPr lang="en-US" sz="48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4800" b="1" i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sentence:</a:t>
            </a:r>
            <a:endParaRPr lang="en-US" sz="4800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endParaRPr lang="en-US" b="1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“Mathematicians are people who ____________.” 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 descr="Image result for math clipart">
            <a:extLst>
              <a:ext uri="{FF2B5EF4-FFF2-40B4-BE49-F238E27FC236}">
                <a16:creationId xmlns:a16="http://schemas.microsoft.com/office/drawing/2014/main" xmlns="" id="{F6FFC017-473C-4B6A-829B-57D3325FD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80" y="4000500"/>
            <a:ext cx="23812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math clipart">
            <a:extLst>
              <a:ext uri="{FF2B5EF4-FFF2-40B4-BE49-F238E27FC236}">
                <a16:creationId xmlns:a16="http://schemas.microsoft.com/office/drawing/2014/main" xmlns="" id="{3FC6B0C3-EC25-452C-8236-53613FE5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41" y="3816087"/>
            <a:ext cx="1850355" cy="21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0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E81446-731D-4CA5-AD2F-B57D85A0683B}"/>
              </a:ext>
            </a:extLst>
          </p:cNvPr>
          <p:cNvSpPr/>
          <p:nvPr/>
        </p:nvSpPr>
        <p:spPr>
          <a:xfrm>
            <a:off x="-213360" y="366623"/>
            <a:ext cx="41605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en-US" sz="3200" i="1" dirty="0">
                <a:effectLst/>
                <a:latin typeface="Century Gothic" panose="020B0502020202020204" pitchFamily="34" charset="0"/>
              </a:rPr>
              <a:t>This year our math class will include many discussions, arguments, and communication in order to deepen our thinking and expand our mathematics understanding</a:t>
            </a:r>
            <a:r>
              <a:rPr lang="en-US" sz="4000" i="1" dirty="0">
                <a:effectLst/>
                <a:latin typeface="Century Gothic" panose="020B0502020202020204" pitchFamily="34" charset="0"/>
              </a:rPr>
              <a:t>.</a:t>
            </a:r>
            <a:endParaRPr lang="en-US" sz="400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169496-CA5D-4EC4-A56B-0A1802A0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0" y="540169"/>
            <a:ext cx="8016240" cy="57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4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1A8FE5-B0CB-4A77-A755-756DF41AF4C1}"/>
              </a:ext>
            </a:extLst>
          </p:cNvPr>
          <p:cNvSpPr txBox="1"/>
          <p:nvPr/>
        </p:nvSpPr>
        <p:spPr>
          <a:xfrm>
            <a:off x="1219201" y="0"/>
            <a:ext cx="9304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Century Gothic" panose="020B0502020202020204" pitchFamily="34" charset="0"/>
              </a:rPr>
              <a:t>Create a Graph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3ED1DD1-F4CF-4B19-B452-B8D70C81C831}"/>
              </a:ext>
            </a:extLst>
          </p:cNvPr>
          <p:cNvSpPr/>
          <p:nvPr/>
        </p:nvSpPr>
        <p:spPr>
          <a:xfrm>
            <a:off x="-289560" y="1570583"/>
            <a:ext cx="1193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en-US" sz="3200" b="1" dirty="0">
                <a:effectLst/>
                <a:latin typeface="Century Gothic" panose="020B0502020202020204" pitchFamily="34" charset="0"/>
              </a:rPr>
              <a:t>With your partner, create a graph that represents your data. </a:t>
            </a:r>
            <a:r>
              <a:rPr lang="en-US" sz="3200" b="1" dirty="0" smtClean="0">
                <a:effectLst/>
                <a:latin typeface="Century Gothic" panose="020B0502020202020204" pitchFamily="34" charset="0"/>
              </a:rPr>
              <a:t> It </a:t>
            </a:r>
            <a:r>
              <a:rPr lang="en-US" sz="3200" b="1" dirty="0">
                <a:effectLst/>
                <a:latin typeface="Century Gothic" panose="020B0502020202020204" pitchFamily="34" charset="0"/>
              </a:rPr>
              <a:t>can be a bar graph, picture graph, or a frequency table. </a:t>
            </a:r>
            <a:endParaRPr lang="en-US" sz="4000" b="1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35DC2-2179-411C-B5CE-3435900CFAAD}"/>
              </a:ext>
            </a:extLst>
          </p:cNvPr>
          <p:cNvSpPr/>
          <p:nvPr/>
        </p:nvSpPr>
        <p:spPr>
          <a:xfrm>
            <a:off x="152401" y="4133255"/>
            <a:ext cx="6736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When you are </a:t>
            </a:r>
            <a:r>
              <a:rPr lang="en-US" sz="3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done, </a:t>
            </a:r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write </a:t>
            </a:r>
            <a:r>
              <a:rPr lang="en-US" sz="3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two </a:t>
            </a:r>
            <a:r>
              <a:rPr lang="en-US" sz="3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statements about your data.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1" y="3279457"/>
            <a:ext cx="3380509" cy="32767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80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430</Words>
  <Application>Microsoft Office PowerPoint</Application>
  <PresentationFormat>Custom</PresentationFormat>
  <Paragraphs>38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Do You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Like?</dc:title>
  <dc:creator>Kristin Kennedy</dc:creator>
  <cp:lastModifiedBy>Floyd, Ana</cp:lastModifiedBy>
  <cp:revision>7</cp:revision>
  <dcterms:created xsi:type="dcterms:W3CDTF">2018-07-17T12:57:41Z</dcterms:created>
  <dcterms:modified xsi:type="dcterms:W3CDTF">2018-07-25T18:41:59Z</dcterms:modified>
</cp:coreProperties>
</file>