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85" r:id="rId3"/>
    <p:sldId id="281" r:id="rId4"/>
    <p:sldId id="280" r:id="rId5"/>
    <p:sldId id="282" r:id="rId6"/>
    <p:sldId id="283" r:id="rId7"/>
    <p:sldId id="284" r:id="rId8"/>
    <p:sldId id="286" r:id="rId9"/>
    <p:sldId id="287" r:id="rId10"/>
    <p:sldId id="289" r:id="rId11"/>
    <p:sldId id="290" r:id="rId12"/>
    <p:sldId id="292" r:id="rId13"/>
    <p:sldId id="302" r:id="rId14"/>
    <p:sldId id="301" r:id="rId15"/>
    <p:sldId id="299" r:id="rId16"/>
    <p:sldId id="298" r:id="rId17"/>
    <p:sldId id="297" r:id="rId18"/>
    <p:sldId id="296" r:id="rId19"/>
    <p:sldId id="295" r:id="rId20"/>
    <p:sldId id="300" r:id="rId21"/>
    <p:sldId id="303" r:id="rId22"/>
    <p:sldId id="304" r:id="rId23"/>
    <p:sldId id="258" r:id="rId24"/>
  </p:sldIdLst>
  <p:sldSz cx="9144000" cy="5143500" type="screen16x9"/>
  <p:notesSz cx="6858000" cy="9144000"/>
  <p:embeddedFontLst>
    <p:embeddedFont>
      <p:font typeface="Century Gothic" panose="020B0502020202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B2EFBC-5CBD-40C1-B0F7-7164BC7C5FD4}">
  <a:tblStyle styleId="{78B2EFBC-5CBD-40C1-B0F7-7164BC7C5FD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7" autoAdjust="0"/>
    <p:restoredTop sz="94660"/>
  </p:normalViewPr>
  <p:slideViewPr>
    <p:cSldViewPr snapToGrid="0">
      <p:cViewPr varScale="1">
        <p:scale>
          <a:sx n="68" d="100"/>
          <a:sy n="68" d="100"/>
        </p:scale>
        <p:origin x="965"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131636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6879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68903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47667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51360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44269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81320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8027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78202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632316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28462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74142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34745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912833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84965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64523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3363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55596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43575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41929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64380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79734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80979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7427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ools4ncteachers.com/resources/district-leaders/documents/normsfornumbertalks.ppt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tools4ncteachers.com/resources/district-leaders/documents/first-grade-launching-number-talks.pptx"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6VliMWIi9z0&amp;t=447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www.youtube.com/watch?v=6VliMWIi9z0&amp;feature=youtu.b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XxcH9yN2sgA&amp;t=455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www.youtube.com/watch?v=XxcH9yN2sgA&amp;feature=youtu.b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ZH-5AK-DiQ&amp;t=531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www.youtube.com/watch?v=nZH-5AK-DiQ&amp;feature=youtu.b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1SObTuWJ07k&amp;t=376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www.youtube.com/watch?v=1SObTuWJ07k&amp;feature=youtu.b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KBrRjHdFBlM&amp;t=265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s://www.youtube.com/watch?v=KBrRjHdFBlM&amp;feature=youtu.b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NTbXmMXXr5E&amp;t=389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www.youtube.com/watch?v=NTbXmMXXr5E&amp;feature=youtu.b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E4E0wqFYVVo&amp;t=498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s://www.youtube.com/watch?v=E4E0wqFYVVo&amp;feature=youtu.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tools4ncteachers.com/resources/district-leaders/documents/lesson-oa6-NumberTalk-3-cluster1and2.docx"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What%20is%20the%20Missing%20Number?" TargetMode="External"/><Relationship Id="rId5" Type="http://schemas.openxmlformats.org/officeDocument/2006/relationships/hyperlink" Target="Using%20Number%20Sentences%20to%20Make%20Ten%20and%20Add%20More" TargetMode="External"/><Relationship Id="rId4" Type="http://schemas.openxmlformats.org/officeDocument/2006/relationships/hyperlink" Target="https://tools4ncteachers.com/resources/district-leaders/documents/lesson-oa6-NumberTalk-1-cluster2and8.doc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tools4ncteachers.com/resources/district-leaders/documents/community-number-talks.docx"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https://tools4ncteachers.com/resources/4-fourth-grade/additional-resources/cluster-1/tipsforgettingstartedwithnumbertalks.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tools4ncteachers.com/resources/district-leaders/documents/first-grade-number-talks-FAQ.ppt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tools4ncteachers.com/resources/4-fourth-grade/additional-resources/cluster-1/makingthemostoutofnumbertalksinyourclassroom.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tools4ncteachers.com/resources/0-kindergarten/additional-resources/cluster-1/number-talks-suggested-mental-math-strategies-by-grade-level.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tools4ncteachers.com/resources/district-leaders/documents/number-talk-planninge-template-and-samples.doc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bpsassets.weebly.com/uploads/9/9/3/2/9932784/number_talks_first_grade_resource.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elementarynumbertalks.wordpress.com/first-grade-number-tal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p:nvPr/>
        </p:nvSpPr>
        <p:spPr>
          <a:xfrm>
            <a:off x="1754750" y="320850"/>
            <a:ext cx="5639400" cy="2408700"/>
          </a:xfrm>
          <a:prstGeom prst="rect">
            <a:avLst/>
          </a:prstGeom>
          <a:solidFill>
            <a:srgbClr val="3C78D8"/>
          </a:solidFill>
          <a:ln w="3810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txBox="1">
            <a:spLocks noGrp="1"/>
          </p:cNvSpPr>
          <p:nvPr>
            <p:ph type="ctrTitle"/>
          </p:nvPr>
        </p:nvSpPr>
        <p:spPr>
          <a:xfrm>
            <a:off x="311708" y="31192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dirty="0">
                <a:solidFill>
                  <a:srgbClr val="FFFFFF"/>
                </a:solidFill>
                <a:latin typeface="Century Gothic"/>
                <a:ea typeface="Century Gothic"/>
                <a:cs typeface="Century Gothic"/>
                <a:sym typeface="Century Gothic"/>
              </a:rPr>
              <a:t>First Grade</a:t>
            </a:r>
            <a:endParaRPr b="1" dirty="0">
              <a:solidFill>
                <a:srgbClr val="FFFFFF"/>
              </a:solidFill>
              <a:latin typeface="Century Gothic"/>
              <a:ea typeface="Century Gothic"/>
              <a:cs typeface="Century Gothic"/>
              <a:sym typeface="Century Gothic"/>
            </a:endParaRPr>
          </a:p>
          <a:p>
            <a:pPr marL="0" lvl="0" indent="0">
              <a:spcBef>
                <a:spcPts val="0"/>
              </a:spcBef>
              <a:spcAft>
                <a:spcPts val="0"/>
              </a:spcAft>
              <a:buNone/>
            </a:pPr>
            <a:r>
              <a:rPr lang="en" b="1" dirty="0">
                <a:solidFill>
                  <a:srgbClr val="FFFFFF"/>
                </a:solidFill>
                <a:latin typeface="Century Gothic"/>
                <a:ea typeface="Century Gothic"/>
                <a:cs typeface="Century Gothic"/>
                <a:sym typeface="Century Gothic"/>
              </a:rPr>
              <a:t>Number Talks</a:t>
            </a:r>
            <a:endParaRPr b="1" dirty="0">
              <a:solidFill>
                <a:srgbClr val="FFFFFF"/>
              </a:solidFill>
              <a:latin typeface="Century Gothic"/>
              <a:ea typeface="Century Gothic"/>
              <a:cs typeface="Century Gothic"/>
              <a:sym typeface="Century Gothic"/>
            </a:endParaRPr>
          </a:p>
        </p:txBody>
      </p:sp>
      <p:sp>
        <p:nvSpPr>
          <p:cNvPr id="57" name="Shape 57"/>
          <p:cNvSpPr txBox="1"/>
          <p:nvPr/>
        </p:nvSpPr>
        <p:spPr>
          <a:xfrm>
            <a:off x="3327550" y="3029425"/>
            <a:ext cx="510000" cy="311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latin typeface="Century Gothic"/>
                <a:ea typeface="Century Gothic"/>
                <a:cs typeface="Century Gothic"/>
                <a:sym typeface="Century Gothic"/>
              </a:rPr>
              <a:t>1+1</a:t>
            </a:r>
            <a:endParaRPr b="1">
              <a:solidFill>
                <a:srgbClr val="FFFFFF"/>
              </a:solidFill>
              <a:latin typeface="Century Gothic"/>
              <a:ea typeface="Century Gothic"/>
              <a:cs typeface="Century Gothic"/>
              <a:sym typeface="Century Gothic"/>
            </a:endParaRPr>
          </a:p>
        </p:txBody>
      </p:sp>
      <p:sp>
        <p:nvSpPr>
          <p:cNvPr id="58" name="Shape 58"/>
          <p:cNvSpPr txBox="1"/>
          <p:nvPr/>
        </p:nvSpPr>
        <p:spPr>
          <a:xfrm>
            <a:off x="4948225" y="3029425"/>
            <a:ext cx="683700" cy="311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FFFFFF"/>
                </a:solidFill>
                <a:latin typeface="Century Gothic"/>
                <a:ea typeface="Century Gothic"/>
                <a:cs typeface="Century Gothic"/>
                <a:sym typeface="Century Gothic"/>
              </a:rPr>
              <a:t>2&lt;20</a:t>
            </a:r>
            <a:endParaRPr b="1">
              <a:solidFill>
                <a:srgbClr val="FFFFFF"/>
              </a:solidFill>
              <a:latin typeface="Century Gothic"/>
              <a:ea typeface="Century Gothic"/>
              <a:cs typeface="Century Gothic"/>
              <a:sym typeface="Century Gothic"/>
            </a:endParaRPr>
          </a:p>
        </p:txBody>
      </p:sp>
      <p:sp>
        <p:nvSpPr>
          <p:cNvPr id="59" name="Shape 59"/>
          <p:cNvSpPr txBox="1"/>
          <p:nvPr/>
        </p:nvSpPr>
        <p:spPr>
          <a:xfrm>
            <a:off x="4948225" y="4088675"/>
            <a:ext cx="683700" cy="311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b="1">
                <a:solidFill>
                  <a:srgbClr val="FFFFFF"/>
                </a:solidFill>
                <a:latin typeface="Century Gothic"/>
                <a:ea typeface="Century Gothic"/>
                <a:cs typeface="Century Gothic"/>
                <a:sym typeface="Century Gothic"/>
              </a:rPr>
              <a:t>½=2/4</a:t>
            </a:r>
            <a:endParaRPr sz="1200" b="1">
              <a:solidFill>
                <a:srgbClr val="FFFFFF"/>
              </a:solidFill>
              <a:latin typeface="Century Gothic"/>
              <a:ea typeface="Century Gothic"/>
              <a:cs typeface="Century Gothic"/>
              <a:sym typeface="Century Gothic"/>
            </a:endParaRPr>
          </a:p>
        </p:txBody>
      </p:sp>
      <p:sp>
        <p:nvSpPr>
          <p:cNvPr id="60" name="Shape 60"/>
          <p:cNvSpPr txBox="1"/>
          <p:nvPr/>
        </p:nvSpPr>
        <p:spPr>
          <a:xfrm>
            <a:off x="3327550" y="4088675"/>
            <a:ext cx="683700" cy="311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b="1">
                <a:solidFill>
                  <a:srgbClr val="FFFFFF"/>
                </a:solidFill>
                <a:latin typeface="Century Gothic"/>
                <a:ea typeface="Century Gothic"/>
                <a:cs typeface="Century Gothic"/>
                <a:sym typeface="Century Gothic"/>
              </a:rPr>
              <a:t>.25=¼ </a:t>
            </a:r>
            <a:endParaRPr sz="1200" b="1">
              <a:solidFill>
                <a:srgbClr val="FFFFFF"/>
              </a:solidFill>
              <a:latin typeface="Century Gothic"/>
              <a:ea typeface="Century Gothic"/>
              <a:cs typeface="Century Gothic"/>
              <a:sym typeface="Century Gothic"/>
            </a:endParaRPr>
          </a:p>
        </p:txBody>
      </p:sp>
      <p:sp>
        <p:nvSpPr>
          <p:cNvPr id="61" name="Shape 61"/>
          <p:cNvSpPr/>
          <p:nvPr/>
        </p:nvSpPr>
        <p:spPr>
          <a:xfrm>
            <a:off x="216050" y="134100"/>
            <a:ext cx="8735400" cy="4808100"/>
          </a:xfrm>
          <a:prstGeom prst="rect">
            <a:avLst/>
          </a:prstGeom>
          <a:noFill/>
          <a:ln w="38100" cap="flat" cmpd="sng">
            <a:solidFill>
              <a:srgbClr val="4A86E8"/>
            </a:solidFill>
            <a:prstDash val="dash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482" y="2844393"/>
            <a:ext cx="1888536" cy="19829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txBox="1">
            <a:spLocks noGrp="1"/>
          </p:cNvSpPr>
          <p:nvPr>
            <p:ph type="body" idx="1"/>
          </p:nvPr>
        </p:nvSpPr>
        <p:spPr>
          <a:xfrm>
            <a:off x="159300" y="858575"/>
            <a:ext cx="87771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dirty="0">
                <a:solidFill>
                  <a:srgbClr val="000000"/>
                </a:solidFill>
                <a:latin typeface="Century Gothic"/>
                <a:ea typeface="Century Gothic"/>
                <a:cs typeface="Century Gothic"/>
                <a:sym typeface="Century Gothic"/>
              </a:rPr>
              <a:t>Description:</a:t>
            </a:r>
            <a:r>
              <a:rPr lang="en" sz="2400" dirty="0">
                <a:latin typeface="Century Gothic"/>
                <a:ea typeface="Century Gothic"/>
                <a:cs typeface="Century Gothic"/>
                <a:sym typeface="Century Gothic"/>
              </a:rPr>
              <a:t>  </a:t>
            </a:r>
            <a:r>
              <a:rPr lang="en" sz="2000" dirty="0">
                <a:solidFill>
                  <a:srgbClr val="000000"/>
                </a:solidFill>
                <a:latin typeface="Century Gothic"/>
                <a:ea typeface="Century Gothic"/>
                <a:cs typeface="Century Gothic"/>
                <a:sym typeface="Century Gothic"/>
              </a:rPr>
              <a:t>This PowerPoint file consists of 6 slides that will be of use when launching number talks in the classroom.  Each slide presents one norm to share with students.  Some examples are listening, discussing respectfully, </a:t>
            </a:r>
            <a:r>
              <a:rPr lang="en-US" sz="2000" dirty="0">
                <a:solidFill>
                  <a:srgbClr val="000000"/>
                </a:solidFill>
                <a:latin typeface="Century Gothic"/>
                <a:ea typeface="Century Gothic"/>
                <a:cs typeface="Century Gothic"/>
                <a:sym typeface="Century Gothic"/>
              </a:rPr>
              <a:t>and</a:t>
            </a:r>
            <a:r>
              <a:rPr lang="en" sz="2000" dirty="0">
                <a:solidFill>
                  <a:srgbClr val="000000"/>
                </a:solidFill>
                <a:latin typeface="Century Gothic"/>
                <a:ea typeface="Century Gothic"/>
                <a:cs typeface="Century Gothic"/>
                <a:sym typeface="Century Gothic"/>
              </a:rPr>
              <a:t> raising hand</a:t>
            </a:r>
            <a:r>
              <a:rPr lang="en-US" sz="2000" dirty="0">
                <a:solidFill>
                  <a:srgbClr val="000000"/>
                </a:solidFill>
                <a:latin typeface="Century Gothic"/>
                <a:ea typeface="Century Gothic"/>
                <a:cs typeface="Century Gothic"/>
                <a:sym typeface="Century Gothic"/>
              </a:rPr>
              <a:t>s</a:t>
            </a:r>
            <a:r>
              <a:rPr lang="en" sz="2000" dirty="0">
                <a:solidFill>
                  <a:srgbClr val="000000"/>
                </a:solidFill>
                <a:latin typeface="Century Gothic"/>
                <a:ea typeface="Century Gothic"/>
                <a:cs typeface="Century Gothic"/>
                <a:sym typeface="Century Gothic"/>
              </a:rPr>
              <a:t> to be called upon.  </a:t>
            </a:r>
          </a:p>
          <a:p>
            <a:pPr marL="0" lvl="0" indent="0" rtl="0">
              <a:spcBef>
                <a:spcPts val="0"/>
              </a:spcBef>
              <a:spcAft>
                <a:spcPts val="0"/>
              </a:spcAft>
              <a:buNone/>
            </a:pPr>
            <a:endParaRPr sz="2000" dirty="0">
              <a:solidFill>
                <a:srgbClr val="000000"/>
              </a:solidFill>
              <a:latin typeface="Century Gothic"/>
              <a:ea typeface="Century Gothic"/>
              <a:cs typeface="Century Gothic"/>
              <a:sym typeface="Century Gothic"/>
            </a:endParaRPr>
          </a:p>
          <a:p>
            <a:pPr marL="0" lvl="0" indent="0">
              <a:spcBef>
                <a:spcPts val="1600"/>
              </a:spcBef>
              <a:spcAft>
                <a:spcPts val="1600"/>
              </a:spcAft>
              <a:buNone/>
            </a:pPr>
            <a:r>
              <a:rPr lang="en" sz="2400" b="1" dirty="0">
                <a:solidFill>
                  <a:srgbClr val="000000"/>
                </a:solidFill>
                <a:latin typeface="Century Gothic"/>
                <a:ea typeface="Century Gothic"/>
                <a:cs typeface="Century Gothic"/>
                <a:sym typeface="Century Gothic"/>
              </a:rPr>
              <a:t>Link: </a:t>
            </a:r>
            <a:r>
              <a:rPr lang="en-US" sz="1400" dirty="0">
                <a:latin typeface="Century Gothic" panose="020B0502020202020204" pitchFamily="34" charset="0"/>
                <a:hlinkClick r:id="rId3"/>
              </a:rPr>
              <a:t>https://tools4ncteachers.com/resources/district-leaders/documents/normsfornumbertalks.pptx</a:t>
            </a:r>
            <a:endParaRPr sz="1400" dirty="0">
              <a:solidFill>
                <a:srgbClr val="000000"/>
              </a:solidFill>
              <a:latin typeface="Century Gothic" panose="020B0502020202020204" pitchFamily="34" charset="0"/>
              <a:ea typeface="Century Gothic"/>
              <a:cs typeface="Century Gothic"/>
              <a:sym typeface="Century Gothic"/>
            </a:endParaRPr>
          </a:p>
        </p:txBody>
      </p:sp>
      <p:sp>
        <p:nvSpPr>
          <p:cNvPr id="173" name="Shape 173"/>
          <p:cNvSpPr txBox="1">
            <a:spLocks noGrp="1"/>
          </p:cNvSpPr>
          <p:nvPr>
            <p:ph type="title"/>
          </p:nvPr>
        </p:nvSpPr>
        <p:spPr>
          <a:xfrm>
            <a:off x="929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1" dirty="0">
                <a:latin typeface="Century Gothic"/>
                <a:ea typeface="Century Gothic"/>
                <a:cs typeface="Century Gothic"/>
                <a:sym typeface="Century Gothic"/>
              </a:rPr>
              <a:t>Topic:  </a:t>
            </a:r>
            <a:r>
              <a:rPr lang="en" b="1" dirty="0">
                <a:latin typeface="Century Gothic"/>
                <a:ea typeface="Century Gothic"/>
                <a:cs typeface="Century Gothic"/>
                <a:sym typeface="Century Gothic"/>
              </a:rPr>
              <a:t>First Grade Norms for Number Talks</a:t>
            </a:r>
            <a:endParaRPr b="1" dirty="0">
              <a:latin typeface="Century Gothic"/>
              <a:ea typeface="Century Gothic"/>
              <a:cs typeface="Century Gothic"/>
              <a:sym typeface="Century Gothic"/>
            </a:endParaRPr>
          </a:p>
        </p:txBody>
      </p:sp>
      <p:sp>
        <p:nvSpPr>
          <p:cNvPr id="174" name="Shape 174"/>
          <p:cNvSpPr txBox="1"/>
          <p:nvPr/>
        </p:nvSpPr>
        <p:spPr>
          <a:xfrm>
            <a:off x="156700" y="4446824"/>
            <a:ext cx="7691400" cy="36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176" name="Shape 176"/>
          <p:cNvPicPr preferRelativeResize="0"/>
          <p:nvPr/>
        </p:nvPicPr>
        <p:blipFill>
          <a:blip r:embed="rId4">
            <a:alphaModFix/>
          </a:blip>
          <a:stretch>
            <a:fillRect/>
          </a:stretch>
        </p:blipFill>
        <p:spPr>
          <a:xfrm>
            <a:off x="6603425" y="2667025"/>
            <a:ext cx="2220374" cy="1245675"/>
          </a:xfrm>
          <a:prstGeom prst="rect">
            <a:avLst/>
          </a:prstGeom>
          <a:noFill/>
          <a:ln>
            <a:noFill/>
          </a:ln>
        </p:spPr>
      </p:pic>
    </p:spTree>
    <p:extLst>
      <p:ext uri="{BB962C8B-B14F-4D97-AF65-F5344CB8AC3E}">
        <p14:creationId xmlns:p14="http://schemas.microsoft.com/office/powerpoint/2010/main" val="901773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txBox="1">
            <a:spLocks noGrp="1"/>
          </p:cNvSpPr>
          <p:nvPr>
            <p:ph type="body" idx="1"/>
          </p:nvPr>
        </p:nvSpPr>
        <p:spPr>
          <a:xfrm>
            <a:off x="159300" y="858575"/>
            <a:ext cx="87771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dirty="0">
                <a:solidFill>
                  <a:srgbClr val="000000"/>
                </a:solidFill>
                <a:latin typeface="Century Gothic"/>
                <a:ea typeface="Century Gothic"/>
                <a:cs typeface="Century Gothic"/>
                <a:sym typeface="Century Gothic"/>
              </a:rPr>
              <a:t>Description:</a:t>
            </a:r>
            <a:r>
              <a:rPr lang="en" sz="2400" dirty="0">
                <a:latin typeface="Century Gothic"/>
                <a:ea typeface="Century Gothic"/>
                <a:cs typeface="Century Gothic"/>
                <a:sym typeface="Century Gothic"/>
              </a:rPr>
              <a:t>  </a:t>
            </a:r>
            <a:r>
              <a:rPr lang="en" sz="2000" dirty="0">
                <a:solidFill>
                  <a:srgbClr val="000000"/>
                </a:solidFill>
                <a:latin typeface="Century Gothic"/>
                <a:ea typeface="Century Gothic"/>
                <a:cs typeface="Century Gothic"/>
                <a:sym typeface="Century Gothic"/>
              </a:rPr>
              <a:t>This PowerPoint file consists of 6 slides that will be of use when launching number talks in the classroo</a:t>
            </a:r>
            <a:r>
              <a:rPr lang="en-US" sz="2000" dirty="0">
                <a:solidFill>
                  <a:srgbClr val="000000"/>
                </a:solidFill>
                <a:latin typeface="Century Gothic"/>
                <a:ea typeface="Century Gothic"/>
                <a:cs typeface="Century Gothic"/>
                <a:sym typeface="Century Gothic"/>
              </a:rPr>
              <a:t>m</a:t>
            </a:r>
            <a:r>
              <a:rPr lang="en" sz="2000" dirty="0">
                <a:solidFill>
                  <a:srgbClr val="000000"/>
                </a:solidFill>
                <a:latin typeface="Century Gothic"/>
                <a:ea typeface="Century Gothic"/>
                <a:cs typeface="Century Gothic"/>
                <a:sym typeface="Century Gothic"/>
              </a:rPr>
              <a:t>.  These slides include both the students’ role and the teacher’s role in number talks.  Hand signals are also included. </a:t>
            </a:r>
          </a:p>
          <a:p>
            <a:pPr marL="0" lvl="0" indent="0" rtl="0">
              <a:spcBef>
                <a:spcPts val="0"/>
              </a:spcBef>
              <a:spcAft>
                <a:spcPts val="0"/>
              </a:spcAft>
              <a:buNone/>
            </a:pPr>
            <a:endParaRPr sz="2000" dirty="0">
              <a:solidFill>
                <a:srgbClr val="000000"/>
              </a:solidFill>
              <a:latin typeface="Century Gothic"/>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Link: </a:t>
            </a:r>
            <a:r>
              <a:rPr lang="en-US" sz="1400" dirty="0">
                <a:latin typeface="Century Gothic" panose="020B0502020202020204" pitchFamily="34" charset="0"/>
                <a:hlinkClick r:id="rId3"/>
              </a:rPr>
              <a:t>https://tools4ncteachers.com/resources/district-leaders/</a:t>
            </a:r>
          </a:p>
          <a:p>
            <a:pPr marL="0" lvl="0" indent="0">
              <a:buNone/>
            </a:pPr>
            <a:r>
              <a:rPr lang="en-US" sz="1400" dirty="0">
                <a:latin typeface="Century Gothic" panose="020B0502020202020204" pitchFamily="34" charset="0"/>
                <a:hlinkClick r:id="rId3"/>
              </a:rPr>
              <a:t>documents/first-grade-launching-number-talks.pptx</a:t>
            </a:r>
            <a:r>
              <a:rPr lang="en" sz="1400" b="1" dirty="0">
                <a:solidFill>
                  <a:srgbClr val="000000"/>
                </a:solidFill>
                <a:latin typeface="Century Gothic" panose="020B0502020202020204" pitchFamily="34" charset="0"/>
                <a:ea typeface="Century Gothic"/>
                <a:cs typeface="Century Gothic"/>
                <a:sym typeface="Century Gothic"/>
              </a:rPr>
              <a:t> </a:t>
            </a:r>
            <a:endParaRPr sz="1400" dirty="0">
              <a:solidFill>
                <a:srgbClr val="000000"/>
              </a:solidFill>
              <a:latin typeface="Century Gothic" panose="020B0502020202020204" pitchFamily="34" charset="0"/>
              <a:ea typeface="Century Gothic"/>
              <a:cs typeface="Century Gothic"/>
              <a:sym typeface="Century Gothic"/>
            </a:endParaRPr>
          </a:p>
        </p:txBody>
      </p:sp>
      <p:sp>
        <p:nvSpPr>
          <p:cNvPr id="183" name="Shape 183"/>
          <p:cNvSpPr txBox="1">
            <a:spLocks noGrp="1"/>
          </p:cNvSpPr>
          <p:nvPr>
            <p:ph type="title"/>
          </p:nvPr>
        </p:nvSpPr>
        <p:spPr>
          <a:xfrm>
            <a:off x="929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1" dirty="0">
                <a:latin typeface="Century Gothic"/>
                <a:ea typeface="Century Gothic"/>
                <a:cs typeface="Century Gothic"/>
                <a:sym typeface="Century Gothic"/>
              </a:rPr>
              <a:t>Topic:  </a:t>
            </a:r>
            <a:r>
              <a:rPr lang="en" b="1" dirty="0">
                <a:latin typeface="Century Gothic"/>
                <a:ea typeface="Century Gothic"/>
                <a:cs typeface="Century Gothic"/>
                <a:sym typeface="Century Gothic"/>
              </a:rPr>
              <a:t>First Grade Launching Number Talks</a:t>
            </a:r>
            <a:endParaRPr b="1" dirty="0">
              <a:latin typeface="Century Gothic"/>
              <a:ea typeface="Century Gothic"/>
              <a:cs typeface="Century Gothic"/>
              <a:sym typeface="Century Gothic"/>
            </a:endParaRPr>
          </a:p>
        </p:txBody>
      </p:sp>
      <p:sp>
        <p:nvSpPr>
          <p:cNvPr id="184" name="Shape 184"/>
          <p:cNvSpPr txBox="1"/>
          <p:nvPr/>
        </p:nvSpPr>
        <p:spPr>
          <a:xfrm>
            <a:off x="156700" y="4457370"/>
            <a:ext cx="7691400" cy="36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186" name="Shape 186"/>
          <p:cNvPicPr preferRelativeResize="0"/>
          <p:nvPr/>
        </p:nvPicPr>
        <p:blipFill>
          <a:blip r:embed="rId4">
            <a:alphaModFix/>
          </a:blip>
          <a:stretch>
            <a:fillRect/>
          </a:stretch>
        </p:blipFill>
        <p:spPr>
          <a:xfrm>
            <a:off x="6051665" y="2400521"/>
            <a:ext cx="2713293" cy="1564650"/>
          </a:xfrm>
          <a:prstGeom prst="rect">
            <a:avLst/>
          </a:prstGeom>
          <a:noFill/>
          <a:ln>
            <a:noFill/>
          </a:ln>
        </p:spPr>
      </p:pic>
    </p:spTree>
    <p:extLst>
      <p:ext uri="{BB962C8B-B14F-4D97-AF65-F5344CB8AC3E}">
        <p14:creationId xmlns:p14="http://schemas.microsoft.com/office/powerpoint/2010/main" val="564797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p:nvPr/>
        </p:nvSpPr>
        <p:spPr>
          <a:xfrm>
            <a:off x="3023050" y="1541450"/>
            <a:ext cx="3025500" cy="2533800"/>
          </a:xfrm>
          <a:prstGeom prst="flowChartAlternateProcess">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txBox="1">
            <a:spLocks noGrp="1"/>
          </p:cNvSpPr>
          <p:nvPr>
            <p:ph type="title"/>
          </p:nvPr>
        </p:nvSpPr>
        <p:spPr>
          <a:xfrm>
            <a:off x="311700" y="445025"/>
            <a:ext cx="8520600" cy="9849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800" b="1">
                <a:latin typeface="Century Gothic"/>
                <a:ea typeface="Century Gothic"/>
                <a:cs typeface="Century Gothic"/>
                <a:sym typeface="Century Gothic"/>
              </a:rPr>
              <a:t>Number Talk Videos</a:t>
            </a:r>
            <a:endParaRPr sz="4800" b="1">
              <a:latin typeface="Century Gothic"/>
              <a:ea typeface="Century Gothic"/>
              <a:cs typeface="Century Gothic"/>
              <a:sym typeface="Century Gothic"/>
            </a:endParaRPr>
          </a:p>
        </p:txBody>
      </p:sp>
      <p:pic>
        <p:nvPicPr>
          <p:cNvPr id="68" name="Shape 68"/>
          <p:cNvPicPr preferRelativeResize="0"/>
          <p:nvPr/>
        </p:nvPicPr>
        <p:blipFill>
          <a:blip r:embed="rId3">
            <a:alphaModFix/>
          </a:blip>
          <a:stretch>
            <a:fillRect/>
          </a:stretch>
        </p:blipFill>
        <p:spPr>
          <a:xfrm>
            <a:off x="3305050" y="1513350"/>
            <a:ext cx="2533900" cy="2533900"/>
          </a:xfrm>
          <a:prstGeom prst="rect">
            <a:avLst/>
          </a:prstGeom>
          <a:noFill/>
          <a:ln>
            <a:noFill/>
          </a:ln>
        </p:spPr>
      </p:pic>
      <p:sp>
        <p:nvSpPr>
          <p:cNvPr id="69" name="Shape 69"/>
          <p:cNvSpPr/>
          <p:nvPr/>
        </p:nvSpPr>
        <p:spPr>
          <a:xfrm>
            <a:off x="216050" y="134100"/>
            <a:ext cx="8735400" cy="4808100"/>
          </a:xfrm>
          <a:prstGeom prst="rect">
            <a:avLst/>
          </a:prstGeom>
          <a:noFill/>
          <a:ln w="38100" cap="flat" cmpd="sng">
            <a:solidFill>
              <a:srgbClr val="4A86E8"/>
            </a:solidFill>
            <a:prstDash val="dash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6782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59299" y="858575"/>
            <a:ext cx="5817552" cy="3416400"/>
          </a:xfrm>
          <a:prstGeom prst="rect">
            <a:avLst/>
          </a:prstGeom>
        </p:spPr>
        <p:txBody>
          <a:bodyPr spcFirstLastPara="1" wrap="square" lIns="91425" tIns="91425" rIns="91425" bIns="91425" anchor="t" anchorCtr="0">
            <a:noAutofit/>
          </a:bodyPr>
          <a:lstStyle/>
          <a:p>
            <a:pPr marL="0" lvl="0" indent="0">
              <a:buNone/>
            </a:pPr>
            <a:r>
              <a:rPr lang="en" sz="2400" b="1" dirty="0">
                <a:solidFill>
                  <a:schemeClr val="tx1"/>
                </a:solidFill>
                <a:latin typeface="Century Gothic"/>
                <a:ea typeface="Century Gothic"/>
                <a:cs typeface="Century Gothic"/>
                <a:sym typeface="Century Gothic"/>
              </a:rPr>
              <a:t>Description:  </a:t>
            </a:r>
            <a:r>
              <a:rPr lang="en-US" sz="2000" dirty="0">
                <a:solidFill>
                  <a:schemeClr val="tx1"/>
                </a:solidFill>
                <a:latin typeface="Century Gothic" panose="020B0502020202020204" pitchFamily="34" charset="0"/>
              </a:rPr>
              <a:t>This </a:t>
            </a:r>
            <a:r>
              <a:rPr lang="en-US" sz="2000" dirty="0">
                <a:solidFill>
                  <a:schemeClr val="tx1"/>
                </a:solidFill>
                <a:latin typeface="Century Gothic" panose="020B0502020202020204" pitchFamily="34" charset="0"/>
                <a:hlinkClick r:id="rId3"/>
              </a:rPr>
              <a:t>7:27</a:t>
            </a:r>
            <a:r>
              <a:rPr lang="en-US" sz="2000" dirty="0">
                <a:solidFill>
                  <a:schemeClr val="tx1"/>
                </a:solidFill>
                <a:latin typeface="Century Gothic" panose="020B0502020202020204" pitchFamily="34" charset="0"/>
              </a:rPr>
              <a:t> minute video features a first grade class exploring ways to see 7 on a ten frame.  Notice how the teacher communicates clear expectations and clarifies students' thinking.</a:t>
            </a:r>
            <a:endParaRPr sz="2000" dirty="0">
              <a:solidFill>
                <a:schemeClr val="tx1"/>
              </a:solidFill>
              <a:latin typeface="Century Gothic" panose="020B0502020202020204" pitchFamily="34" charset="0"/>
              <a:ea typeface="Century Gothic"/>
              <a:cs typeface="Century Gothic"/>
              <a:sym typeface="Century Gothic"/>
            </a:endParaRPr>
          </a:p>
          <a:p>
            <a:pPr marL="0" lvl="0" indent="0">
              <a:buNone/>
            </a:pPr>
            <a:endParaRPr lang="en" sz="2400" b="1" dirty="0">
              <a:solidFill>
                <a:srgbClr val="000000"/>
              </a:solidFill>
              <a:latin typeface="Century Gothic"/>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Link: </a:t>
            </a:r>
            <a:r>
              <a:rPr lang="en-US" sz="1400" dirty="0">
                <a:solidFill>
                  <a:srgbClr val="000000"/>
                </a:solidFill>
                <a:latin typeface="Century Gothic" panose="020B0502020202020204" pitchFamily="34" charset="0"/>
                <a:ea typeface="Century Gothic"/>
                <a:cs typeface="Century Gothic"/>
                <a:sym typeface="Century Gothic"/>
                <a:hlinkClick r:id="rId4"/>
              </a:rPr>
              <a:t>https://www.youtube.com/watch?v=6VliMWIi9z0&amp;</a:t>
            </a:r>
          </a:p>
          <a:p>
            <a:pPr marL="0" lvl="0" indent="0">
              <a:buNone/>
            </a:pPr>
            <a:r>
              <a:rPr lang="en-US" sz="1400" dirty="0">
                <a:solidFill>
                  <a:srgbClr val="000000"/>
                </a:solidFill>
                <a:latin typeface="Century Gothic" panose="020B0502020202020204" pitchFamily="34" charset="0"/>
                <a:ea typeface="Century Gothic"/>
                <a:cs typeface="Century Gothic"/>
                <a:sym typeface="Century Gothic"/>
                <a:hlinkClick r:id="rId4"/>
              </a:rPr>
              <a:t>feature=youtu.be</a:t>
            </a:r>
            <a:r>
              <a:rPr lang="en-US" sz="1400" dirty="0">
                <a:solidFill>
                  <a:srgbClr val="000000"/>
                </a:solidFill>
                <a:latin typeface="Century Gothic" panose="020B0502020202020204" pitchFamily="34" charset="0"/>
                <a:ea typeface="Century Gothic"/>
                <a:cs typeface="Century Gothic"/>
                <a:sym typeface="Century Gothic"/>
              </a:rPr>
              <a:t> </a:t>
            </a:r>
            <a:endParaRPr sz="1400" dirty="0">
              <a:solidFill>
                <a:srgbClr val="000000"/>
              </a:solidFill>
              <a:latin typeface="Century Gothic" panose="020B0502020202020204" pitchFamily="34" charset="0"/>
              <a:ea typeface="Century Gothic"/>
              <a:cs typeface="Century Gothic"/>
              <a:sym typeface="Century Gothic"/>
            </a:endParaRPr>
          </a:p>
        </p:txBody>
      </p:sp>
      <p:sp>
        <p:nvSpPr>
          <p:cNvPr id="76" name="Shape 76"/>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lvl="0"/>
            <a:r>
              <a:rPr lang="en" sz="3000" b="1" dirty="0">
                <a:latin typeface="Century Gothic"/>
                <a:ea typeface="Century Gothic"/>
                <a:cs typeface="Century Gothic"/>
                <a:sym typeface="Century Gothic"/>
              </a:rPr>
              <a:t>Topic:  </a:t>
            </a:r>
            <a:r>
              <a:rPr lang="en-US" b="1" dirty="0">
                <a:latin typeface="Century Gothic" panose="020B0502020202020204" pitchFamily="34" charset="0"/>
              </a:rPr>
              <a:t>Number Talk - Ten Frame</a:t>
            </a:r>
            <a:endParaRPr b="1" u="sng" dirty="0">
              <a:latin typeface="Century Gothic"/>
              <a:ea typeface="Century Gothic"/>
              <a:cs typeface="Century Gothic"/>
              <a:sym typeface="Century Gothic"/>
            </a:endParaRPr>
          </a:p>
        </p:txBody>
      </p:sp>
      <p:sp>
        <p:nvSpPr>
          <p:cNvPr id="78" name="Shape 78"/>
          <p:cNvSpPr txBox="1"/>
          <p:nvPr/>
        </p:nvSpPr>
        <p:spPr>
          <a:xfrm>
            <a:off x="90199" y="4446824"/>
            <a:ext cx="7691400"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2" name="Picture 1"/>
          <p:cNvPicPr>
            <a:picLocks noChangeAspect="1"/>
          </p:cNvPicPr>
          <p:nvPr/>
        </p:nvPicPr>
        <p:blipFill>
          <a:blip r:embed="rId5"/>
          <a:stretch>
            <a:fillRect/>
          </a:stretch>
        </p:blipFill>
        <p:spPr>
          <a:xfrm>
            <a:off x="5976851" y="1520493"/>
            <a:ext cx="2834263" cy="1984664"/>
          </a:xfrm>
          <a:prstGeom prst="rect">
            <a:avLst/>
          </a:prstGeom>
        </p:spPr>
      </p:pic>
    </p:spTree>
    <p:extLst>
      <p:ext uri="{BB962C8B-B14F-4D97-AF65-F5344CB8AC3E}">
        <p14:creationId xmlns:p14="http://schemas.microsoft.com/office/powerpoint/2010/main" val="1877267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59300" y="858575"/>
            <a:ext cx="5532568" cy="3416400"/>
          </a:xfrm>
          <a:prstGeom prst="rect">
            <a:avLst/>
          </a:prstGeom>
        </p:spPr>
        <p:txBody>
          <a:bodyPr spcFirstLastPara="1" wrap="square" lIns="91425" tIns="91425" rIns="91425" bIns="91425" anchor="t" anchorCtr="0">
            <a:noAutofit/>
          </a:bodyPr>
          <a:lstStyle/>
          <a:p>
            <a:pPr marL="0" lvl="0" indent="0">
              <a:buNone/>
            </a:pPr>
            <a:r>
              <a:rPr lang="en" sz="2400" b="1" dirty="0">
                <a:solidFill>
                  <a:schemeClr val="tx1"/>
                </a:solidFill>
                <a:latin typeface="Century Gothic"/>
                <a:ea typeface="Century Gothic"/>
                <a:cs typeface="Century Gothic"/>
                <a:sym typeface="Century Gothic"/>
              </a:rPr>
              <a:t>Description:  </a:t>
            </a:r>
            <a:r>
              <a:rPr lang="en-US" sz="2000" dirty="0">
                <a:solidFill>
                  <a:schemeClr val="tx1"/>
                </a:solidFill>
                <a:latin typeface="Century Gothic" panose="020B0502020202020204" pitchFamily="34" charset="0"/>
              </a:rPr>
              <a:t>This </a:t>
            </a:r>
            <a:r>
              <a:rPr lang="en-US" sz="2000" dirty="0">
                <a:solidFill>
                  <a:schemeClr val="tx1"/>
                </a:solidFill>
                <a:latin typeface="Century Gothic" panose="020B0502020202020204" pitchFamily="34" charset="0"/>
                <a:hlinkClick r:id="rId3"/>
              </a:rPr>
              <a:t>7:35</a:t>
            </a:r>
            <a:r>
              <a:rPr lang="en-US" sz="2000" dirty="0">
                <a:solidFill>
                  <a:schemeClr val="tx1"/>
                </a:solidFill>
                <a:latin typeface="Century Gothic" panose="020B0502020202020204" pitchFamily="34" charset="0"/>
              </a:rPr>
              <a:t> minute video features a first grade class exploring ways to make 8 on a ten frame.  Notice the procedures in place that promote an environment where students feel safe to share their ideas.</a:t>
            </a:r>
            <a:r>
              <a:rPr lang="en" sz="2000" b="1" dirty="0">
                <a:solidFill>
                  <a:schemeClr val="tx1"/>
                </a:solidFill>
                <a:latin typeface="Century Gothic" panose="020B0502020202020204" pitchFamily="34" charset="0"/>
                <a:ea typeface="Century Gothic"/>
                <a:cs typeface="Century Gothic"/>
                <a:sym typeface="Century Gothic"/>
              </a:rPr>
              <a:t> </a:t>
            </a:r>
          </a:p>
          <a:p>
            <a:pPr marL="0" lvl="0" indent="0">
              <a:buNone/>
            </a:pPr>
            <a:endParaRPr sz="1200" dirty="0">
              <a:solidFill>
                <a:srgbClr val="000000"/>
              </a:solidFill>
              <a:latin typeface="Century Gothic" panose="020B0502020202020204" pitchFamily="34" charset="0"/>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Link: </a:t>
            </a:r>
            <a:r>
              <a:rPr lang="en-US" sz="1400" dirty="0">
                <a:solidFill>
                  <a:srgbClr val="000000"/>
                </a:solidFill>
                <a:latin typeface="Century Gothic"/>
                <a:ea typeface="Century Gothic"/>
                <a:cs typeface="Century Gothic"/>
                <a:sym typeface="Century Gothic"/>
                <a:hlinkClick r:id="rId4"/>
              </a:rPr>
              <a:t>https://www.youtube.com/watch?v=XxcH9yN2sgA&amp;</a:t>
            </a:r>
          </a:p>
          <a:p>
            <a:pPr marL="0" lvl="0" indent="0">
              <a:buNone/>
            </a:pPr>
            <a:r>
              <a:rPr lang="en-US" sz="1400" dirty="0">
                <a:solidFill>
                  <a:srgbClr val="000000"/>
                </a:solidFill>
                <a:latin typeface="Century Gothic"/>
                <a:ea typeface="Century Gothic"/>
                <a:cs typeface="Century Gothic"/>
                <a:sym typeface="Century Gothic"/>
                <a:hlinkClick r:id="rId4"/>
              </a:rPr>
              <a:t>feature=youtu.be</a:t>
            </a:r>
            <a:r>
              <a:rPr lang="en-US" sz="1400" dirty="0">
                <a:solidFill>
                  <a:srgbClr val="000000"/>
                </a:solidFill>
                <a:latin typeface="Century Gothic"/>
                <a:ea typeface="Century Gothic"/>
                <a:cs typeface="Century Gothic"/>
                <a:sym typeface="Century Gothic"/>
              </a:rPr>
              <a:t> </a:t>
            </a:r>
            <a:endParaRPr sz="1400" dirty="0">
              <a:solidFill>
                <a:srgbClr val="000000"/>
              </a:solidFill>
              <a:latin typeface="Century Gothic"/>
              <a:ea typeface="Century Gothic"/>
              <a:cs typeface="Century Gothic"/>
              <a:sym typeface="Century Gothic"/>
            </a:endParaRPr>
          </a:p>
        </p:txBody>
      </p:sp>
      <p:sp>
        <p:nvSpPr>
          <p:cNvPr id="76" name="Shape 76"/>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lvl="0"/>
            <a:r>
              <a:rPr lang="en" sz="3000" b="1" dirty="0">
                <a:latin typeface="Century Gothic"/>
                <a:ea typeface="Century Gothic"/>
                <a:cs typeface="Century Gothic"/>
                <a:sym typeface="Century Gothic"/>
              </a:rPr>
              <a:t>Topic:  </a:t>
            </a:r>
            <a:r>
              <a:rPr lang="en-US" b="1" dirty="0">
                <a:latin typeface="Century Gothic" panose="020B0502020202020204" pitchFamily="34" charset="0"/>
              </a:rPr>
              <a:t>Number Talk – Ways to See 8</a:t>
            </a:r>
            <a:endParaRPr b="1" u="sng" dirty="0">
              <a:latin typeface="Century Gothic"/>
              <a:ea typeface="Century Gothic"/>
              <a:cs typeface="Century Gothic"/>
              <a:sym typeface="Century Gothic"/>
            </a:endParaRPr>
          </a:p>
        </p:txBody>
      </p:sp>
      <p:sp>
        <p:nvSpPr>
          <p:cNvPr id="78" name="Shape 78"/>
          <p:cNvSpPr txBox="1"/>
          <p:nvPr/>
        </p:nvSpPr>
        <p:spPr>
          <a:xfrm>
            <a:off x="156700" y="4446824"/>
            <a:ext cx="7691400"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2" name="Picture 1"/>
          <p:cNvPicPr>
            <a:picLocks noChangeAspect="1"/>
          </p:cNvPicPr>
          <p:nvPr/>
        </p:nvPicPr>
        <p:blipFill>
          <a:blip r:embed="rId5"/>
          <a:stretch>
            <a:fillRect/>
          </a:stretch>
        </p:blipFill>
        <p:spPr>
          <a:xfrm>
            <a:off x="5691868" y="1578682"/>
            <a:ext cx="3208364" cy="1868285"/>
          </a:xfrm>
          <a:prstGeom prst="rect">
            <a:avLst/>
          </a:prstGeom>
        </p:spPr>
      </p:pic>
    </p:spTree>
    <p:extLst>
      <p:ext uri="{BB962C8B-B14F-4D97-AF65-F5344CB8AC3E}">
        <p14:creationId xmlns:p14="http://schemas.microsoft.com/office/powerpoint/2010/main" val="1734215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69200" y="712825"/>
            <a:ext cx="6009752" cy="2948654"/>
          </a:xfrm>
          <a:prstGeom prst="rect">
            <a:avLst/>
          </a:prstGeom>
        </p:spPr>
        <p:txBody>
          <a:bodyPr spcFirstLastPara="1" wrap="square" lIns="91425" tIns="91425" rIns="91425" bIns="91425" anchor="t" anchorCtr="0">
            <a:noAutofit/>
          </a:bodyPr>
          <a:lstStyle/>
          <a:p>
            <a:pPr marL="0" lvl="0" indent="0">
              <a:buNone/>
            </a:pPr>
            <a:r>
              <a:rPr lang="en" sz="2000" b="1" dirty="0">
                <a:solidFill>
                  <a:schemeClr val="tx1"/>
                </a:solidFill>
                <a:latin typeface="Century Gothic" panose="020B0502020202020204" pitchFamily="34" charset="0"/>
                <a:ea typeface="Century Gothic"/>
                <a:cs typeface="Century Gothic"/>
                <a:sym typeface="Century Gothic"/>
              </a:rPr>
              <a:t>Description:  </a:t>
            </a:r>
            <a:r>
              <a:rPr lang="en-US" sz="1900" dirty="0">
                <a:solidFill>
                  <a:schemeClr val="tx1"/>
                </a:solidFill>
                <a:latin typeface="Century Gothic" panose="020B0502020202020204" pitchFamily="34" charset="0"/>
              </a:rPr>
              <a:t>This </a:t>
            </a:r>
            <a:r>
              <a:rPr lang="en-US" sz="1900" dirty="0">
                <a:solidFill>
                  <a:schemeClr val="tx1"/>
                </a:solidFill>
                <a:latin typeface="Century Gothic" panose="020B0502020202020204" pitchFamily="34" charset="0"/>
                <a:hlinkClick r:id="rId3"/>
              </a:rPr>
              <a:t>8:51</a:t>
            </a:r>
            <a:r>
              <a:rPr lang="en-US" sz="1900" dirty="0">
                <a:solidFill>
                  <a:schemeClr val="tx1"/>
                </a:solidFill>
                <a:latin typeface="Century Gothic" panose="020B0502020202020204" pitchFamily="34" charset="0"/>
              </a:rPr>
              <a:t> minute video features a number talk showing 15 on double ten frames. Notice how this teacher clearly records how students "see" the 15 counters and writes equations to match their thinking.  She is able to draw out the commutative property and builds connections between representations as the class analyzes how they are alike and different.</a:t>
            </a:r>
          </a:p>
          <a:p>
            <a:pPr marL="0" lvl="0" indent="0">
              <a:buNone/>
            </a:pPr>
            <a:endParaRPr lang="en" sz="1000" b="1" dirty="0">
              <a:solidFill>
                <a:srgbClr val="000000"/>
              </a:solidFill>
              <a:latin typeface="Century Gothic"/>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Link: </a:t>
            </a:r>
            <a:r>
              <a:rPr lang="en-US" sz="1400" dirty="0">
                <a:solidFill>
                  <a:srgbClr val="000000"/>
                </a:solidFill>
                <a:latin typeface="Century Gothic"/>
                <a:ea typeface="Century Gothic"/>
                <a:cs typeface="Century Gothic"/>
                <a:sym typeface="Century Gothic"/>
                <a:hlinkClick r:id="rId4"/>
              </a:rPr>
              <a:t>https://www.youtube.com/watch?v=nZH-5AK-DiQ&amp;feature=youtu.be</a:t>
            </a:r>
            <a:r>
              <a:rPr lang="en-US" sz="1400" dirty="0">
                <a:solidFill>
                  <a:srgbClr val="000000"/>
                </a:solidFill>
                <a:latin typeface="Century Gothic"/>
                <a:ea typeface="Century Gothic"/>
                <a:cs typeface="Century Gothic"/>
                <a:sym typeface="Century Gothic"/>
              </a:rPr>
              <a:t> </a:t>
            </a:r>
            <a:endParaRPr sz="1400" dirty="0">
              <a:solidFill>
                <a:srgbClr val="000000"/>
              </a:solidFill>
              <a:latin typeface="Century Gothic"/>
              <a:ea typeface="Century Gothic"/>
              <a:cs typeface="Century Gothic"/>
              <a:sym typeface="Century Gothic"/>
            </a:endParaRPr>
          </a:p>
        </p:txBody>
      </p:sp>
      <p:sp>
        <p:nvSpPr>
          <p:cNvPr id="76" name="Shape 76"/>
          <p:cNvSpPr txBox="1">
            <a:spLocks noGrp="1"/>
          </p:cNvSpPr>
          <p:nvPr>
            <p:ph type="title"/>
          </p:nvPr>
        </p:nvSpPr>
        <p:spPr>
          <a:xfrm>
            <a:off x="169200" y="17754"/>
            <a:ext cx="8997000" cy="572700"/>
          </a:xfrm>
          <a:prstGeom prst="rect">
            <a:avLst/>
          </a:prstGeom>
        </p:spPr>
        <p:txBody>
          <a:bodyPr spcFirstLastPara="1" wrap="square" lIns="91425" tIns="91425" rIns="91425" bIns="91425" anchor="t" anchorCtr="0">
            <a:noAutofit/>
          </a:bodyPr>
          <a:lstStyle/>
          <a:p>
            <a:r>
              <a:rPr lang="en" sz="3000" b="1" dirty="0">
                <a:latin typeface="Century Gothic"/>
                <a:ea typeface="Century Gothic"/>
                <a:cs typeface="Century Gothic"/>
                <a:sym typeface="Century Gothic"/>
              </a:rPr>
              <a:t>Topic</a:t>
            </a:r>
            <a:r>
              <a:rPr lang="en" sz="3600" b="1" dirty="0">
                <a:latin typeface="Century Gothic"/>
                <a:ea typeface="Century Gothic"/>
                <a:cs typeface="Century Gothic"/>
                <a:sym typeface="Century Gothic"/>
              </a:rPr>
              <a:t>:  </a:t>
            </a:r>
            <a:r>
              <a:rPr lang="en-US" sz="2600" b="1" dirty="0">
                <a:latin typeface="Century Gothic" panose="020B0502020202020204" pitchFamily="34" charset="0"/>
              </a:rPr>
              <a:t>Number Talk - Alternative Recording Strategy</a:t>
            </a:r>
            <a:br>
              <a:rPr lang="en-US" sz="2400" dirty="0"/>
            </a:br>
            <a:endParaRPr sz="2600" b="1" u="sng" dirty="0">
              <a:latin typeface="Century Gothic"/>
              <a:ea typeface="Century Gothic"/>
              <a:cs typeface="Century Gothic"/>
              <a:sym typeface="Century Gothic"/>
            </a:endParaRPr>
          </a:p>
        </p:txBody>
      </p:sp>
      <p:sp>
        <p:nvSpPr>
          <p:cNvPr id="78" name="Shape 78"/>
          <p:cNvSpPr txBox="1"/>
          <p:nvPr/>
        </p:nvSpPr>
        <p:spPr>
          <a:xfrm>
            <a:off x="156700" y="4434088"/>
            <a:ext cx="7691400"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2" name="Picture 1"/>
          <p:cNvPicPr>
            <a:picLocks noChangeAspect="1"/>
          </p:cNvPicPr>
          <p:nvPr/>
        </p:nvPicPr>
        <p:blipFill>
          <a:blip r:embed="rId5"/>
          <a:stretch>
            <a:fillRect/>
          </a:stretch>
        </p:blipFill>
        <p:spPr>
          <a:xfrm>
            <a:off x="6209607" y="1363063"/>
            <a:ext cx="2786238" cy="1939678"/>
          </a:xfrm>
          <a:prstGeom prst="rect">
            <a:avLst/>
          </a:prstGeom>
        </p:spPr>
      </p:pic>
    </p:spTree>
    <p:extLst>
      <p:ext uri="{BB962C8B-B14F-4D97-AF65-F5344CB8AC3E}">
        <p14:creationId xmlns:p14="http://schemas.microsoft.com/office/powerpoint/2010/main" val="1992228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59300" y="858575"/>
            <a:ext cx="6174998" cy="3416400"/>
          </a:xfrm>
          <a:prstGeom prst="rect">
            <a:avLst/>
          </a:prstGeom>
        </p:spPr>
        <p:txBody>
          <a:bodyPr spcFirstLastPara="1" wrap="square" lIns="91425" tIns="91425" rIns="91425" bIns="91425" anchor="t" anchorCtr="0">
            <a:noAutofit/>
          </a:bodyPr>
          <a:lstStyle/>
          <a:p>
            <a:pPr marL="0" lvl="0" indent="0">
              <a:buNone/>
            </a:pPr>
            <a:r>
              <a:rPr lang="en" sz="2400" b="1" dirty="0">
                <a:solidFill>
                  <a:schemeClr val="tx1"/>
                </a:solidFill>
                <a:latin typeface="Century Gothic"/>
                <a:ea typeface="Century Gothic"/>
                <a:cs typeface="Century Gothic"/>
                <a:sym typeface="Century Gothic"/>
              </a:rPr>
              <a:t>Description: </a:t>
            </a:r>
            <a:r>
              <a:rPr lang="en" sz="2400" dirty="0">
                <a:solidFill>
                  <a:schemeClr val="tx1"/>
                </a:solidFill>
                <a:latin typeface="Century Gothic"/>
                <a:ea typeface="Century Gothic"/>
                <a:cs typeface="Century Gothic"/>
                <a:sym typeface="Century Gothic"/>
              </a:rPr>
              <a:t> </a:t>
            </a:r>
            <a:r>
              <a:rPr lang="en-US" sz="2000" dirty="0">
                <a:solidFill>
                  <a:schemeClr val="tx1"/>
                </a:solidFill>
                <a:latin typeface="Century Gothic" panose="020B0502020202020204" pitchFamily="34" charset="0"/>
              </a:rPr>
              <a:t>This </a:t>
            </a:r>
            <a:r>
              <a:rPr lang="en-US" sz="2000" dirty="0">
                <a:solidFill>
                  <a:schemeClr val="tx1"/>
                </a:solidFill>
                <a:latin typeface="Century Gothic" panose="020B0502020202020204" pitchFamily="34" charset="0"/>
                <a:hlinkClick r:id="rId3"/>
              </a:rPr>
              <a:t>6:16</a:t>
            </a:r>
            <a:r>
              <a:rPr lang="en-US" sz="2000" dirty="0">
                <a:solidFill>
                  <a:schemeClr val="tx1"/>
                </a:solidFill>
                <a:latin typeface="Century Gothic" panose="020B0502020202020204" pitchFamily="34" charset="0"/>
              </a:rPr>
              <a:t> minute video captures a first grade class exploring the number 17 on double ten frames.  Notice how the teacher is able to draw out important ideas such as seeing doubles, making a ten, and decomposing 20.</a:t>
            </a:r>
            <a:endParaRPr lang="en" sz="2000" dirty="0">
              <a:solidFill>
                <a:schemeClr val="tx1"/>
              </a:solidFill>
              <a:latin typeface="Century Gothic" panose="020B0502020202020204" pitchFamily="34" charset="0"/>
              <a:ea typeface="Century Gothic"/>
              <a:cs typeface="Century Gothic"/>
              <a:sym typeface="Century Gothic"/>
            </a:endParaRPr>
          </a:p>
          <a:p>
            <a:pPr marL="0" lvl="0" indent="0" rtl="0">
              <a:spcBef>
                <a:spcPts val="0"/>
              </a:spcBef>
              <a:spcAft>
                <a:spcPts val="0"/>
              </a:spcAft>
              <a:buNone/>
            </a:pPr>
            <a:endParaRPr lang="en" sz="2400" b="1" dirty="0">
              <a:solidFill>
                <a:srgbClr val="000000"/>
              </a:solidFill>
              <a:latin typeface="Century Gothic"/>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Link: </a:t>
            </a:r>
            <a:r>
              <a:rPr lang="en-US" sz="1400" dirty="0">
                <a:solidFill>
                  <a:srgbClr val="000000"/>
                </a:solidFill>
                <a:latin typeface="Century Gothic" panose="020B0502020202020204" pitchFamily="34" charset="0"/>
                <a:ea typeface="Century Gothic"/>
                <a:cs typeface="Century Gothic"/>
                <a:sym typeface="Century Gothic"/>
                <a:hlinkClick r:id="rId4"/>
              </a:rPr>
              <a:t>https://www.youtube.com/watch?v=1SObTuWJ07k&amp;</a:t>
            </a:r>
          </a:p>
          <a:p>
            <a:pPr marL="0" lvl="0" indent="0">
              <a:buNone/>
            </a:pPr>
            <a:r>
              <a:rPr lang="en-US" sz="1400" dirty="0">
                <a:solidFill>
                  <a:srgbClr val="000000"/>
                </a:solidFill>
                <a:latin typeface="Century Gothic" panose="020B0502020202020204" pitchFamily="34" charset="0"/>
                <a:ea typeface="Century Gothic"/>
                <a:cs typeface="Century Gothic"/>
                <a:sym typeface="Century Gothic"/>
                <a:hlinkClick r:id="rId4"/>
              </a:rPr>
              <a:t>feature=youtu.be</a:t>
            </a:r>
            <a:r>
              <a:rPr lang="en-US" sz="1400" dirty="0">
                <a:solidFill>
                  <a:srgbClr val="000000"/>
                </a:solidFill>
                <a:latin typeface="Century Gothic" panose="020B0502020202020204" pitchFamily="34" charset="0"/>
                <a:ea typeface="Century Gothic"/>
                <a:cs typeface="Century Gothic"/>
                <a:sym typeface="Century Gothic"/>
              </a:rPr>
              <a:t> </a:t>
            </a:r>
            <a:endParaRPr sz="1400" dirty="0">
              <a:solidFill>
                <a:srgbClr val="000000"/>
              </a:solidFill>
              <a:latin typeface="Century Gothic" panose="020B0502020202020204" pitchFamily="34" charset="0"/>
              <a:ea typeface="Century Gothic"/>
              <a:cs typeface="Century Gothic"/>
              <a:sym typeface="Century Gothic"/>
            </a:endParaRPr>
          </a:p>
        </p:txBody>
      </p:sp>
      <p:sp>
        <p:nvSpPr>
          <p:cNvPr id="76" name="Shape 76"/>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r>
              <a:rPr lang="en" sz="3000" b="1" dirty="0">
                <a:latin typeface="Century Gothic"/>
                <a:ea typeface="Century Gothic"/>
                <a:cs typeface="Century Gothic"/>
                <a:sym typeface="Century Gothic"/>
              </a:rPr>
              <a:t>Topic:  </a:t>
            </a:r>
            <a:r>
              <a:rPr lang="en-US" b="1" dirty="0">
                <a:latin typeface="Century Gothic" panose="020B0502020202020204" pitchFamily="34" charset="0"/>
              </a:rPr>
              <a:t>Number Talk - Double Ten Frames</a:t>
            </a:r>
            <a:br>
              <a:rPr lang="en-US" sz="2400" dirty="0"/>
            </a:br>
            <a:endParaRPr sz="2600" b="1" u="sng" dirty="0">
              <a:latin typeface="Century Gothic"/>
              <a:ea typeface="Century Gothic"/>
              <a:cs typeface="Century Gothic"/>
              <a:sym typeface="Century Gothic"/>
            </a:endParaRPr>
          </a:p>
        </p:txBody>
      </p:sp>
      <p:sp>
        <p:nvSpPr>
          <p:cNvPr id="78" name="Shape 78"/>
          <p:cNvSpPr txBox="1"/>
          <p:nvPr/>
        </p:nvSpPr>
        <p:spPr>
          <a:xfrm>
            <a:off x="169199" y="4493099"/>
            <a:ext cx="7691400"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2" name="Picture 1"/>
          <p:cNvPicPr>
            <a:picLocks noChangeAspect="1"/>
          </p:cNvPicPr>
          <p:nvPr/>
        </p:nvPicPr>
        <p:blipFill>
          <a:blip r:embed="rId5"/>
          <a:stretch>
            <a:fillRect/>
          </a:stretch>
        </p:blipFill>
        <p:spPr>
          <a:xfrm>
            <a:off x="6249388" y="1553222"/>
            <a:ext cx="2702033" cy="1919205"/>
          </a:xfrm>
          <a:prstGeom prst="rect">
            <a:avLst/>
          </a:prstGeom>
        </p:spPr>
      </p:pic>
    </p:spTree>
    <p:extLst>
      <p:ext uri="{BB962C8B-B14F-4D97-AF65-F5344CB8AC3E}">
        <p14:creationId xmlns:p14="http://schemas.microsoft.com/office/powerpoint/2010/main" val="122088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56700" y="781663"/>
            <a:ext cx="5543232" cy="3416400"/>
          </a:xfrm>
          <a:prstGeom prst="rect">
            <a:avLst/>
          </a:prstGeom>
        </p:spPr>
        <p:txBody>
          <a:bodyPr spcFirstLastPara="1" wrap="square" lIns="91425" tIns="91425" rIns="91425" bIns="91425" anchor="t" anchorCtr="0">
            <a:noAutofit/>
          </a:bodyPr>
          <a:lstStyle/>
          <a:p>
            <a:pPr marL="0" lvl="0" indent="0">
              <a:buNone/>
            </a:pPr>
            <a:r>
              <a:rPr lang="en" sz="2400" b="1" dirty="0">
                <a:solidFill>
                  <a:schemeClr val="tx1"/>
                </a:solidFill>
                <a:latin typeface="Century Gothic"/>
                <a:ea typeface="Century Gothic"/>
                <a:cs typeface="Century Gothic"/>
                <a:sym typeface="Century Gothic"/>
              </a:rPr>
              <a:t>Description:  </a:t>
            </a:r>
            <a:r>
              <a:rPr lang="en-US" sz="2000" dirty="0">
                <a:solidFill>
                  <a:schemeClr val="tx1"/>
                </a:solidFill>
                <a:latin typeface="Century Gothic" panose="020B0502020202020204" pitchFamily="34" charset="0"/>
              </a:rPr>
              <a:t>This </a:t>
            </a:r>
            <a:r>
              <a:rPr lang="en-US" sz="2000" dirty="0">
                <a:solidFill>
                  <a:schemeClr val="tx1"/>
                </a:solidFill>
                <a:latin typeface="Century Gothic" panose="020B0502020202020204" pitchFamily="34" charset="0"/>
                <a:hlinkClick r:id="rId3"/>
              </a:rPr>
              <a:t>4:25</a:t>
            </a:r>
            <a:r>
              <a:rPr lang="en-US" sz="2000" dirty="0">
                <a:solidFill>
                  <a:schemeClr val="tx1"/>
                </a:solidFill>
                <a:latin typeface="Century Gothic" panose="020B0502020202020204" pitchFamily="34" charset="0"/>
              </a:rPr>
              <a:t> minute video excerpt shows students using mental strategies to solve a missing addend equation.  The number talk gives students the opportunity to discuss their thinking as they build fluency with facts within 10.</a:t>
            </a:r>
          </a:p>
          <a:p>
            <a:pPr marL="0" lvl="0" indent="0">
              <a:buNone/>
            </a:pPr>
            <a:endParaRPr sz="1400" dirty="0">
              <a:solidFill>
                <a:schemeClr val="tx1"/>
              </a:solidFill>
              <a:latin typeface="Century Gothic" panose="020B0502020202020204" pitchFamily="34" charset="0"/>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Link: </a:t>
            </a:r>
            <a:r>
              <a:rPr lang="en-US" sz="1400" dirty="0">
                <a:solidFill>
                  <a:srgbClr val="000000"/>
                </a:solidFill>
                <a:latin typeface="Century Gothic" panose="020B0502020202020204" pitchFamily="34" charset="0"/>
                <a:ea typeface="Century Gothic"/>
                <a:cs typeface="Century Gothic"/>
                <a:sym typeface="Century Gothic"/>
                <a:hlinkClick r:id="rId4"/>
              </a:rPr>
              <a:t>https://www.youtube.com/watch?v=KBrRjHdFBlM&amp;</a:t>
            </a:r>
          </a:p>
          <a:p>
            <a:pPr marL="0" lvl="0" indent="0">
              <a:buNone/>
            </a:pPr>
            <a:r>
              <a:rPr lang="en-US" sz="1400" dirty="0">
                <a:solidFill>
                  <a:srgbClr val="000000"/>
                </a:solidFill>
                <a:latin typeface="Century Gothic" panose="020B0502020202020204" pitchFamily="34" charset="0"/>
                <a:ea typeface="Century Gothic"/>
                <a:cs typeface="Century Gothic"/>
                <a:sym typeface="Century Gothic"/>
                <a:hlinkClick r:id="rId4"/>
              </a:rPr>
              <a:t>feature=youtu.be</a:t>
            </a:r>
            <a:r>
              <a:rPr lang="en-US" sz="1400" dirty="0">
                <a:solidFill>
                  <a:srgbClr val="000000"/>
                </a:solidFill>
                <a:latin typeface="Century Gothic" panose="020B0502020202020204" pitchFamily="34" charset="0"/>
                <a:ea typeface="Century Gothic"/>
                <a:cs typeface="Century Gothic"/>
                <a:sym typeface="Century Gothic"/>
              </a:rPr>
              <a:t> </a:t>
            </a:r>
            <a:endParaRPr sz="1400" dirty="0">
              <a:solidFill>
                <a:srgbClr val="000000"/>
              </a:solidFill>
              <a:latin typeface="Century Gothic" panose="020B0502020202020204" pitchFamily="34" charset="0"/>
              <a:ea typeface="Century Gothic"/>
              <a:cs typeface="Century Gothic"/>
              <a:sym typeface="Century Gothic"/>
            </a:endParaRPr>
          </a:p>
        </p:txBody>
      </p:sp>
      <p:sp>
        <p:nvSpPr>
          <p:cNvPr id="76" name="Shape 76"/>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1" dirty="0">
                <a:latin typeface="Century Gothic"/>
                <a:ea typeface="Century Gothic"/>
                <a:cs typeface="Century Gothic"/>
                <a:sym typeface="Century Gothic"/>
              </a:rPr>
              <a:t>Topic:  </a:t>
            </a:r>
            <a:r>
              <a:rPr lang="en" b="1" dirty="0">
                <a:latin typeface="Century Gothic"/>
                <a:ea typeface="Century Gothic"/>
                <a:cs typeface="Century Gothic"/>
                <a:sym typeface="Century Gothic"/>
              </a:rPr>
              <a:t>Number Talk - Equations</a:t>
            </a:r>
            <a:endParaRPr b="1" dirty="0">
              <a:latin typeface="Century Gothic"/>
              <a:ea typeface="Century Gothic"/>
              <a:cs typeface="Century Gothic"/>
              <a:sym typeface="Century Gothic"/>
            </a:endParaRPr>
          </a:p>
        </p:txBody>
      </p:sp>
      <p:sp>
        <p:nvSpPr>
          <p:cNvPr id="78" name="Shape 78"/>
          <p:cNvSpPr txBox="1"/>
          <p:nvPr/>
        </p:nvSpPr>
        <p:spPr>
          <a:xfrm>
            <a:off x="156700" y="4473301"/>
            <a:ext cx="7691400"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2" name="Picture 1"/>
          <p:cNvPicPr>
            <a:picLocks noChangeAspect="1"/>
          </p:cNvPicPr>
          <p:nvPr/>
        </p:nvPicPr>
        <p:blipFill>
          <a:blip r:embed="rId5"/>
          <a:stretch>
            <a:fillRect/>
          </a:stretch>
        </p:blipFill>
        <p:spPr>
          <a:xfrm>
            <a:off x="6428162" y="389296"/>
            <a:ext cx="2200463" cy="3650479"/>
          </a:xfrm>
          <a:prstGeom prst="rect">
            <a:avLst/>
          </a:prstGeom>
        </p:spPr>
      </p:pic>
    </p:spTree>
    <p:extLst>
      <p:ext uri="{BB962C8B-B14F-4D97-AF65-F5344CB8AC3E}">
        <p14:creationId xmlns:p14="http://schemas.microsoft.com/office/powerpoint/2010/main" val="1928787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7002" y="712825"/>
            <a:ext cx="6010846" cy="3416400"/>
          </a:xfrm>
          <a:prstGeom prst="rect">
            <a:avLst/>
          </a:prstGeom>
        </p:spPr>
        <p:txBody>
          <a:bodyPr spcFirstLastPara="1" wrap="square" lIns="91425" tIns="91425" rIns="91425" bIns="91425" anchor="t" anchorCtr="0">
            <a:noAutofit/>
          </a:bodyPr>
          <a:lstStyle/>
          <a:p>
            <a:pPr marL="114300" indent="0">
              <a:buNone/>
            </a:pPr>
            <a:r>
              <a:rPr lang="en" sz="2400" b="1" dirty="0">
                <a:solidFill>
                  <a:schemeClr val="tx1"/>
                </a:solidFill>
                <a:latin typeface="Century Gothic"/>
                <a:ea typeface="Century Gothic"/>
                <a:cs typeface="Century Gothic"/>
                <a:sym typeface="Century Gothic"/>
              </a:rPr>
              <a:t>Description:  </a:t>
            </a:r>
            <a:r>
              <a:rPr lang="en-US" sz="2000" dirty="0">
                <a:solidFill>
                  <a:schemeClr val="tx1"/>
                </a:solidFill>
                <a:latin typeface="Century Gothic" panose="020B0502020202020204" pitchFamily="34" charset="0"/>
              </a:rPr>
              <a:t>This </a:t>
            </a:r>
            <a:r>
              <a:rPr lang="en-US" sz="2000" dirty="0">
                <a:solidFill>
                  <a:schemeClr val="tx1"/>
                </a:solidFill>
                <a:latin typeface="Century Gothic" panose="020B0502020202020204" pitchFamily="34" charset="0"/>
                <a:hlinkClick r:id="rId3"/>
              </a:rPr>
              <a:t>6:29</a:t>
            </a:r>
            <a:r>
              <a:rPr lang="en-US" sz="2000" dirty="0">
                <a:solidFill>
                  <a:schemeClr val="tx1"/>
                </a:solidFill>
                <a:latin typeface="Century Gothic" panose="020B0502020202020204" pitchFamily="34" charset="0"/>
              </a:rPr>
              <a:t> minute video features a teacher using ten frames to help students see the value of making a ten to add numbers.  Notice that hand gestures are part of the norms established, and that students are comfortable explaining their thinking--even when they make a mistake.</a:t>
            </a:r>
            <a:br>
              <a:rPr lang="en-US" sz="2000" dirty="0"/>
            </a:br>
            <a:endParaRPr sz="900" dirty="0">
              <a:solidFill>
                <a:srgbClr val="000000"/>
              </a:solidFill>
              <a:latin typeface="Century Gothic"/>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 Link: </a:t>
            </a:r>
            <a:r>
              <a:rPr lang="en-US" sz="1400" dirty="0">
                <a:solidFill>
                  <a:srgbClr val="000000"/>
                </a:solidFill>
                <a:latin typeface="Century Gothic"/>
                <a:ea typeface="Century Gothic"/>
                <a:cs typeface="Century Gothic"/>
                <a:sym typeface="Century Gothic"/>
                <a:hlinkClick r:id="rId4"/>
              </a:rPr>
              <a:t>https://www.youtube.com/watch?v=NTbXmMXXr5E&amp;</a:t>
            </a:r>
          </a:p>
          <a:p>
            <a:pPr marL="0" lvl="0" indent="0">
              <a:buNone/>
            </a:pPr>
            <a:r>
              <a:rPr lang="en-US" sz="1400" dirty="0">
                <a:solidFill>
                  <a:srgbClr val="000000"/>
                </a:solidFill>
                <a:latin typeface="Century Gothic"/>
                <a:ea typeface="Century Gothic"/>
                <a:cs typeface="Century Gothic"/>
                <a:sym typeface="Century Gothic"/>
                <a:hlinkClick r:id="rId4"/>
              </a:rPr>
              <a:t>   feature=youtu.be</a:t>
            </a:r>
            <a:r>
              <a:rPr lang="en-US" sz="1400" dirty="0">
                <a:solidFill>
                  <a:srgbClr val="000000"/>
                </a:solidFill>
                <a:latin typeface="Century Gothic"/>
                <a:ea typeface="Century Gothic"/>
                <a:cs typeface="Century Gothic"/>
                <a:sym typeface="Century Gothic"/>
              </a:rPr>
              <a:t> </a:t>
            </a:r>
            <a:endParaRPr sz="1400" dirty="0">
              <a:solidFill>
                <a:srgbClr val="000000"/>
              </a:solidFill>
              <a:latin typeface="Century Gothic"/>
              <a:ea typeface="Century Gothic"/>
              <a:cs typeface="Century Gothic"/>
              <a:sym typeface="Century Gothic"/>
            </a:endParaRPr>
          </a:p>
        </p:txBody>
      </p:sp>
      <p:sp>
        <p:nvSpPr>
          <p:cNvPr id="76" name="Shape 76"/>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1" dirty="0">
                <a:latin typeface="Century Gothic"/>
                <a:ea typeface="Century Gothic"/>
                <a:cs typeface="Century Gothic"/>
                <a:sym typeface="Century Gothic"/>
              </a:rPr>
              <a:t>Topic:  </a:t>
            </a:r>
            <a:r>
              <a:rPr lang="en" b="1" u="sng" dirty="0">
                <a:latin typeface="Century Gothic"/>
                <a:ea typeface="Century Gothic"/>
                <a:cs typeface="Century Gothic"/>
                <a:sym typeface="Century Gothic"/>
              </a:rPr>
              <a:t>Number Talk – Making Ten</a:t>
            </a:r>
            <a:endParaRPr b="1" u="sng" dirty="0">
              <a:latin typeface="Century Gothic"/>
              <a:ea typeface="Century Gothic"/>
              <a:cs typeface="Century Gothic"/>
              <a:sym typeface="Century Gothic"/>
            </a:endParaRPr>
          </a:p>
        </p:txBody>
      </p:sp>
      <p:sp>
        <p:nvSpPr>
          <p:cNvPr id="78" name="Shape 78"/>
          <p:cNvSpPr txBox="1"/>
          <p:nvPr/>
        </p:nvSpPr>
        <p:spPr>
          <a:xfrm>
            <a:off x="169199" y="4490039"/>
            <a:ext cx="7691400"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2" name="Picture 1"/>
          <p:cNvPicPr>
            <a:picLocks noChangeAspect="1"/>
          </p:cNvPicPr>
          <p:nvPr/>
        </p:nvPicPr>
        <p:blipFill>
          <a:blip r:embed="rId5"/>
          <a:stretch>
            <a:fillRect/>
          </a:stretch>
        </p:blipFill>
        <p:spPr>
          <a:xfrm>
            <a:off x="6118166" y="1230690"/>
            <a:ext cx="2818015" cy="2380670"/>
          </a:xfrm>
          <a:prstGeom prst="rect">
            <a:avLst/>
          </a:prstGeom>
        </p:spPr>
      </p:pic>
    </p:spTree>
    <p:extLst>
      <p:ext uri="{BB962C8B-B14F-4D97-AF65-F5344CB8AC3E}">
        <p14:creationId xmlns:p14="http://schemas.microsoft.com/office/powerpoint/2010/main" val="2951374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56700" y="686726"/>
            <a:ext cx="6025369" cy="3416400"/>
          </a:xfrm>
          <a:prstGeom prst="rect">
            <a:avLst/>
          </a:prstGeom>
        </p:spPr>
        <p:txBody>
          <a:bodyPr spcFirstLastPara="1" wrap="square" lIns="91425" tIns="91425" rIns="91425" bIns="91425" anchor="t" anchorCtr="0">
            <a:noAutofit/>
          </a:bodyPr>
          <a:lstStyle/>
          <a:p>
            <a:pPr marL="0" lvl="0" indent="0">
              <a:buNone/>
            </a:pPr>
            <a:r>
              <a:rPr lang="en" sz="2400" b="1" dirty="0">
                <a:solidFill>
                  <a:schemeClr val="tx1"/>
                </a:solidFill>
                <a:latin typeface="Century Gothic"/>
                <a:ea typeface="Century Gothic"/>
                <a:cs typeface="Century Gothic"/>
                <a:sym typeface="Century Gothic"/>
              </a:rPr>
              <a:t>Description:  </a:t>
            </a:r>
            <a:r>
              <a:rPr lang="en-US" sz="2000" dirty="0">
                <a:solidFill>
                  <a:schemeClr val="tx1"/>
                </a:solidFill>
                <a:latin typeface="Century Gothic" panose="020B0502020202020204" pitchFamily="34" charset="0"/>
              </a:rPr>
              <a:t>This </a:t>
            </a:r>
            <a:r>
              <a:rPr lang="en-US" sz="2000" dirty="0">
                <a:solidFill>
                  <a:schemeClr val="tx1"/>
                </a:solidFill>
                <a:latin typeface="Century Gothic" panose="020B0502020202020204" pitchFamily="34" charset="0"/>
                <a:hlinkClick r:id="rId3"/>
              </a:rPr>
              <a:t>8:18</a:t>
            </a:r>
            <a:r>
              <a:rPr lang="en-US" sz="2000" dirty="0">
                <a:solidFill>
                  <a:schemeClr val="tx1"/>
                </a:solidFill>
                <a:latin typeface="Century Gothic" panose="020B0502020202020204" pitchFamily="34" charset="0"/>
              </a:rPr>
              <a:t> minute video shows a first grade class exploring a series of dot card patterns to help them visualize doubles and near doubles.  Often, images such as dot cards, ten frames, and rekenreks are used to explore numbers and build math concepts before using a more abstract series of equations.</a:t>
            </a:r>
            <a:endParaRPr sz="2000" dirty="0">
              <a:solidFill>
                <a:schemeClr val="tx1"/>
              </a:solidFill>
              <a:latin typeface="Century Gothic" panose="020B0502020202020204" pitchFamily="34" charset="0"/>
              <a:ea typeface="Century Gothic"/>
              <a:cs typeface="Century Gothic"/>
              <a:sym typeface="Century Gothic"/>
            </a:endParaRPr>
          </a:p>
          <a:p>
            <a:pPr marL="0" lvl="0" indent="0">
              <a:buNone/>
            </a:pPr>
            <a:endParaRPr lang="en" sz="1050" b="1" dirty="0">
              <a:solidFill>
                <a:srgbClr val="000000"/>
              </a:solidFill>
              <a:latin typeface="Century Gothic"/>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Link:  </a:t>
            </a:r>
            <a:r>
              <a:rPr lang="en-US" sz="1400" dirty="0">
                <a:solidFill>
                  <a:srgbClr val="000000"/>
                </a:solidFill>
                <a:latin typeface="Century Gothic" panose="020B0502020202020204" pitchFamily="34" charset="0"/>
                <a:ea typeface="Century Gothic"/>
                <a:cs typeface="Century Gothic"/>
                <a:sym typeface="Century Gothic"/>
                <a:hlinkClick r:id="rId4"/>
              </a:rPr>
              <a:t>https://www.youtube.com/watch?v=E4E0wqFYVVo&amp;</a:t>
            </a:r>
          </a:p>
          <a:p>
            <a:pPr marL="0" lvl="0" indent="0">
              <a:buNone/>
            </a:pPr>
            <a:r>
              <a:rPr lang="en-US" sz="1400" dirty="0">
                <a:solidFill>
                  <a:srgbClr val="000000"/>
                </a:solidFill>
                <a:latin typeface="Century Gothic" panose="020B0502020202020204" pitchFamily="34" charset="0"/>
                <a:ea typeface="Century Gothic"/>
                <a:cs typeface="Century Gothic"/>
                <a:sym typeface="Century Gothic"/>
                <a:hlinkClick r:id="rId4"/>
              </a:rPr>
              <a:t>feature=youtu.be</a:t>
            </a:r>
            <a:r>
              <a:rPr lang="en-US" sz="1400" dirty="0">
                <a:solidFill>
                  <a:srgbClr val="000000"/>
                </a:solidFill>
                <a:latin typeface="Century Gothic" panose="020B0502020202020204" pitchFamily="34" charset="0"/>
                <a:ea typeface="Century Gothic"/>
                <a:cs typeface="Century Gothic"/>
                <a:sym typeface="Century Gothic"/>
              </a:rPr>
              <a:t> </a:t>
            </a:r>
            <a:endParaRPr sz="1400" dirty="0">
              <a:solidFill>
                <a:srgbClr val="000000"/>
              </a:solidFill>
              <a:latin typeface="Century Gothic" panose="020B0502020202020204" pitchFamily="34" charset="0"/>
              <a:ea typeface="Century Gothic"/>
              <a:cs typeface="Century Gothic"/>
              <a:sym typeface="Century Gothic"/>
            </a:endParaRPr>
          </a:p>
        </p:txBody>
      </p:sp>
      <p:sp>
        <p:nvSpPr>
          <p:cNvPr id="76" name="Shape 76"/>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r>
              <a:rPr lang="en" sz="3000" b="1" dirty="0">
                <a:latin typeface="Century Gothic"/>
                <a:ea typeface="Century Gothic"/>
                <a:cs typeface="Century Gothic"/>
                <a:sym typeface="Century Gothic"/>
              </a:rPr>
              <a:t>Topic:  </a:t>
            </a:r>
            <a:r>
              <a:rPr lang="en-US" b="1" dirty="0">
                <a:latin typeface="Century Gothic" panose="020B0502020202020204" pitchFamily="34" charset="0"/>
              </a:rPr>
              <a:t>Number Talk - Dot Cards</a:t>
            </a:r>
            <a:br>
              <a:rPr lang="en-US" sz="2400" dirty="0"/>
            </a:br>
            <a:endParaRPr sz="2600" b="1" u="sng" dirty="0">
              <a:latin typeface="Century Gothic"/>
              <a:ea typeface="Century Gothic"/>
              <a:cs typeface="Century Gothic"/>
              <a:sym typeface="Century Gothic"/>
            </a:endParaRPr>
          </a:p>
        </p:txBody>
      </p:sp>
      <p:sp>
        <p:nvSpPr>
          <p:cNvPr id="78" name="Shape 78"/>
          <p:cNvSpPr txBox="1"/>
          <p:nvPr/>
        </p:nvSpPr>
        <p:spPr>
          <a:xfrm>
            <a:off x="156700" y="4466577"/>
            <a:ext cx="7691400"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2" name="Picture 1"/>
          <p:cNvPicPr>
            <a:picLocks noChangeAspect="1"/>
          </p:cNvPicPr>
          <p:nvPr/>
        </p:nvPicPr>
        <p:blipFill>
          <a:blip r:embed="rId5"/>
          <a:stretch>
            <a:fillRect/>
          </a:stretch>
        </p:blipFill>
        <p:spPr>
          <a:xfrm>
            <a:off x="6396760" y="939951"/>
            <a:ext cx="2415049" cy="3115968"/>
          </a:xfrm>
          <a:prstGeom prst="rect">
            <a:avLst/>
          </a:prstGeom>
        </p:spPr>
      </p:pic>
    </p:spTree>
    <p:extLst>
      <p:ext uri="{BB962C8B-B14F-4D97-AF65-F5344CB8AC3E}">
        <p14:creationId xmlns:p14="http://schemas.microsoft.com/office/powerpoint/2010/main" val="38935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p:nvPr/>
        </p:nvSpPr>
        <p:spPr>
          <a:xfrm>
            <a:off x="3023050" y="1541450"/>
            <a:ext cx="3025500" cy="2533800"/>
          </a:xfrm>
          <a:prstGeom prst="flowChartAlternateProcess">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txBox="1">
            <a:spLocks noGrp="1"/>
          </p:cNvSpPr>
          <p:nvPr>
            <p:ph type="title"/>
          </p:nvPr>
        </p:nvSpPr>
        <p:spPr>
          <a:xfrm>
            <a:off x="311700" y="445025"/>
            <a:ext cx="8520600" cy="9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Century Gothic"/>
                <a:ea typeface="Century Gothic"/>
                <a:cs typeface="Century Gothic"/>
                <a:sym typeface="Century Gothic"/>
              </a:rPr>
              <a:t>Number Talk Articles</a:t>
            </a:r>
            <a:endParaRPr sz="4800" b="1" dirty="0">
              <a:latin typeface="Century Gothic"/>
              <a:ea typeface="Century Gothic"/>
              <a:cs typeface="Century Gothic"/>
              <a:sym typeface="Century Gothic"/>
            </a:endParaRPr>
          </a:p>
        </p:txBody>
      </p:sp>
      <p:pic>
        <p:nvPicPr>
          <p:cNvPr id="223" name="Shape 223"/>
          <p:cNvPicPr preferRelativeResize="0"/>
          <p:nvPr/>
        </p:nvPicPr>
        <p:blipFill>
          <a:blip r:embed="rId3">
            <a:alphaModFix/>
          </a:blip>
          <a:stretch>
            <a:fillRect/>
          </a:stretch>
        </p:blipFill>
        <p:spPr>
          <a:xfrm>
            <a:off x="3748088" y="1693900"/>
            <a:ext cx="1647825" cy="2038350"/>
          </a:xfrm>
          <a:prstGeom prst="rect">
            <a:avLst/>
          </a:prstGeom>
          <a:noFill/>
          <a:ln>
            <a:noFill/>
          </a:ln>
        </p:spPr>
      </p:pic>
      <p:sp>
        <p:nvSpPr>
          <p:cNvPr id="224" name="Shape 224"/>
          <p:cNvSpPr/>
          <p:nvPr/>
        </p:nvSpPr>
        <p:spPr>
          <a:xfrm>
            <a:off x="216050" y="134100"/>
            <a:ext cx="8735400" cy="4808100"/>
          </a:xfrm>
          <a:prstGeom prst="rect">
            <a:avLst/>
          </a:prstGeom>
          <a:noFill/>
          <a:ln w="38100" cap="flat" cmpd="sng">
            <a:solidFill>
              <a:srgbClr val="4A86E8"/>
            </a:solidFill>
            <a:prstDash val="dash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42927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p:nvPr/>
        </p:nvSpPr>
        <p:spPr>
          <a:xfrm>
            <a:off x="3023050" y="1541450"/>
            <a:ext cx="3025500" cy="2533800"/>
          </a:xfrm>
          <a:prstGeom prst="flowChartAlternateProcess">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txBox="1">
            <a:spLocks noGrp="1"/>
          </p:cNvSpPr>
          <p:nvPr>
            <p:ph type="title"/>
          </p:nvPr>
        </p:nvSpPr>
        <p:spPr>
          <a:xfrm>
            <a:off x="311700" y="445025"/>
            <a:ext cx="8520600" cy="9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Century Gothic"/>
                <a:ea typeface="Century Gothic"/>
                <a:cs typeface="Century Gothic"/>
                <a:sym typeface="Century Gothic"/>
              </a:rPr>
              <a:t>Number Talk Lessons</a:t>
            </a:r>
            <a:endParaRPr sz="4800" b="1" dirty="0">
              <a:latin typeface="Century Gothic"/>
              <a:ea typeface="Century Gothic"/>
              <a:cs typeface="Century Gothic"/>
              <a:sym typeface="Century Gothic"/>
            </a:endParaRPr>
          </a:p>
        </p:txBody>
      </p:sp>
      <p:pic>
        <p:nvPicPr>
          <p:cNvPr id="223" name="Shape 223"/>
          <p:cNvPicPr preferRelativeResize="0"/>
          <p:nvPr/>
        </p:nvPicPr>
        <p:blipFill>
          <a:blip r:embed="rId3">
            <a:alphaModFix/>
          </a:blip>
          <a:stretch>
            <a:fillRect/>
          </a:stretch>
        </p:blipFill>
        <p:spPr>
          <a:xfrm>
            <a:off x="3748088" y="1693900"/>
            <a:ext cx="1647825" cy="2038350"/>
          </a:xfrm>
          <a:prstGeom prst="rect">
            <a:avLst/>
          </a:prstGeom>
          <a:noFill/>
          <a:ln>
            <a:noFill/>
          </a:ln>
        </p:spPr>
      </p:pic>
      <p:sp>
        <p:nvSpPr>
          <p:cNvPr id="224" name="Shape 224"/>
          <p:cNvSpPr/>
          <p:nvPr/>
        </p:nvSpPr>
        <p:spPr>
          <a:xfrm>
            <a:off x="216050" y="134100"/>
            <a:ext cx="8735400" cy="4808100"/>
          </a:xfrm>
          <a:prstGeom prst="rect">
            <a:avLst/>
          </a:prstGeom>
          <a:noFill/>
          <a:ln w="38100" cap="flat" cmpd="sng">
            <a:solidFill>
              <a:srgbClr val="4A86E8"/>
            </a:solidFill>
            <a:prstDash val="dash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4630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59299" y="858575"/>
            <a:ext cx="8785196"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dirty="0">
                <a:solidFill>
                  <a:schemeClr val="tx1"/>
                </a:solidFill>
                <a:latin typeface="Century Gothic"/>
                <a:ea typeface="Century Gothic"/>
                <a:cs typeface="Century Gothic"/>
                <a:sym typeface="Century Gothic"/>
              </a:rPr>
              <a:t>Description:  </a:t>
            </a:r>
            <a:r>
              <a:rPr lang="en" sz="2000" dirty="0">
                <a:solidFill>
                  <a:schemeClr val="tx1"/>
                </a:solidFill>
                <a:latin typeface="Century Gothic"/>
                <a:ea typeface="Century Gothic"/>
                <a:cs typeface="Century Gothic"/>
                <a:sym typeface="Century Gothic"/>
              </a:rPr>
              <a:t>These sample lessons have been written by teachers to enable students to build fluency and develop addition strategies.</a:t>
            </a:r>
          </a:p>
          <a:p>
            <a:pPr marL="0" lvl="0" indent="0" rtl="0">
              <a:spcBef>
                <a:spcPts val="0"/>
              </a:spcBef>
              <a:spcAft>
                <a:spcPts val="0"/>
              </a:spcAft>
              <a:buNone/>
            </a:pPr>
            <a:endParaRPr sz="2000" b="1" dirty="0">
              <a:solidFill>
                <a:schemeClr val="tx1"/>
              </a:solidFill>
              <a:latin typeface="Century Gothic"/>
              <a:ea typeface="Century Gothic"/>
              <a:cs typeface="Century Gothic"/>
              <a:sym typeface="Century Gothic"/>
            </a:endParaRPr>
          </a:p>
          <a:p>
            <a:pPr marL="0" lvl="0" indent="0" rtl="0">
              <a:lnSpc>
                <a:spcPct val="50000"/>
              </a:lnSpc>
              <a:spcBef>
                <a:spcPts val="1600"/>
              </a:spcBef>
              <a:spcAft>
                <a:spcPts val="1600"/>
              </a:spcAft>
              <a:buNone/>
            </a:pPr>
            <a:r>
              <a:rPr lang="en" sz="2400" b="1" dirty="0">
                <a:solidFill>
                  <a:srgbClr val="000000"/>
                </a:solidFill>
                <a:latin typeface="Century Gothic"/>
                <a:ea typeface="Century Gothic"/>
                <a:cs typeface="Century Gothic"/>
                <a:sym typeface="Century Gothic"/>
              </a:rPr>
              <a:t>Links to Lessons:</a:t>
            </a:r>
          </a:p>
          <a:p>
            <a:pPr marL="0" lvl="0" indent="0">
              <a:lnSpc>
                <a:spcPct val="100000"/>
              </a:lnSpc>
              <a:buClr>
                <a:srgbClr val="595959"/>
              </a:buClr>
              <a:buNone/>
            </a:pPr>
            <a:r>
              <a:rPr lang="en-US" sz="2000" dirty="0">
                <a:solidFill>
                  <a:srgbClr val="000000"/>
                </a:solidFill>
                <a:latin typeface="Century Gothic" panose="020B0502020202020204" pitchFamily="34" charset="0"/>
                <a:ea typeface="Century Gothic"/>
                <a:cs typeface="Century Gothic"/>
                <a:sym typeface="Century Gothic"/>
                <a:hlinkClick r:id="rId3"/>
              </a:rPr>
              <a:t>Dot Cards</a:t>
            </a:r>
            <a:endParaRPr lang="en" sz="1000" b="1" dirty="0">
              <a:solidFill>
                <a:srgbClr val="000000"/>
              </a:solidFill>
              <a:latin typeface="Century Gothic"/>
              <a:ea typeface="Century Gothic"/>
              <a:cs typeface="Century Gothic"/>
              <a:sym typeface="Century Gothic"/>
            </a:endParaRPr>
          </a:p>
          <a:p>
            <a:pPr marL="0" lvl="0" indent="0">
              <a:lnSpc>
                <a:spcPct val="100000"/>
              </a:lnSpc>
              <a:buNone/>
            </a:pPr>
            <a:r>
              <a:rPr lang="en-US" sz="2000">
                <a:solidFill>
                  <a:schemeClr val="tx1"/>
                </a:solidFill>
                <a:latin typeface="Century Gothic" panose="020B0502020202020204" pitchFamily="34" charset="0"/>
                <a:hlinkClick r:id="rId4"/>
              </a:rPr>
              <a:t>Using </a:t>
            </a:r>
            <a:r>
              <a:rPr lang="en-US" sz="2000" dirty="0">
                <a:solidFill>
                  <a:schemeClr val="tx1"/>
                </a:solidFill>
                <a:latin typeface="Century Gothic" panose="020B0502020202020204" pitchFamily="34" charset="0"/>
                <a:hlinkClick r:id="rId4"/>
              </a:rPr>
              <a:t>Double Ten-Frames to Make Ten and Add More</a:t>
            </a:r>
            <a:endParaRPr lang="en-US" sz="2000" dirty="0">
              <a:solidFill>
                <a:schemeClr val="tx1"/>
              </a:solidFill>
              <a:latin typeface="Century Gothic" panose="020B0502020202020204" pitchFamily="34" charset="0"/>
            </a:endParaRPr>
          </a:p>
          <a:p>
            <a:pPr marL="0" lvl="0" indent="0">
              <a:lnSpc>
                <a:spcPct val="100000"/>
              </a:lnSpc>
              <a:buNone/>
            </a:pPr>
            <a:r>
              <a:rPr lang="en-US" sz="2000" dirty="0">
                <a:solidFill>
                  <a:schemeClr val="tx1"/>
                </a:solidFill>
                <a:latin typeface="Century Gothic" panose="020B0502020202020204" pitchFamily="34" charset="0"/>
                <a:hlinkClick r:id="rId5" action="ppaction://hlinkfile"/>
              </a:rPr>
              <a:t>Using Number Sentences to Make Ten and Add More</a:t>
            </a:r>
            <a:endParaRPr lang="en-US" sz="2000" dirty="0">
              <a:solidFill>
                <a:schemeClr val="tx1"/>
              </a:solidFill>
              <a:latin typeface="Century Gothic" panose="020B0502020202020204" pitchFamily="34" charset="0"/>
            </a:endParaRPr>
          </a:p>
          <a:p>
            <a:pPr marL="0" indent="0">
              <a:lnSpc>
                <a:spcPct val="100000"/>
              </a:lnSpc>
              <a:buNone/>
            </a:pPr>
            <a:r>
              <a:rPr lang="en-US" sz="2000" dirty="0">
                <a:solidFill>
                  <a:schemeClr val="tx1"/>
                </a:solidFill>
                <a:latin typeface="Century Gothic" panose="020B0502020202020204" pitchFamily="34" charset="0"/>
                <a:hlinkClick r:id="rId6" action="ppaction://hlinkfile"/>
              </a:rPr>
              <a:t>What is the Missing Number?</a:t>
            </a:r>
            <a:endParaRPr lang="en-US" sz="2000" dirty="0">
              <a:solidFill>
                <a:schemeClr val="tx1"/>
              </a:solidFill>
              <a:latin typeface="Century Gothic" panose="020B0502020202020204" pitchFamily="34" charset="0"/>
            </a:endParaRPr>
          </a:p>
        </p:txBody>
      </p:sp>
      <p:sp>
        <p:nvSpPr>
          <p:cNvPr id="76" name="Shape 76"/>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1" dirty="0">
                <a:latin typeface="Century Gothic"/>
                <a:ea typeface="Century Gothic"/>
                <a:cs typeface="Century Gothic"/>
                <a:sym typeface="Century Gothic"/>
              </a:rPr>
              <a:t>Topic:  </a:t>
            </a:r>
            <a:r>
              <a:rPr lang="en" b="1" dirty="0">
                <a:latin typeface="Century Gothic"/>
                <a:ea typeface="Century Gothic"/>
                <a:cs typeface="Century Gothic"/>
                <a:sym typeface="Century Gothic"/>
              </a:rPr>
              <a:t>Number Talk Lessons</a:t>
            </a:r>
            <a:endParaRPr b="1" dirty="0">
              <a:latin typeface="Century Gothic"/>
              <a:ea typeface="Century Gothic"/>
              <a:cs typeface="Century Gothic"/>
              <a:sym typeface="Century Gothic"/>
            </a:endParaRPr>
          </a:p>
        </p:txBody>
      </p:sp>
      <p:sp>
        <p:nvSpPr>
          <p:cNvPr id="78" name="Shape 78"/>
          <p:cNvSpPr txBox="1"/>
          <p:nvPr/>
        </p:nvSpPr>
        <p:spPr>
          <a:xfrm>
            <a:off x="169199" y="4465683"/>
            <a:ext cx="7691400"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spTree>
    <p:extLst>
      <p:ext uri="{BB962C8B-B14F-4D97-AF65-F5344CB8AC3E}">
        <p14:creationId xmlns:p14="http://schemas.microsoft.com/office/powerpoint/2010/main" val="2969012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p:nvPr/>
        </p:nvSpPr>
        <p:spPr>
          <a:xfrm>
            <a:off x="3050937" y="1957086"/>
            <a:ext cx="3025500" cy="2533800"/>
          </a:xfrm>
          <a:prstGeom prst="flowChartAlternateProcess">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txBox="1">
            <a:spLocks noGrp="1"/>
          </p:cNvSpPr>
          <p:nvPr>
            <p:ph type="title"/>
          </p:nvPr>
        </p:nvSpPr>
        <p:spPr>
          <a:xfrm>
            <a:off x="303387" y="278770"/>
            <a:ext cx="8520600" cy="9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Century Gothic"/>
                <a:ea typeface="Century Gothic"/>
                <a:cs typeface="Century Gothic"/>
                <a:sym typeface="Century Gothic"/>
              </a:rPr>
              <a:t>Additional Information </a:t>
            </a:r>
            <a:br>
              <a:rPr lang="en" sz="4800" b="1" dirty="0">
                <a:latin typeface="Century Gothic"/>
                <a:ea typeface="Century Gothic"/>
                <a:cs typeface="Century Gothic"/>
                <a:sym typeface="Century Gothic"/>
              </a:rPr>
            </a:br>
            <a:r>
              <a:rPr lang="en" sz="4800" b="1" dirty="0">
                <a:latin typeface="Century Gothic"/>
                <a:ea typeface="Century Gothic"/>
                <a:cs typeface="Century Gothic"/>
                <a:sym typeface="Century Gothic"/>
              </a:rPr>
              <a:t>and Resources</a:t>
            </a:r>
            <a:br>
              <a:rPr lang="en" sz="4800" b="1" dirty="0">
                <a:latin typeface="Century Gothic"/>
                <a:ea typeface="Century Gothic"/>
                <a:cs typeface="Century Gothic"/>
                <a:sym typeface="Century Gothic"/>
              </a:rPr>
            </a:br>
            <a:endParaRPr sz="4800" b="1" dirty="0">
              <a:latin typeface="Century Gothic"/>
              <a:ea typeface="Century Gothic"/>
              <a:cs typeface="Century Gothic"/>
              <a:sym typeface="Century Gothic"/>
            </a:endParaRPr>
          </a:p>
        </p:txBody>
      </p:sp>
      <p:pic>
        <p:nvPicPr>
          <p:cNvPr id="223" name="Shape 223"/>
          <p:cNvPicPr preferRelativeResize="0"/>
          <p:nvPr/>
        </p:nvPicPr>
        <p:blipFill>
          <a:blip r:embed="rId3">
            <a:alphaModFix/>
          </a:blip>
          <a:stretch>
            <a:fillRect/>
          </a:stretch>
        </p:blipFill>
        <p:spPr>
          <a:xfrm>
            <a:off x="3759837" y="2204811"/>
            <a:ext cx="1647825" cy="2038350"/>
          </a:xfrm>
          <a:prstGeom prst="rect">
            <a:avLst/>
          </a:prstGeom>
          <a:noFill/>
          <a:ln>
            <a:noFill/>
          </a:ln>
        </p:spPr>
      </p:pic>
      <p:sp>
        <p:nvSpPr>
          <p:cNvPr id="224" name="Shape 224"/>
          <p:cNvSpPr/>
          <p:nvPr/>
        </p:nvSpPr>
        <p:spPr>
          <a:xfrm>
            <a:off x="216050" y="134100"/>
            <a:ext cx="8735400" cy="4808100"/>
          </a:xfrm>
          <a:prstGeom prst="rect">
            <a:avLst/>
          </a:prstGeom>
          <a:noFill/>
          <a:ln w="38100" cap="flat" cmpd="sng">
            <a:solidFill>
              <a:srgbClr val="4A86E8"/>
            </a:solidFill>
            <a:prstDash val="dash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8777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56700" y="737380"/>
            <a:ext cx="8502563" cy="3671862"/>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2000" b="1" dirty="0">
              <a:solidFill>
                <a:schemeClr val="tx1"/>
              </a:solidFill>
              <a:latin typeface="Century Gothic"/>
              <a:ea typeface="Century Gothic"/>
              <a:cs typeface="Century Gothic"/>
              <a:sym typeface="Century Gothic"/>
            </a:endParaRPr>
          </a:p>
          <a:p>
            <a:pPr marL="0" lvl="0" indent="0" rtl="0">
              <a:spcBef>
                <a:spcPts val="1600"/>
              </a:spcBef>
              <a:spcAft>
                <a:spcPts val="1600"/>
              </a:spcAft>
              <a:buNone/>
            </a:pPr>
            <a:endParaRPr lang="en" sz="2400" b="1" dirty="0">
              <a:solidFill>
                <a:srgbClr val="000000"/>
              </a:solidFill>
              <a:latin typeface="Century Gothic"/>
              <a:ea typeface="Century Gothic"/>
              <a:cs typeface="Century Gothic"/>
              <a:sym typeface="Century Gothic"/>
            </a:endParaRPr>
          </a:p>
          <a:p>
            <a:pPr marL="0" lvl="0" indent="0" rtl="0">
              <a:spcBef>
                <a:spcPts val="1600"/>
              </a:spcBef>
              <a:spcAft>
                <a:spcPts val="1600"/>
              </a:spcAft>
              <a:buNone/>
            </a:pPr>
            <a:endParaRPr lang="en" sz="2400" b="1" dirty="0">
              <a:solidFill>
                <a:srgbClr val="000000"/>
              </a:solidFill>
              <a:latin typeface="Century Gothic"/>
              <a:ea typeface="Century Gothic"/>
              <a:cs typeface="Century Gothic"/>
              <a:sym typeface="Century Gothic"/>
            </a:endParaRPr>
          </a:p>
          <a:p>
            <a:pPr marL="0" lvl="0" indent="0" rtl="0">
              <a:spcBef>
                <a:spcPts val="1600"/>
              </a:spcBef>
              <a:spcAft>
                <a:spcPts val="1600"/>
              </a:spcAft>
              <a:buNone/>
            </a:pPr>
            <a:endParaRPr lang="en" sz="2400" b="1" dirty="0">
              <a:solidFill>
                <a:srgbClr val="000000"/>
              </a:solidFill>
              <a:latin typeface="Century Gothic"/>
              <a:ea typeface="Century Gothic"/>
              <a:cs typeface="Century Gothic"/>
              <a:sym typeface="Century Gothic"/>
            </a:endParaRPr>
          </a:p>
          <a:p>
            <a:pPr marL="0" lvl="0" indent="0">
              <a:spcBef>
                <a:spcPts val="1600"/>
              </a:spcBef>
              <a:spcAft>
                <a:spcPts val="1600"/>
              </a:spcAft>
              <a:buNone/>
            </a:pPr>
            <a:r>
              <a:rPr lang="en" sz="2400" b="1" dirty="0">
                <a:solidFill>
                  <a:srgbClr val="000000"/>
                </a:solidFill>
                <a:latin typeface="Century Gothic"/>
                <a:ea typeface="Century Gothic"/>
                <a:cs typeface="Century Gothic"/>
                <a:sym typeface="Century Gothic"/>
              </a:rPr>
              <a:t>Link: </a:t>
            </a:r>
            <a:r>
              <a:rPr lang="en-US" sz="1400" dirty="0">
                <a:latin typeface="Century Gothic" panose="020B0502020202020204" pitchFamily="34" charset="0"/>
                <a:hlinkClick r:id="rId3"/>
              </a:rPr>
              <a:t>https://tools4ncteachers.com/resources/district-leaders/documents/community-number-talks.docx</a:t>
            </a:r>
            <a:endParaRPr sz="1400" dirty="0">
              <a:solidFill>
                <a:srgbClr val="000000"/>
              </a:solidFill>
              <a:latin typeface="Century Gothic" panose="020B0502020202020204" pitchFamily="34" charset="0"/>
              <a:ea typeface="Century Gothic"/>
              <a:cs typeface="Century Gothic"/>
              <a:sym typeface="Century Gothic"/>
            </a:endParaRPr>
          </a:p>
        </p:txBody>
      </p:sp>
      <p:sp>
        <p:nvSpPr>
          <p:cNvPr id="76" name="Shape 76"/>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1" dirty="0">
                <a:latin typeface="Century Gothic"/>
                <a:ea typeface="Century Gothic"/>
                <a:cs typeface="Century Gothic"/>
                <a:sym typeface="Century Gothic"/>
              </a:rPr>
              <a:t>Topic: </a:t>
            </a:r>
            <a:r>
              <a:rPr lang="en" b="1" dirty="0">
                <a:latin typeface="Century Gothic"/>
                <a:ea typeface="Century Gothic"/>
                <a:cs typeface="Century Gothic"/>
                <a:sym typeface="Century Gothic"/>
              </a:rPr>
              <a:t>Ways to Support Number Talks</a:t>
            </a:r>
            <a:endParaRPr b="1" dirty="0">
              <a:latin typeface="Century Gothic"/>
              <a:ea typeface="Century Gothic"/>
              <a:cs typeface="Century Gothic"/>
              <a:sym typeface="Century Gothic"/>
            </a:endParaRPr>
          </a:p>
        </p:txBody>
      </p:sp>
      <p:sp>
        <p:nvSpPr>
          <p:cNvPr id="78" name="Shape 78"/>
          <p:cNvSpPr txBox="1"/>
          <p:nvPr/>
        </p:nvSpPr>
        <p:spPr>
          <a:xfrm>
            <a:off x="169199" y="4465683"/>
            <a:ext cx="7691400"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3" name="Picture 2"/>
          <p:cNvPicPr>
            <a:picLocks noChangeAspect="1"/>
          </p:cNvPicPr>
          <p:nvPr/>
        </p:nvPicPr>
        <p:blipFill>
          <a:blip r:embed="rId4"/>
          <a:stretch>
            <a:fillRect/>
          </a:stretch>
        </p:blipFill>
        <p:spPr>
          <a:xfrm>
            <a:off x="1541926" y="679387"/>
            <a:ext cx="2365056" cy="3162032"/>
          </a:xfrm>
          <a:prstGeom prst="rect">
            <a:avLst/>
          </a:prstGeom>
        </p:spPr>
      </p:pic>
      <p:pic>
        <p:nvPicPr>
          <p:cNvPr id="4" name="Picture 3"/>
          <p:cNvPicPr>
            <a:picLocks noChangeAspect="1"/>
          </p:cNvPicPr>
          <p:nvPr/>
        </p:nvPicPr>
        <p:blipFill>
          <a:blip r:embed="rId5"/>
          <a:stretch>
            <a:fillRect/>
          </a:stretch>
        </p:blipFill>
        <p:spPr>
          <a:xfrm>
            <a:off x="4879571" y="725269"/>
            <a:ext cx="2369128" cy="31161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txBox="1">
            <a:spLocks noGrp="1"/>
          </p:cNvSpPr>
          <p:nvPr>
            <p:ph type="body" idx="1"/>
          </p:nvPr>
        </p:nvSpPr>
        <p:spPr>
          <a:xfrm>
            <a:off x="159300" y="858575"/>
            <a:ext cx="9006899" cy="3684396"/>
          </a:xfrm>
          <a:prstGeom prst="rect">
            <a:avLst/>
          </a:prstGeom>
        </p:spPr>
        <p:txBody>
          <a:bodyPr spcFirstLastPara="1" wrap="square" lIns="91425" tIns="91425" rIns="91425" bIns="91425" anchor="t" anchorCtr="0">
            <a:noAutofit/>
          </a:bodyPr>
          <a:lstStyle/>
          <a:p>
            <a:pPr marL="0" lvl="0" indent="0">
              <a:buNone/>
            </a:pPr>
            <a:r>
              <a:rPr lang="en" sz="2400" b="1" dirty="0">
                <a:solidFill>
                  <a:srgbClr val="000000"/>
                </a:solidFill>
                <a:latin typeface="Century Gothic"/>
                <a:ea typeface="Century Gothic"/>
                <a:cs typeface="Century Gothic"/>
                <a:sym typeface="Century Gothic"/>
              </a:rPr>
              <a:t>Description: </a:t>
            </a:r>
            <a:r>
              <a:rPr lang="en" sz="2400" dirty="0">
                <a:latin typeface="Century Gothic"/>
                <a:ea typeface="Century Gothic"/>
                <a:cs typeface="Century Gothic"/>
                <a:sym typeface="Century Gothic"/>
              </a:rPr>
              <a:t> </a:t>
            </a:r>
            <a:r>
              <a:rPr lang="en-US" sz="2000" dirty="0">
                <a:solidFill>
                  <a:schemeClr val="tx1"/>
                </a:solidFill>
                <a:latin typeface="Century Gothic" panose="020B0502020202020204" pitchFamily="34" charset="0"/>
              </a:rPr>
              <a:t>This article provides tips and strategies for getting started with number talks.  As you read, you will learn ways to encourage students to participate, handle mistakes, and attend to the learning goal of the lesson. </a:t>
            </a:r>
            <a:endParaRPr lang="en" sz="2000" dirty="0">
              <a:solidFill>
                <a:schemeClr val="tx1"/>
              </a:solidFill>
              <a:latin typeface="Century Gothic" panose="020B0502020202020204" pitchFamily="34" charset="0"/>
              <a:ea typeface="Century Gothic"/>
              <a:cs typeface="Century Gothic"/>
              <a:sym typeface="Century Gothic"/>
            </a:endParaRPr>
          </a:p>
          <a:p>
            <a:pPr marL="0" lvl="0" indent="0">
              <a:spcBef>
                <a:spcPts val="0"/>
              </a:spcBef>
              <a:spcAft>
                <a:spcPts val="0"/>
              </a:spcAft>
              <a:buNone/>
            </a:pPr>
            <a:endParaRPr lang="en" sz="2400" b="1" dirty="0">
              <a:solidFill>
                <a:srgbClr val="000000"/>
              </a:solidFill>
              <a:latin typeface="Century Gothic"/>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Link: </a:t>
            </a:r>
            <a:r>
              <a:rPr lang="en-US" sz="1400" dirty="0">
                <a:solidFill>
                  <a:srgbClr val="000000"/>
                </a:solidFill>
                <a:latin typeface="Century Gothic"/>
                <a:ea typeface="Century Gothic"/>
                <a:cs typeface="Century Gothic"/>
                <a:sym typeface="Century Gothic"/>
                <a:hlinkClick r:id="rId3"/>
              </a:rPr>
              <a:t>https://tools4ncteachers.com/resources/4-fourth-grade/</a:t>
            </a:r>
          </a:p>
          <a:p>
            <a:pPr marL="0" lvl="0" indent="0">
              <a:buNone/>
            </a:pPr>
            <a:r>
              <a:rPr lang="en-US" sz="1400" dirty="0">
                <a:solidFill>
                  <a:srgbClr val="000000"/>
                </a:solidFill>
                <a:latin typeface="Century Gothic"/>
                <a:ea typeface="Century Gothic"/>
                <a:cs typeface="Century Gothic"/>
                <a:sym typeface="Century Gothic"/>
                <a:hlinkClick r:id="rId3"/>
              </a:rPr>
              <a:t>additional-resources/cluster-1/tipsforgettingstartedWithnumbertalks.pdf</a:t>
            </a:r>
            <a:r>
              <a:rPr lang="en-US" sz="1400" dirty="0">
                <a:solidFill>
                  <a:srgbClr val="000000"/>
                </a:solidFill>
                <a:latin typeface="Century Gothic"/>
                <a:ea typeface="Century Gothic"/>
                <a:cs typeface="Century Gothic"/>
                <a:sym typeface="Century Gothic"/>
              </a:rPr>
              <a:t> </a:t>
            </a:r>
            <a:endParaRPr sz="1400" dirty="0">
              <a:solidFill>
                <a:srgbClr val="000000"/>
              </a:solidFill>
              <a:latin typeface="Century Gothic"/>
              <a:ea typeface="Century Gothic"/>
              <a:cs typeface="Century Gothic"/>
              <a:sym typeface="Century Gothic"/>
            </a:endParaRPr>
          </a:p>
        </p:txBody>
      </p:sp>
      <p:sp>
        <p:nvSpPr>
          <p:cNvPr id="231" name="Shape 231"/>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1" dirty="0">
                <a:latin typeface="Century Gothic"/>
                <a:ea typeface="Century Gothic"/>
                <a:cs typeface="Century Gothic"/>
                <a:sym typeface="Century Gothic"/>
              </a:rPr>
              <a:t>Topic:  </a:t>
            </a:r>
            <a:r>
              <a:rPr lang="en" b="1" dirty="0">
                <a:latin typeface="Century Gothic"/>
                <a:ea typeface="Century Gothic"/>
                <a:cs typeface="Century Gothic"/>
                <a:sym typeface="Century Gothic"/>
              </a:rPr>
              <a:t>Tips for Gettting Started with Number Talks</a:t>
            </a:r>
            <a:endParaRPr b="1" dirty="0">
              <a:latin typeface="Century Gothic"/>
              <a:ea typeface="Century Gothic"/>
              <a:cs typeface="Century Gothic"/>
              <a:sym typeface="Century Gothic"/>
            </a:endParaRPr>
          </a:p>
        </p:txBody>
      </p:sp>
      <p:sp>
        <p:nvSpPr>
          <p:cNvPr id="232" name="Shape 232"/>
          <p:cNvSpPr txBox="1"/>
          <p:nvPr/>
        </p:nvSpPr>
        <p:spPr>
          <a:xfrm>
            <a:off x="156700" y="4438853"/>
            <a:ext cx="7691400" cy="36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2" name="Picture 1"/>
          <p:cNvPicPr>
            <a:picLocks noChangeAspect="1"/>
          </p:cNvPicPr>
          <p:nvPr/>
        </p:nvPicPr>
        <p:blipFill>
          <a:blip r:embed="rId4"/>
          <a:stretch>
            <a:fillRect/>
          </a:stretch>
        </p:blipFill>
        <p:spPr>
          <a:xfrm>
            <a:off x="6713159" y="2037002"/>
            <a:ext cx="1962226" cy="2347905"/>
          </a:xfrm>
          <a:prstGeom prst="rect">
            <a:avLst/>
          </a:prstGeom>
        </p:spPr>
      </p:pic>
    </p:spTree>
    <p:extLst>
      <p:ext uri="{BB962C8B-B14F-4D97-AF65-F5344CB8AC3E}">
        <p14:creationId xmlns:p14="http://schemas.microsoft.com/office/powerpoint/2010/main" val="302382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txBox="1">
            <a:spLocks noGrp="1"/>
          </p:cNvSpPr>
          <p:nvPr>
            <p:ph type="body" idx="1"/>
          </p:nvPr>
        </p:nvSpPr>
        <p:spPr>
          <a:xfrm>
            <a:off x="159300" y="858575"/>
            <a:ext cx="90693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dirty="0">
                <a:solidFill>
                  <a:srgbClr val="000000"/>
                </a:solidFill>
                <a:latin typeface="Century Gothic"/>
                <a:ea typeface="Century Gothic"/>
                <a:cs typeface="Century Gothic"/>
                <a:sym typeface="Century Gothic"/>
              </a:rPr>
              <a:t>Description:</a:t>
            </a:r>
            <a:r>
              <a:rPr lang="en" sz="2400" dirty="0">
                <a:latin typeface="Century Gothic"/>
                <a:ea typeface="Century Gothic"/>
                <a:cs typeface="Century Gothic"/>
                <a:sym typeface="Century Gothic"/>
              </a:rPr>
              <a:t>  </a:t>
            </a:r>
            <a:r>
              <a:rPr lang="en" sz="2000" dirty="0">
                <a:solidFill>
                  <a:srgbClr val="000000"/>
                </a:solidFill>
                <a:latin typeface="Century Gothic"/>
                <a:ea typeface="Century Gothic"/>
                <a:cs typeface="Century Gothic"/>
                <a:sym typeface="Century Gothic"/>
              </a:rPr>
              <a:t>Teachers often have questions about number talks.  This article answers 12 frequently asked questions from the perspective of teachers who have implemented number talks in their classrooms.</a:t>
            </a:r>
          </a:p>
          <a:p>
            <a:pPr marL="0" lvl="0" indent="0">
              <a:spcBef>
                <a:spcPts val="0"/>
              </a:spcBef>
              <a:spcAft>
                <a:spcPts val="0"/>
              </a:spcAft>
              <a:buNone/>
            </a:pPr>
            <a:endParaRPr sz="2000" dirty="0">
              <a:solidFill>
                <a:srgbClr val="000000"/>
              </a:solidFill>
              <a:latin typeface="Century Gothic"/>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Link:</a:t>
            </a:r>
            <a:r>
              <a:rPr lang="en" dirty="0">
                <a:solidFill>
                  <a:srgbClr val="000000"/>
                </a:solidFill>
                <a:latin typeface="Century Gothic"/>
                <a:ea typeface="Century Gothic"/>
                <a:cs typeface="Century Gothic"/>
                <a:sym typeface="Century Gothic"/>
              </a:rPr>
              <a:t> </a:t>
            </a:r>
            <a:r>
              <a:rPr lang="en-US" sz="1400" dirty="0">
                <a:latin typeface="Century Gothic" panose="020B0502020202020204" pitchFamily="34" charset="0"/>
                <a:hlinkClick r:id="rId3"/>
              </a:rPr>
              <a:t>https://tools4ncteachers.com/resources/district-leaders/</a:t>
            </a:r>
          </a:p>
          <a:p>
            <a:pPr marL="0" lvl="0" indent="0">
              <a:buNone/>
            </a:pPr>
            <a:r>
              <a:rPr lang="en-US" sz="1400" dirty="0">
                <a:latin typeface="Century Gothic" panose="020B0502020202020204" pitchFamily="34" charset="0"/>
                <a:hlinkClick r:id="rId3"/>
              </a:rPr>
              <a:t>documents/first-grade-number-talks-FAQ.pptx</a:t>
            </a:r>
            <a:endParaRPr sz="1400" dirty="0">
              <a:solidFill>
                <a:srgbClr val="000000"/>
              </a:solidFill>
              <a:latin typeface="Century Gothic" panose="020B0502020202020204" pitchFamily="34" charset="0"/>
              <a:ea typeface="Century Gothic"/>
              <a:cs typeface="Century Gothic"/>
              <a:sym typeface="Century Gothic"/>
            </a:endParaRPr>
          </a:p>
        </p:txBody>
      </p:sp>
      <p:sp>
        <p:nvSpPr>
          <p:cNvPr id="231" name="Shape 231"/>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1" dirty="0">
                <a:latin typeface="Century Gothic"/>
                <a:ea typeface="Century Gothic"/>
                <a:cs typeface="Century Gothic"/>
                <a:sym typeface="Century Gothic"/>
              </a:rPr>
              <a:t>Topic:  </a:t>
            </a:r>
            <a:r>
              <a:rPr lang="en" b="1" dirty="0">
                <a:latin typeface="Century Gothic"/>
                <a:ea typeface="Century Gothic"/>
                <a:cs typeface="Century Gothic"/>
                <a:sym typeface="Century Gothic"/>
              </a:rPr>
              <a:t>Number Talk Frequently Asked Questions</a:t>
            </a:r>
            <a:endParaRPr b="1" dirty="0">
              <a:latin typeface="Century Gothic"/>
              <a:ea typeface="Century Gothic"/>
              <a:cs typeface="Century Gothic"/>
              <a:sym typeface="Century Gothic"/>
            </a:endParaRPr>
          </a:p>
        </p:txBody>
      </p:sp>
      <p:sp>
        <p:nvSpPr>
          <p:cNvPr id="232" name="Shape 232"/>
          <p:cNvSpPr txBox="1"/>
          <p:nvPr/>
        </p:nvSpPr>
        <p:spPr>
          <a:xfrm>
            <a:off x="169199" y="4446824"/>
            <a:ext cx="7691400" cy="36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sp>
        <p:nvSpPr>
          <p:cNvPr id="235" name="Shape 235"/>
          <p:cNvSpPr/>
          <p:nvPr/>
        </p:nvSpPr>
        <p:spPr>
          <a:xfrm>
            <a:off x="5976969" y="2610194"/>
            <a:ext cx="2961662" cy="1456579"/>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 name="Picture 1"/>
          <p:cNvPicPr>
            <a:picLocks noChangeAspect="1"/>
          </p:cNvPicPr>
          <p:nvPr/>
        </p:nvPicPr>
        <p:blipFill>
          <a:blip r:embed="rId4"/>
          <a:stretch>
            <a:fillRect/>
          </a:stretch>
        </p:blipFill>
        <p:spPr>
          <a:xfrm>
            <a:off x="6101541" y="2686708"/>
            <a:ext cx="2712519" cy="1303552"/>
          </a:xfrm>
          <a:prstGeom prst="rect">
            <a:avLst/>
          </a:prstGeom>
        </p:spPr>
      </p:pic>
    </p:spTree>
    <p:extLst>
      <p:ext uri="{BB962C8B-B14F-4D97-AF65-F5344CB8AC3E}">
        <p14:creationId xmlns:p14="http://schemas.microsoft.com/office/powerpoint/2010/main" val="38822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txBox="1">
            <a:spLocks noGrp="1"/>
          </p:cNvSpPr>
          <p:nvPr>
            <p:ph type="body" idx="1"/>
          </p:nvPr>
        </p:nvSpPr>
        <p:spPr>
          <a:xfrm>
            <a:off x="159300" y="858575"/>
            <a:ext cx="88002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dirty="0">
                <a:solidFill>
                  <a:srgbClr val="000000"/>
                </a:solidFill>
                <a:latin typeface="Century Gothic"/>
                <a:ea typeface="Century Gothic"/>
                <a:cs typeface="Century Gothic"/>
                <a:sym typeface="Century Gothic"/>
              </a:rPr>
              <a:t>Description:</a:t>
            </a:r>
            <a:r>
              <a:rPr lang="en" sz="2400" dirty="0">
                <a:solidFill>
                  <a:srgbClr val="000000"/>
                </a:solidFill>
                <a:latin typeface="Century Gothic"/>
                <a:ea typeface="Century Gothic"/>
                <a:cs typeface="Century Gothic"/>
                <a:sym typeface="Century Gothic"/>
              </a:rPr>
              <a:t>  </a:t>
            </a:r>
            <a:r>
              <a:rPr lang="en" sz="2000" dirty="0">
                <a:solidFill>
                  <a:srgbClr val="000000"/>
                </a:solidFill>
                <a:latin typeface="Century Gothic"/>
                <a:ea typeface="Century Gothic"/>
                <a:cs typeface="Century Gothic"/>
                <a:sym typeface="Century Gothic"/>
              </a:rPr>
              <a:t>This article </a:t>
            </a:r>
            <a:r>
              <a:rPr lang="en" sz="2000" dirty="0">
                <a:solidFill>
                  <a:schemeClr val="dk1"/>
                </a:solidFill>
                <a:latin typeface="Century Gothic"/>
                <a:ea typeface="Century Gothic"/>
                <a:cs typeface="Century Gothic"/>
                <a:sym typeface="Century Gothic"/>
              </a:rPr>
              <a:t>provides a brief snapshot of why number talks are important and how teachers can begin using number talks in their classroom</a:t>
            </a:r>
            <a:r>
              <a:rPr lang="en-US" sz="2000" dirty="0">
                <a:solidFill>
                  <a:schemeClr val="dk1"/>
                </a:solidFill>
                <a:latin typeface="Century Gothic"/>
                <a:ea typeface="Century Gothic"/>
                <a:cs typeface="Century Gothic"/>
                <a:sym typeface="Century Gothic"/>
              </a:rPr>
              <a:t>s</a:t>
            </a:r>
            <a:r>
              <a:rPr lang="en" sz="2000" dirty="0">
                <a:solidFill>
                  <a:schemeClr val="dk1"/>
                </a:solidFill>
                <a:latin typeface="Century Gothic"/>
                <a:ea typeface="Century Gothic"/>
                <a:cs typeface="Century Gothic"/>
                <a:sym typeface="Century Gothic"/>
              </a:rPr>
              <a:t>.  This article could be used </a:t>
            </a:r>
            <a:r>
              <a:rPr lang="en-US" sz="2000" dirty="0">
                <a:solidFill>
                  <a:schemeClr val="dk1"/>
                </a:solidFill>
                <a:latin typeface="Century Gothic"/>
                <a:ea typeface="Century Gothic"/>
                <a:cs typeface="Century Gothic"/>
                <a:sym typeface="Century Gothic"/>
              </a:rPr>
              <a:t>to share information about number talks </a:t>
            </a:r>
            <a:r>
              <a:rPr lang="en" sz="2000" dirty="0">
                <a:solidFill>
                  <a:schemeClr val="dk1"/>
                </a:solidFill>
                <a:latin typeface="Century Gothic"/>
                <a:ea typeface="Century Gothic"/>
                <a:cs typeface="Century Gothic"/>
                <a:sym typeface="Century Gothic"/>
              </a:rPr>
              <a:t>with parents.</a:t>
            </a:r>
            <a:endParaRPr sz="2000" dirty="0">
              <a:solidFill>
                <a:srgbClr val="000000"/>
              </a:solidFill>
              <a:latin typeface="Century Gothic"/>
              <a:ea typeface="Century Gothic"/>
              <a:cs typeface="Century Gothic"/>
              <a:sym typeface="Century Gothic"/>
            </a:endParaRPr>
          </a:p>
          <a:p>
            <a:pPr marL="0" lvl="0" indent="0">
              <a:buNone/>
            </a:pPr>
            <a:endParaRPr lang="en" sz="2400" b="1" dirty="0">
              <a:solidFill>
                <a:srgbClr val="000000"/>
              </a:solidFill>
              <a:latin typeface="Century Gothic"/>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Link: </a:t>
            </a:r>
            <a:r>
              <a:rPr lang="en-US" sz="1400" dirty="0">
                <a:solidFill>
                  <a:srgbClr val="000000"/>
                </a:solidFill>
                <a:latin typeface="Century Gothic"/>
                <a:ea typeface="Century Gothic"/>
                <a:cs typeface="Century Gothic"/>
                <a:sym typeface="Century Gothic"/>
                <a:hlinkClick r:id="rId3"/>
              </a:rPr>
              <a:t>https://tools4ncteachers.com/resources/4-fourth-grade/additional</a:t>
            </a:r>
          </a:p>
          <a:p>
            <a:pPr marL="0" lvl="0" indent="0">
              <a:buNone/>
            </a:pPr>
            <a:r>
              <a:rPr lang="en-US" sz="1400" dirty="0">
                <a:solidFill>
                  <a:srgbClr val="000000"/>
                </a:solidFill>
                <a:latin typeface="Century Gothic"/>
                <a:ea typeface="Century Gothic"/>
                <a:cs typeface="Century Gothic"/>
                <a:sym typeface="Century Gothic"/>
                <a:hlinkClick r:id="rId3"/>
              </a:rPr>
              <a:t>-resources/cluster-1/makingthemostoutofnumbertalksinyourclassroom.pdf</a:t>
            </a:r>
            <a:r>
              <a:rPr lang="en-US" sz="1400" dirty="0">
                <a:solidFill>
                  <a:srgbClr val="000000"/>
                </a:solidFill>
                <a:latin typeface="Century Gothic"/>
                <a:ea typeface="Century Gothic"/>
                <a:cs typeface="Century Gothic"/>
                <a:sym typeface="Century Gothic"/>
              </a:rPr>
              <a:t> </a:t>
            </a:r>
            <a:endParaRPr sz="1400" dirty="0">
              <a:solidFill>
                <a:srgbClr val="000000"/>
              </a:solidFill>
              <a:latin typeface="Century Gothic" panose="020B0502020202020204" pitchFamily="34" charset="0"/>
              <a:ea typeface="Century Gothic"/>
              <a:cs typeface="Century Gothic"/>
              <a:sym typeface="Century Gothic"/>
            </a:endParaRPr>
          </a:p>
        </p:txBody>
      </p:sp>
      <p:sp>
        <p:nvSpPr>
          <p:cNvPr id="242" name="Shape 242"/>
          <p:cNvSpPr txBox="1">
            <a:spLocks noGrp="1"/>
          </p:cNvSpPr>
          <p:nvPr>
            <p:ph type="title"/>
          </p:nvPr>
        </p:nvSpPr>
        <p:spPr>
          <a:xfrm>
            <a:off x="134679" y="63926"/>
            <a:ext cx="89970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3000" b="1" dirty="0">
                <a:latin typeface="Century Gothic"/>
                <a:ea typeface="Century Gothic"/>
                <a:cs typeface="Century Gothic"/>
                <a:sym typeface="Century Gothic"/>
              </a:rPr>
              <a:t>Topic: </a:t>
            </a:r>
            <a:r>
              <a:rPr lang="en" sz="2200" b="1" dirty="0">
                <a:latin typeface="Century Gothic"/>
                <a:ea typeface="Century Gothic"/>
                <a:cs typeface="Century Gothic"/>
                <a:sym typeface="Century Gothic"/>
              </a:rPr>
              <a:t>Making the Most Out of Number Talks in Your Classroom</a:t>
            </a:r>
            <a:endParaRPr sz="2200" b="1" dirty="0">
              <a:latin typeface="Century Gothic"/>
              <a:ea typeface="Century Gothic"/>
              <a:cs typeface="Century Gothic"/>
              <a:sym typeface="Century Gothic"/>
            </a:endParaRPr>
          </a:p>
        </p:txBody>
      </p:sp>
      <p:sp>
        <p:nvSpPr>
          <p:cNvPr id="243" name="Shape 243"/>
          <p:cNvSpPr txBox="1"/>
          <p:nvPr/>
        </p:nvSpPr>
        <p:spPr>
          <a:xfrm>
            <a:off x="134679" y="4414371"/>
            <a:ext cx="7691400" cy="36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245" name="Shape 245"/>
          <p:cNvPicPr preferRelativeResize="0"/>
          <p:nvPr/>
        </p:nvPicPr>
        <p:blipFill>
          <a:blip r:embed="rId4">
            <a:alphaModFix/>
          </a:blip>
          <a:stretch>
            <a:fillRect/>
          </a:stretch>
        </p:blipFill>
        <p:spPr>
          <a:xfrm>
            <a:off x="6846600" y="2240600"/>
            <a:ext cx="1749975" cy="1884800"/>
          </a:xfrm>
          <a:prstGeom prst="rect">
            <a:avLst/>
          </a:prstGeom>
          <a:noFill/>
          <a:ln>
            <a:noFill/>
          </a:ln>
        </p:spPr>
      </p:pic>
      <p:sp>
        <p:nvSpPr>
          <p:cNvPr id="246" name="Shape 246"/>
          <p:cNvSpPr/>
          <p:nvPr/>
        </p:nvSpPr>
        <p:spPr>
          <a:xfrm>
            <a:off x="6819300" y="2186275"/>
            <a:ext cx="1910100" cy="2106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6369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p:nvPr/>
        </p:nvSpPr>
        <p:spPr>
          <a:xfrm>
            <a:off x="3023050" y="2122021"/>
            <a:ext cx="3025500" cy="2533800"/>
          </a:xfrm>
          <a:prstGeom prst="flowChartAlternateProcess">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txBox="1">
            <a:spLocks noGrp="1"/>
          </p:cNvSpPr>
          <p:nvPr>
            <p:ph type="title"/>
          </p:nvPr>
        </p:nvSpPr>
        <p:spPr>
          <a:xfrm>
            <a:off x="311700" y="285368"/>
            <a:ext cx="8520600" cy="9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Century Gothic"/>
                <a:ea typeface="Century Gothic"/>
                <a:cs typeface="Century Gothic"/>
                <a:sym typeface="Century Gothic"/>
              </a:rPr>
              <a:t>Resources for Launching Number Talks</a:t>
            </a:r>
            <a:endParaRPr sz="4800" b="1" dirty="0">
              <a:latin typeface="Century Gothic"/>
              <a:ea typeface="Century Gothic"/>
              <a:cs typeface="Century Gothic"/>
              <a:sym typeface="Century Gothic"/>
            </a:endParaRPr>
          </a:p>
        </p:txBody>
      </p:sp>
      <p:pic>
        <p:nvPicPr>
          <p:cNvPr id="223" name="Shape 223"/>
          <p:cNvPicPr preferRelativeResize="0"/>
          <p:nvPr/>
        </p:nvPicPr>
        <p:blipFill>
          <a:blip r:embed="rId3">
            <a:alphaModFix/>
          </a:blip>
          <a:stretch>
            <a:fillRect/>
          </a:stretch>
        </p:blipFill>
        <p:spPr>
          <a:xfrm>
            <a:off x="3748088" y="2274471"/>
            <a:ext cx="1647825" cy="2038350"/>
          </a:xfrm>
          <a:prstGeom prst="rect">
            <a:avLst/>
          </a:prstGeom>
          <a:noFill/>
          <a:ln>
            <a:noFill/>
          </a:ln>
        </p:spPr>
      </p:pic>
      <p:sp>
        <p:nvSpPr>
          <p:cNvPr id="224" name="Shape 224"/>
          <p:cNvSpPr/>
          <p:nvPr/>
        </p:nvSpPr>
        <p:spPr>
          <a:xfrm>
            <a:off x="216050" y="134100"/>
            <a:ext cx="8735400" cy="4808100"/>
          </a:xfrm>
          <a:prstGeom prst="rect">
            <a:avLst/>
          </a:prstGeom>
          <a:noFill/>
          <a:ln w="38100" cap="flat" cmpd="sng">
            <a:solidFill>
              <a:srgbClr val="4A86E8"/>
            </a:solidFill>
            <a:prstDash val="dash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9052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56700" y="686726"/>
            <a:ext cx="8776883" cy="3294128"/>
          </a:xfrm>
          <a:prstGeom prst="rect">
            <a:avLst/>
          </a:prstGeom>
        </p:spPr>
        <p:txBody>
          <a:bodyPr spcFirstLastPara="1" wrap="square" lIns="91425" tIns="91425" rIns="91425" bIns="91425" anchor="t" anchorCtr="0">
            <a:noAutofit/>
          </a:bodyPr>
          <a:lstStyle/>
          <a:p>
            <a:pPr marL="0" lvl="0" indent="0">
              <a:buNone/>
            </a:pPr>
            <a:r>
              <a:rPr lang="en" sz="2400" b="1" dirty="0">
                <a:solidFill>
                  <a:schemeClr val="tx1"/>
                </a:solidFill>
                <a:latin typeface="Century Gothic" panose="020B0502020202020204" pitchFamily="34" charset="0"/>
                <a:ea typeface="Century Gothic"/>
                <a:cs typeface="Century Gothic"/>
                <a:sym typeface="Century Gothic"/>
              </a:rPr>
              <a:t>Description:  </a:t>
            </a:r>
            <a:r>
              <a:rPr lang="en-US" sz="2000" dirty="0">
                <a:solidFill>
                  <a:schemeClr val="tx1"/>
                </a:solidFill>
                <a:latin typeface="Century Gothic" panose="020B0502020202020204" pitchFamily="34" charset="0"/>
              </a:rPr>
              <a:t>This resource helps teachers plan and pace number talks throughout the school year.  It lists common strategies by grade level in order of increasing sophistication.  Some of the strategies are linked to demonstration videos. </a:t>
            </a:r>
          </a:p>
          <a:p>
            <a:pPr marL="0" lvl="0" indent="0">
              <a:buNone/>
            </a:pPr>
            <a:endParaRPr sz="2000" dirty="0">
              <a:solidFill>
                <a:schemeClr val="tx1"/>
              </a:solidFill>
              <a:latin typeface="Century Gothic" panose="020B0502020202020204" pitchFamily="34" charset="0"/>
              <a:ea typeface="Century Gothic"/>
              <a:cs typeface="Century Gothic"/>
              <a:sym typeface="Century Gothic"/>
            </a:endParaRPr>
          </a:p>
          <a:p>
            <a:pPr marL="0" lvl="0" indent="0">
              <a:lnSpc>
                <a:spcPct val="100000"/>
              </a:lnSpc>
              <a:buNone/>
            </a:pPr>
            <a:r>
              <a:rPr lang="en" sz="2400" b="1" dirty="0">
                <a:solidFill>
                  <a:srgbClr val="000000"/>
                </a:solidFill>
                <a:latin typeface="Century Gothic"/>
                <a:ea typeface="Century Gothic"/>
                <a:cs typeface="Century Gothic"/>
                <a:sym typeface="Century Gothic"/>
              </a:rPr>
              <a:t>Link: </a:t>
            </a:r>
            <a:r>
              <a:rPr lang="en-US" sz="1400" dirty="0">
                <a:solidFill>
                  <a:srgbClr val="000000"/>
                </a:solidFill>
                <a:latin typeface="Century Gothic" panose="020B0502020202020204" pitchFamily="34" charset="0"/>
                <a:ea typeface="Century Gothic"/>
                <a:cs typeface="Century Gothic"/>
                <a:sym typeface="Century Gothic"/>
                <a:hlinkClick r:id="rId3"/>
              </a:rPr>
              <a:t>https://tools4ncteachers.com/resources/0-kindergarten</a:t>
            </a:r>
          </a:p>
          <a:p>
            <a:pPr marL="0" lvl="0" indent="0">
              <a:lnSpc>
                <a:spcPct val="100000"/>
              </a:lnSpc>
              <a:buNone/>
            </a:pPr>
            <a:r>
              <a:rPr lang="en-US" sz="1400" dirty="0">
                <a:solidFill>
                  <a:srgbClr val="000000"/>
                </a:solidFill>
                <a:latin typeface="Century Gothic" panose="020B0502020202020204" pitchFamily="34" charset="0"/>
                <a:ea typeface="Century Gothic"/>
                <a:cs typeface="Century Gothic"/>
                <a:sym typeface="Century Gothic"/>
                <a:hlinkClick r:id="rId3"/>
              </a:rPr>
              <a:t>/additional-resources/cluster-1/number-talks-suggested-mental</a:t>
            </a:r>
          </a:p>
          <a:p>
            <a:pPr marL="0" lvl="0" indent="0">
              <a:lnSpc>
                <a:spcPct val="100000"/>
              </a:lnSpc>
              <a:buNone/>
            </a:pPr>
            <a:r>
              <a:rPr lang="en-US" sz="1400" dirty="0">
                <a:solidFill>
                  <a:srgbClr val="000000"/>
                </a:solidFill>
                <a:latin typeface="Century Gothic" panose="020B0502020202020204" pitchFamily="34" charset="0"/>
                <a:ea typeface="Century Gothic"/>
                <a:cs typeface="Century Gothic"/>
                <a:sym typeface="Century Gothic"/>
                <a:hlinkClick r:id="rId3"/>
              </a:rPr>
              <a:t>-math-strategies-by-grade-level.pdf</a:t>
            </a:r>
            <a:r>
              <a:rPr lang="en-US" sz="1400" dirty="0">
                <a:solidFill>
                  <a:srgbClr val="000000"/>
                </a:solidFill>
                <a:latin typeface="Century Gothic" panose="020B0502020202020204" pitchFamily="34" charset="0"/>
                <a:ea typeface="Century Gothic"/>
                <a:cs typeface="Century Gothic"/>
                <a:sym typeface="Century Gothic"/>
              </a:rPr>
              <a:t> </a:t>
            </a:r>
            <a:endParaRPr sz="1400" dirty="0">
              <a:solidFill>
                <a:srgbClr val="000000"/>
              </a:solidFill>
              <a:latin typeface="Century Gothic" panose="020B0502020202020204" pitchFamily="34" charset="0"/>
              <a:ea typeface="Century Gothic"/>
              <a:cs typeface="Century Gothic"/>
              <a:sym typeface="Century Gothic"/>
            </a:endParaRPr>
          </a:p>
        </p:txBody>
      </p:sp>
      <p:sp>
        <p:nvSpPr>
          <p:cNvPr id="76" name="Shape 76"/>
          <p:cNvSpPr txBox="1">
            <a:spLocks noGrp="1"/>
          </p:cNvSpPr>
          <p:nvPr>
            <p:ph type="title"/>
          </p:nvPr>
        </p:nvSpPr>
        <p:spPr>
          <a:xfrm>
            <a:off x="147000" y="42263"/>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1" dirty="0">
                <a:latin typeface="Century Gothic"/>
                <a:ea typeface="Century Gothic"/>
                <a:cs typeface="Century Gothic"/>
                <a:sym typeface="Century Gothic"/>
              </a:rPr>
              <a:t>Topic</a:t>
            </a:r>
            <a:r>
              <a:rPr lang="en" sz="3600" b="1" dirty="0">
                <a:latin typeface="Century Gothic"/>
                <a:ea typeface="Century Gothic"/>
                <a:cs typeface="Century Gothic"/>
                <a:sym typeface="Century Gothic"/>
              </a:rPr>
              <a:t>:  </a:t>
            </a:r>
            <a:r>
              <a:rPr lang="en" b="1" dirty="0">
                <a:latin typeface="Century Gothic"/>
                <a:ea typeface="Century Gothic"/>
                <a:cs typeface="Century Gothic"/>
                <a:sym typeface="Century Gothic"/>
              </a:rPr>
              <a:t>Suggested Mental Math Strategies</a:t>
            </a:r>
            <a:endParaRPr b="1" dirty="0">
              <a:latin typeface="Century Gothic"/>
              <a:ea typeface="Century Gothic"/>
              <a:cs typeface="Century Gothic"/>
              <a:sym typeface="Century Gothic"/>
            </a:endParaRPr>
          </a:p>
        </p:txBody>
      </p:sp>
      <p:sp>
        <p:nvSpPr>
          <p:cNvPr id="78" name="Shape 78"/>
          <p:cNvSpPr txBox="1"/>
          <p:nvPr/>
        </p:nvSpPr>
        <p:spPr>
          <a:xfrm>
            <a:off x="147000" y="4387482"/>
            <a:ext cx="8114182"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 </a:t>
            </a:r>
            <a:r>
              <a:rPr lang="en" sz="1800" dirty="0">
                <a:latin typeface="Century Gothic"/>
                <a:ea typeface="Century Gothic"/>
                <a:cs typeface="Century Gothic"/>
                <a:sym typeface="Century Gothic"/>
              </a:rPr>
              <a:t>Building Classroom Community</a:t>
            </a:r>
            <a:endParaRPr sz="1800" dirty="0">
              <a:latin typeface="Century Gothic"/>
              <a:ea typeface="Century Gothic"/>
              <a:cs typeface="Century Gothic"/>
              <a:sym typeface="Century Gothic"/>
            </a:endParaRPr>
          </a:p>
        </p:txBody>
      </p:sp>
      <p:pic>
        <p:nvPicPr>
          <p:cNvPr id="2" name="Picture 1"/>
          <p:cNvPicPr>
            <a:picLocks noChangeAspect="1"/>
          </p:cNvPicPr>
          <p:nvPr/>
        </p:nvPicPr>
        <p:blipFill>
          <a:blip r:embed="rId4"/>
          <a:stretch>
            <a:fillRect/>
          </a:stretch>
        </p:blipFill>
        <p:spPr>
          <a:xfrm>
            <a:off x="6192981" y="2333790"/>
            <a:ext cx="2619506" cy="2053692"/>
          </a:xfrm>
          <a:prstGeom prst="rect">
            <a:avLst/>
          </a:prstGeom>
        </p:spPr>
      </p:pic>
    </p:spTree>
    <p:extLst>
      <p:ext uri="{BB962C8B-B14F-4D97-AF65-F5344CB8AC3E}">
        <p14:creationId xmlns:p14="http://schemas.microsoft.com/office/powerpoint/2010/main" val="2416586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394282" y="941200"/>
            <a:ext cx="2571750" cy="3143250"/>
          </a:xfrm>
          <a:prstGeom prst="rect">
            <a:avLst/>
          </a:prstGeom>
        </p:spPr>
      </p:pic>
      <p:sp>
        <p:nvSpPr>
          <p:cNvPr id="74" name="Shape 74"/>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69199" y="804458"/>
            <a:ext cx="6391130" cy="3416400"/>
          </a:xfrm>
          <a:prstGeom prst="rect">
            <a:avLst/>
          </a:prstGeom>
        </p:spPr>
        <p:txBody>
          <a:bodyPr spcFirstLastPara="1" wrap="square" lIns="91425" tIns="91425" rIns="91425" bIns="91425" anchor="t" anchorCtr="0">
            <a:noAutofit/>
          </a:bodyPr>
          <a:lstStyle/>
          <a:p>
            <a:pPr marL="0" lvl="0" indent="0">
              <a:buNone/>
            </a:pPr>
            <a:r>
              <a:rPr lang="en" sz="2400" b="1" dirty="0">
                <a:solidFill>
                  <a:schemeClr val="tx1"/>
                </a:solidFill>
                <a:latin typeface="Century Gothic" panose="020B0502020202020204" pitchFamily="34" charset="0"/>
                <a:ea typeface="Century Gothic"/>
                <a:cs typeface="Century Gothic"/>
                <a:sym typeface="Century Gothic"/>
              </a:rPr>
              <a:t>Description:  </a:t>
            </a:r>
            <a:r>
              <a:rPr lang="en-US" sz="2000" dirty="0">
                <a:solidFill>
                  <a:schemeClr val="tx1"/>
                </a:solidFill>
                <a:latin typeface="Century Gothic" panose="020B0502020202020204" pitchFamily="34" charset="0"/>
              </a:rPr>
              <a:t>This template helps teachers plan daily number talks.  Using this template can help teachers carefully consider the goals and focus strategies for number talks, as well as possible problems, anticipated student strategies, and questions to promote discussion. </a:t>
            </a:r>
            <a:endParaRPr sz="2000" dirty="0">
              <a:solidFill>
                <a:schemeClr val="tx1"/>
              </a:solidFill>
              <a:latin typeface="Century Gothic" panose="020B0502020202020204" pitchFamily="34" charset="0"/>
              <a:ea typeface="Century Gothic"/>
              <a:cs typeface="Century Gothic"/>
              <a:sym typeface="Century Gothic"/>
            </a:endParaRPr>
          </a:p>
          <a:p>
            <a:pPr marL="0" lvl="0" indent="0">
              <a:buNone/>
            </a:pPr>
            <a:endParaRPr lang="en" sz="1200" b="1" dirty="0">
              <a:solidFill>
                <a:srgbClr val="000000"/>
              </a:solidFill>
              <a:latin typeface="Century Gothic"/>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Link: </a:t>
            </a:r>
            <a:r>
              <a:rPr lang="en-US" sz="1400" dirty="0">
                <a:latin typeface="Century Gothic" panose="020B0502020202020204" pitchFamily="34" charset="0"/>
                <a:hlinkClick r:id="rId4"/>
              </a:rPr>
              <a:t>https://tools4ncteachers.com/resources/district-leaders/documents/number-talk-planninge-template-and-samples.docx</a:t>
            </a:r>
            <a:endParaRPr sz="1400" dirty="0">
              <a:solidFill>
                <a:srgbClr val="000000"/>
              </a:solidFill>
              <a:latin typeface="Century Gothic" panose="020B0502020202020204" pitchFamily="34" charset="0"/>
              <a:ea typeface="Century Gothic"/>
              <a:cs typeface="Century Gothic"/>
              <a:sym typeface="Century Gothic"/>
            </a:endParaRPr>
          </a:p>
        </p:txBody>
      </p:sp>
      <p:sp>
        <p:nvSpPr>
          <p:cNvPr id="76" name="Shape 76"/>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1" dirty="0">
                <a:latin typeface="Century Gothic"/>
                <a:ea typeface="Century Gothic"/>
                <a:cs typeface="Century Gothic"/>
                <a:sym typeface="Century Gothic"/>
              </a:rPr>
              <a:t>Topic</a:t>
            </a:r>
            <a:r>
              <a:rPr lang="en" sz="3600" b="1" dirty="0">
                <a:latin typeface="Century Gothic"/>
                <a:ea typeface="Century Gothic"/>
                <a:cs typeface="Century Gothic"/>
                <a:sym typeface="Century Gothic"/>
              </a:rPr>
              <a:t>:  </a:t>
            </a:r>
            <a:r>
              <a:rPr lang="en" sz="2600" b="1" dirty="0">
                <a:latin typeface="Century Gothic"/>
                <a:ea typeface="Century Gothic"/>
                <a:cs typeface="Century Gothic"/>
                <a:sym typeface="Century Gothic"/>
              </a:rPr>
              <a:t>Number Talk Planning Templates and Samples</a:t>
            </a:r>
            <a:endParaRPr sz="2600" b="1" dirty="0">
              <a:latin typeface="Century Gothic"/>
              <a:ea typeface="Century Gothic"/>
              <a:cs typeface="Century Gothic"/>
              <a:sym typeface="Century Gothic"/>
            </a:endParaRPr>
          </a:p>
        </p:txBody>
      </p:sp>
      <p:sp>
        <p:nvSpPr>
          <p:cNvPr id="78" name="Shape 78"/>
          <p:cNvSpPr txBox="1"/>
          <p:nvPr/>
        </p:nvSpPr>
        <p:spPr>
          <a:xfrm>
            <a:off x="822000" y="4293000"/>
            <a:ext cx="7691400"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1800" dirty="0">
              <a:latin typeface="Century Gothic"/>
              <a:ea typeface="Century Gothic"/>
              <a:cs typeface="Century Gothic"/>
              <a:sym typeface="Century Gothic"/>
            </a:endParaRPr>
          </a:p>
        </p:txBody>
      </p:sp>
      <p:sp>
        <p:nvSpPr>
          <p:cNvPr id="9" name="Shape 78"/>
          <p:cNvSpPr txBox="1"/>
          <p:nvPr/>
        </p:nvSpPr>
        <p:spPr>
          <a:xfrm>
            <a:off x="156700" y="4410732"/>
            <a:ext cx="8114182"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 </a:t>
            </a:r>
            <a:r>
              <a:rPr lang="en" sz="1800" dirty="0">
                <a:latin typeface="Century Gothic"/>
                <a:ea typeface="Century Gothic"/>
                <a:cs typeface="Century Gothic"/>
                <a:sym typeface="Century Gothic"/>
              </a:rPr>
              <a:t>Building Classroom Community</a:t>
            </a:r>
            <a:endParaRPr sz="1800" dirty="0">
              <a:latin typeface="Century Gothic"/>
              <a:ea typeface="Century Gothic"/>
              <a:cs typeface="Century Gothic"/>
              <a:sym typeface="Century Gothic"/>
            </a:endParaRPr>
          </a:p>
        </p:txBody>
      </p:sp>
    </p:spTree>
    <p:extLst>
      <p:ext uri="{BB962C8B-B14F-4D97-AF65-F5344CB8AC3E}">
        <p14:creationId xmlns:p14="http://schemas.microsoft.com/office/powerpoint/2010/main" val="52669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59299" y="19407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59299" y="661150"/>
            <a:ext cx="6827378" cy="3416400"/>
          </a:xfrm>
          <a:prstGeom prst="rect">
            <a:avLst/>
          </a:prstGeom>
        </p:spPr>
        <p:txBody>
          <a:bodyPr spcFirstLastPara="1" wrap="square" lIns="91425" tIns="91425" rIns="91425" bIns="91425" anchor="t" anchorCtr="0">
            <a:noAutofit/>
          </a:bodyPr>
          <a:lstStyle/>
          <a:p>
            <a:pPr marL="0" lvl="0" indent="0">
              <a:buNone/>
            </a:pPr>
            <a:r>
              <a:rPr lang="en" sz="2400" b="1" dirty="0">
                <a:solidFill>
                  <a:schemeClr val="tx1"/>
                </a:solidFill>
                <a:latin typeface="Century Gothic" panose="020B0502020202020204" pitchFamily="34" charset="0"/>
                <a:ea typeface="Century Gothic"/>
                <a:cs typeface="Century Gothic"/>
                <a:sym typeface="Century Gothic"/>
              </a:rPr>
              <a:t>Description:  </a:t>
            </a:r>
            <a:r>
              <a:rPr lang="en-US" sz="2000" dirty="0">
                <a:solidFill>
                  <a:schemeClr val="tx1"/>
                </a:solidFill>
                <a:latin typeface="Century Gothic" panose="020B0502020202020204" pitchFamily="34" charset="0"/>
              </a:rPr>
              <a:t>Visit the first link to read an overview of first grade number talks and see samples that are organized by common addition strategies and tools.  The second link provides first grade number talk resources and slides with specific examples to use with students in the classroom.</a:t>
            </a:r>
          </a:p>
          <a:p>
            <a:pPr marL="0" lvl="0" indent="0">
              <a:lnSpc>
                <a:spcPct val="100000"/>
              </a:lnSpc>
              <a:buNone/>
            </a:pPr>
            <a:r>
              <a:rPr lang="en" sz="2400" b="1" dirty="0">
                <a:solidFill>
                  <a:srgbClr val="000000"/>
                </a:solidFill>
                <a:latin typeface="Century Gothic"/>
                <a:ea typeface="Century Gothic"/>
                <a:cs typeface="Century Gothic"/>
                <a:sym typeface="Century Gothic"/>
              </a:rPr>
              <a:t>Links: </a:t>
            </a:r>
            <a:r>
              <a:rPr lang="en" sz="800" b="1" dirty="0">
                <a:solidFill>
                  <a:srgbClr val="000000"/>
                </a:solidFill>
                <a:latin typeface="Century Gothic"/>
                <a:ea typeface="Century Gothic"/>
                <a:cs typeface="Century Gothic"/>
                <a:sym typeface="Century Gothic"/>
              </a:rPr>
              <a:t> </a:t>
            </a:r>
          </a:p>
          <a:p>
            <a:pPr marL="0" lvl="0" indent="0">
              <a:lnSpc>
                <a:spcPct val="100000"/>
              </a:lnSpc>
              <a:buNone/>
            </a:pPr>
            <a:r>
              <a:rPr lang="en" sz="1400" b="1" dirty="0">
                <a:solidFill>
                  <a:srgbClr val="000000"/>
                </a:solidFill>
                <a:latin typeface="Century Gothic"/>
                <a:ea typeface="Century Gothic"/>
                <a:cs typeface="Century Gothic"/>
                <a:sym typeface="Century Gothic"/>
              </a:rPr>
              <a:t>Overview</a:t>
            </a:r>
            <a:r>
              <a:rPr lang="en" sz="2400" b="1" dirty="0">
                <a:solidFill>
                  <a:srgbClr val="000000"/>
                </a:solidFill>
                <a:latin typeface="Century Gothic"/>
                <a:ea typeface="Century Gothic"/>
                <a:cs typeface="Century Gothic"/>
                <a:sym typeface="Century Gothic"/>
              </a:rPr>
              <a:t> </a:t>
            </a:r>
            <a:r>
              <a:rPr lang="en-US" sz="1400" dirty="0">
                <a:solidFill>
                  <a:srgbClr val="000000"/>
                </a:solidFill>
                <a:latin typeface="Century Gothic"/>
                <a:ea typeface="Century Gothic"/>
                <a:cs typeface="Century Gothic"/>
                <a:sym typeface="Century Gothic"/>
                <a:hlinkClick r:id="rId3"/>
              </a:rPr>
              <a:t>http://bpsassets.weebly.com/uploads/9/9/3/2/9932784/</a:t>
            </a:r>
          </a:p>
          <a:p>
            <a:pPr marL="0" lvl="0" indent="0">
              <a:lnSpc>
                <a:spcPct val="100000"/>
              </a:lnSpc>
              <a:buNone/>
            </a:pPr>
            <a:r>
              <a:rPr lang="en-US" sz="1400" dirty="0">
                <a:solidFill>
                  <a:srgbClr val="000000"/>
                </a:solidFill>
                <a:latin typeface="Century Gothic"/>
                <a:ea typeface="Century Gothic"/>
                <a:cs typeface="Century Gothic"/>
                <a:sym typeface="Century Gothic"/>
                <a:hlinkClick r:id="rId3"/>
              </a:rPr>
              <a:t>number_talks_first_grade_resource.pdf</a:t>
            </a:r>
            <a:r>
              <a:rPr lang="en-US" sz="1400" dirty="0">
                <a:solidFill>
                  <a:srgbClr val="000000"/>
                </a:solidFill>
                <a:latin typeface="Century Gothic"/>
                <a:ea typeface="Century Gothic"/>
                <a:cs typeface="Century Gothic"/>
                <a:sym typeface="Century Gothic"/>
              </a:rPr>
              <a:t> </a:t>
            </a:r>
          </a:p>
          <a:p>
            <a:pPr marL="0" lvl="0" indent="0">
              <a:lnSpc>
                <a:spcPct val="100000"/>
              </a:lnSpc>
              <a:buNone/>
            </a:pPr>
            <a:r>
              <a:rPr lang="en-US" sz="1400" b="1" dirty="0">
                <a:solidFill>
                  <a:schemeClr val="tx1"/>
                </a:solidFill>
              </a:rPr>
              <a:t>PowerPoints  </a:t>
            </a:r>
            <a:r>
              <a:rPr lang="en-US" sz="1400" dirty="0">
                <a:solidFill>
                  <a:schemeClr val="tx1"/>
                </a:solidFill>
                <a:latin typeface="Century Gothic" panose="020B0502020202020204" pitchFamily="34" charset="0"/>
                <a:ea typeface="Century Gothic"/>
                <a:cs typeface="Century Gothic"/>
                <a:sym typeface="Century Gothic"/>
                <a:hlinkClick r:id="rId4"/>
              </a:rPr>
              <a:t>https://elementarynumbertalks.wordpress.com/first-grade-number-talks</a:t>
            </a:r>
            <a:r>
              <a:rPr lang="en-US" sz="1400" b="1" dirty="0">
                <a:solidFill>
                  <a:schemeClr val="tx1"/>
                </a:solidFill>
                <a:latin typeface="Century Gothic" panose="020B0502020202020204" pitchFamily="34" charset="0"/>
                <a:ea typeface="Century Gothic"/>
                <a:cs typeface="Century Gothic"/>
                <a:sym typeface="Century Gothic"/>
                <a:hlinkClick r:id="rId4"/>
              </a:rPr>
              <a:t>/</a:t>
            </a:r>
            <a:r>
              <a:rPr lang="en-US" sz="1400" b="1" dirty="0">
                <a:solidFill>
                  <a:schemeClr val="tx1"/>
                </a:solidFill>
                <a:latin typeface="Century Gothic" panose="020B0502020202020204" pitchFamily="34" charset="0"/>
                <a:ea typeface="Century Gothic"/>
                <a:cs typeface="Century Gothic"/>
                <a:sym typeface="Century Gothic"/>
              </a:rPr>
              <a:t> </a:t>
            </a:r>
            <a:endParaRPr lang="en" sz="1400" b="1" dirty="0">
              <a:solidFill>
                <a:schemeClr val="tx1"/>
              </a:solidFill>
              <a:latin typeface="Century Gothic" panose="020B0502020202020204" pitchFamily="34" charset="0"/>
              <a:ea typeface="Century Gothic"/>
              <a:cs typeface="Century Gothic"/>
              <a:sym typeface="Century Gothic"/>
            </a:endParaRPr>
          </a:p>
          <a:p>
            <a:pPr marL="0" lvl="0" indent="0">
              <a:buNone/>
            </a:pPr>
            <a:endParaRPr sz="2000" dirty="0">
              <a:solidFill>
                <a:srgbClr val="000000"/>
              </a:solidFill>
              <a:latin typeface="Century Gothic"/>
              <a:ea typeface="Century Gothic"/>
              <a:cs typeface="Century Gothic"/>
              <a:sym typeface="Century Gothic"/>
            </a:endParaRPr>
          </a:p>
        </p:txBody>
      </p:sp>
      <p:sp>
        <p:nvSpPr>
          <p:cNvPr id="76" name="Shape 76"/>
          <p:cNvSpPr txBox="1">
            <a:spLocks noGrp="1"/>
          </p:cNvSpPr>
          <p:nvPr>
            <p:ph type="title"/>
          </p:nvPr>
        </p:nvSpPr>
        <p:spPr>
          <a:xfrm>
            <a:off x="147000" y="88450"/>
            <a:ext cx="8997000" cy="572700"/>
          </a:xfrm>
          <a:prstGeom prst="rect">
            <a:avLst/>
          </a:prstGeom>
        </p:spPr>
        <p:txBody>
          <a:bodyPr spcFirstLastPara="1" wrap="square" lIns="91425" tIns="91425" rIns="91425" bIns="91425" anchor="t" anchorCtr="0">
            <a:noAutofit/>
          </a:bodyPr>
          <a:lstStyle/>
          <a:p>
            <a:pPr lvl="0"/>
            <a:r>
              <a:rPr lang="en" sz="3000" b="1" dirty="0">
                <a:latin typeface="Century Gothic"/>
                <a:ea typeface="Century Gothic"/>
                <a:cs typeface="Century Gothic"/>
                <a:sym typeface="Century Gothic"/>
              </a:rPr>
              <a:t>Topic</a:t>
            </a:r>
            <a:r>
              <a:rPr lang="en" sz="3600" b="1" dirty="0">
                <a:latin typeface="Century Gothic"/>
                <a:ea typeface="Century Gothic"/>
                <a:cs typeface="Century Gothic"/>
                <a:sym typeface="Century Gothic"/>
              </a:rPr>
              <a:t>:  </a:t>
            </a:r>
            <a:r>
              <a:rPr lang="en" b="1" dirty="0">
                <a:latin typeface="Century Gothic"/>
                <a:ea typeface="Century Gothic"/>
                <a:cs typeface="Century Gothic"/>
                <a:sym typeface="Century Gothic"/>
              </a:rPr>
              <a:t>First Grade Number Talks </a:t>
            </a:r>
            <a:endParaRPr b="1" dirty="0">
              <a:latin typeface="Century Gothic"/>
              <a:ea typeface="Century Gothic"/>
              <a:cs typeface="Century Gothic"/>
              <a:sym typeface="Century Gothic"/>
            </a:endParaRPr>
          </a:p>
        </p:txBody>
      </p:sp>
      <p:pic>
        <p:nvPicPr>
          <p:cNvPr id="2" name="Picture 1"/>
          <p:cNvPicPr>
            <a:picLocks noChangeAspect="1"/>
          </p:cNvPicPr>
          <p:nvPr/>
        </p:nvPicPr>
        <p:blipFill>
          <a:blip r:embed="rId5"/>
          <a:stretch>
            <a:fillRect/>
          </a:stretch>
        </p:blipFill>
        <p:spPr>
          <a:xfrm>
            <a:off x="6833061" y="1611851"/>
            <a:ext cx="2073759" cy="1800645"/>
          </a:xfrm>
          <a:prstGeom prst="rect">
            <a:avLst/>
          </a:prstGeom>
        </p:spPr>
      </p:pic>
      <p:sp>
        <p:nvSpPr>
          <p:cNvPr id="9" name="Shape 78"/>
          <p:cNvSpPr txBox="1"/>
          <p:nvPr/>
        </p:nvSpPr>
        <p:spPr>
          <a:xfrm>
            <a:off x="147000" y="4448700"/>
            <a:ext cx="8114182"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 </a:t>
            </a:r>
            <a:r>
              <a:rPr lang="en" sz="1800" dirty="0">
                <a:latin typeface="Century Gothic"/>
                <a:ea typeface="Century Gothic"/>
                <a:cs typeface="Century Gothic"/>
                <a:sym typeface="Century Gothic"/>
              </a:rPr>
              <a:t>Building Classroom Community</a:t>
            </a:r>
            <a:endParaRPr sz="1800" dirty="0">
              <a:latin typeface="Century Gothic"/>
              <a:ea typeface="Century Gothic"/>
              <a:cs typeface="Century Gothic"/>
              <a:sym typeface="Century Gothic"/>
            </a:endParaRPr>
          </a:p>
        </p:txBody>
      </p:sp>
    </p:spTree>
    <p:extLst>
      <p:ext uri="{BB962C8B-B14F-4D97-AF65-F5344CB8AC3E}">
        <p14:creationId xmlns:p14="http://schemas.microsoft.com/office/powerpoint/2010/main" val="415879985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1288</Words>
  <Application>Microsoft Office PowerPoint</Application>
  <PresentationFormat>On-screen Show (16:9)</PresentationFormat>
  <Paragraphs>115</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Century Gothic</vt:lpstr>
      <vt:lpstr>Arial</vt:lpstr>
      <vt:lpstr>Simple Light</vt:lpstr>
      <vt:lpstr>First Grade Number Talks</vt:lpstr>
      <vt:lpstr>Number Talk Articles</vt:lpstr>
      <vt:lpstr>Topic:  Tips for Gettting Started with Number Talks</vt:lpstr>
      <vt:lpstr>Topic:  Number Talk Frequently Asked Questions</vt:lpstr>
      <vt:lpstr>Topic: Making the Most Out of Number Talks in Your Classroom</vt:lpstr>
      <vt:lpstr>Resources for Launching Number Talks</vt:lpstr>
      <vt:lpstr>Topic:  Suggested Mental Math Strategies</vt:lpstr>
      <vt:lpstr>Topic:  Number Talk Planning Templates and Samples</vt:lpstr>
      <vt:lpstr>Topic:  First Grade Number Talks </vt:lpstr>
      <vt:lpstr>Topic:  First Grade Norms for Number Talks</vt:lpstr>
      <vt:lpstr>Topic:  First Grade Launching Number Talks</vt:lpstr>
      <vt:lpstr>Number Talk Videos</vt:lpstr>
      <vt:lpstr>Topic:  Number Talk - Ten Frame</vt:lpstr>
      <vt:lpstr>Topic:  Number Talk – Ways to See 8</vt:lpstr>
      <vt:lpstr>Topic:  Number Talk - Alternative Recording Strategy </vt:lpstr>
      <vt:lpstr>Topic:  Number Talk - Double Ten Frames </vt:lpstr>
      <vt:lpstr>Topic:  Number Talk - Equations</vt:lpstr>
      <vt:lpstr>Topic:  Number Talk – Making Ten</vt:lpstr>
      <vt:lpstr>Topic:  Number Talk - Dot Cards </vt:lpstr>
      <vt:lpstr>Number Talk Lessons</vt:lpstr>
      <vt:lpstr>Topic:  Number Talk Lessons</vt:lpstr>
      <vt:lpstr>Additional Information  and Resources </vt:lpstr>
      <vt:lpstr>Topic: Ways to Support Number Talks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Grade Number Talks</dc:title>
  <dc:creator>mark gulledge</dc:creator>
  <cp:lastModifiedBy>Wendy Rich</cp:lastModifiedBy>
  <cp:revision>59</cp:revision>
  <dcterms:modified xsi:type="dcterms:W3CDTF">2018-08-06T13:43:02Z</dcterms:modified>
</cp:coreProperties>
</file>