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63178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ools4ncteachers.com/resources/4-fourth-grade/parent-letters/cluster-4/parentlettermultiplication2by2strategies.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ools4ncteachers.com/resources/4-fourth-grade/parent-letters/cluster-4/parentlettermultiplication2by2strategiesspanish.pdf" TargetMode="Externa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tools4ncteachers.com/resources/4-fourth-grade/parent-letters/cluster-4/parentletterpartialquotientsfordivision.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tools4ncteachers.com/resources/4-fourth-grade/parent-letters/cluster-4/familygamenightgamedescriptionlistspanish.pdf" TargetMode="External"/><Relationship Id="rId5" Type="http://schemas.openxmlformats.org/officeDocument/2006/relationships/hyperlink" Target="https://tools4ncteachers.com/resources/4-fourth-grade/parent-letters/cluster-4/familygamenightgamedescriptionlist.pdf"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s://tools4ncteachers.com/resources/4-fourth-grade/parent-letters/cluster-4/helpfulmathwebsites.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khanacademy.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tools4ncteachers.com/resources/4-fourth-grade/parent-letters/cluster-4/khanacademyparentletter.pdf"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Aoy9gVzPAC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GKljBymWG5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tools4ncteachers.com/resources/4-fourth-grade/parent-letters/cluster-4/parentresourceareamodelopenarraymultiplication.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tools4ncteachers.com/resources/4-fourth-grade/parent-letters/cluster-4/parentnightpresentation.ppt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tools4ncteachers.com/resources/4-fourth-grade/parent-letters/cluster-4/parentletterareamodelformultiplication.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216050" y="134100"/>
            <a:ext cx="8735400" cy="4808100"/>
          </a:xfrm>
          <a:prstGeom prst="rect">
            <a:avLst/>
          </a:prstGeom>
          <a:noFill/>
          <a:ln w="38100" cap="flat" cmpd="sng">
            <a:solidFill>
              <a:srgbClr val="3AA98F"/>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1754750" y="320850"/>
            <a:ext cx="5639400" cy="2408700"/>
          </a:xfrm>
          <a:prstGeom prst="rect">
            <a:avLst/>
          </a:prstGeom>
          <a:solidFill>
            <a:srgbClr val="3AA98F"/>
          </a:solidFill>
          <a:ln w="3810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txBox="1">
            <a:spLocks noGrp="1"/>
          </p:cNvSpPr>
          <p:nvPr>
            <p:ph type="ctrTitle"/>
          </p:nvPr>
        </p:nvSpPr>
        <p:spPr>
          <a:xfrm>
            <a:off x="311708" y="23572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FFFFFF"/>
                </a:solidFill>
                <a:latin typeface="Century Gothic"/>
                <a:ea typeface="Century Gothic"/>
                <a:cs typeface="Century Gothic"/>
                <a:sym typeface="Century Gothic"/>
              </a:rPr>
              <a:t>Fourth Grade</a:t>
            </a:r>
            <a:endParaRPr b="1">
              <a:solidFill>
                <a:srgbClr val="FFFFFF"/>
              </a:solidFill>
              <a:latin typeface="Century Gothic"/>
              <a:ea typeface="Century Gothic"/>
              <a:cs typeface="Century Gothic"/>
              <a:sym typeface="Century Gothic"/>
            </a:endParaRPr>
          </a:p>
          <a:p>
            <a:pPr marL="0" lvl="0" indent="0">
              <a:spcBef>
                <a:spcPts val="0"/>
              </a:spcBef>
              <a:spcAft>
                <a:spcPts val="0"/>
              </a:spcAft>
              <a:buNone/>
            </a:pPr>
            <a:r>
              <a:rPr lang="en" b="1">
                <a:solidFill>
                  <a:srgbClr val="FFFFFF"/>
                </a:solidFill>
                <a:latin typeface="Century Gothic"/>
                <a:ea typeface="Century Gothic"/>
                <a:cs typeface="Century Gothic"/>
                <a:sym typeface="Century Gothic"/>
              </a:rPr>
              <a:t>Parent Resources</a:t>
            </a:r>
            <a:endParaRPr b="1">
              <a:solidFill>
                <a:srgbClr val="FFFFFF"/>
              </a:solidFill>
              <a:latin typeface="Century Gothic"/>
              <a:ea typeface="Century Gothic"/>
              <a:cs typeface="Century Gothic"/>
              <a:sym typeface="Century Gothic"/>
            </a:endParaRPr>
          </a:p>
        </p:txBody>
      </p:sp>
      <p:sp>
        <p:nvSpPr>
          <p:cNvPr id="57" name="Shape 57"/>
          <p:cNvSpPr txBox="1"/>
          <p:nvPr/>
        </p:nvSpPr>
        <p:spPr>
          <a:xfrm>
            <a:off x="3327550" y="3029425"/>
            <a:ext cx="510000" cy="31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FFFF"/>
                </a:solidFill>
                <a:latin typeface="Century Gothic"/>
                <a:ea typeface="Century Gothic"/>
                <a:cs typeface="Century Gothic"/>
                <a:sym typeface="Century Gothic"/>
              </a:rPr>
              <a:t>1+1</a:t>
            </a:r>
            <a:endParaRPr b="1">
              <a:solidFill>
                <a:srgbClr val="FFFFFF"/>
              </a:solidFill>
              <a:latin typeface="Century Gothic"/>
              <a:ea typeface="Century Gothic"/>
              <a:cs typeface="Century Gothic"/>
              <a:sym typeface="Century Gothic"/>
            </a:endParaRPr>
          </a:p>
        </p:txBody>
      </p:sp>
      <p:sp>
        <p:nvSpPr>
          <p:cNvPr id="58" name="Shape 58"/>
          <p:cNvSpPr txBox="1"/>
          <p:nvPr/>
        </p:nvSpPr>
        <p:spPr>
          <a:xfrm>
            <a:off x="4948225" y="3029425"/>
            <a:ext cx="683700" cy="31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FFFFFF"/>
                </a:solidFill>
                <a:latin typeface="Century Gothic"/>
                <a:ea typeface="Century Gothic"/>
                <a:cs typeface="Century Gothic"/>
                <a:sym typeface="Century Gothic"/>
              </a:rPr>
              <a:t>2&lt;20</a:t>
            </a:r>
            <a:endParaRPr b="1">
              <a:solidFill>
                <a:srgbClr val="FFFFFF"/>
              </a:solidFill>
              <a:latin typeface="Century Gothic"/>
              <a:ea typeface="Century Gothic"/>
              <a:cs typeface="Century Gothic"/>
              <a:sym typeface="Century Gothic"/>
            </a:endParaRPr>
          </a:p>
        </p:txBody>
      </p:sp>
      <p:sp>
        <p:nvSpPr>
          <p:cNvPr id="59" name="Shape 59"/>
          <p:cNvSpPr txBox="1"/>
          <p:nvPr/>
        </p:nvSpPr>
        <p:spPr>
          <a:xfrm>
            <a:off x="4948225" y="4088675"/>
            <a:ext cx="683700" cy="31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solidFill>
                  <a:srgbClr val="FFFFFF"/>
                </a:solidFill>
                <a:latin typeface="Century Gothic"/>
                <a:ea typeface="Century Gothic"/>
                <a:cs typeface="Century Gothic"/>
                <a:sym typeface="Century Gothic"/>
              </a:rPr>
              <a:t>½=2/4</a:t>
            </a:r>
            <a:endParaRPr sz="1200" b="1">
              <a:solidFill>
                <a:srgbClr val="FFFFFF"/>
              </a:solidFill>
              <a:latin typeface="Century Gothic"/>
              <a:ea typeface="Century Gothic"/>
              <a:cs typeface="Century Gothic"/>
              <a:sym typeface="Century Gothic"/>
            </a:endParaRPr>
          </a:p>
        </p:txBody>
      </p:sp>
      <p:sp>
        <p:nvSpPr>
          <p:cNvPr id="60" name="Shape 60"/>
          <p:cNvSpPr txBox="1"/>
          <p:nvPr/>
        </p:nvSpPr>
        <p:spPr>
          <a:xfrm>
            <a:off x="3327550" y="4088675"/>
            <a:ext cx="683700" cy="31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solidFill>
                  <a:srgbClr val="FFFFFF"/>
                </a:solidFill>
                <a:latin typeface="Century Gothic"/>
                <a:ea typeface="Century Gothic"/>
                <a:cs typeface="Century Gothic"/>
                <a:sym typeface="Century Gothic"/>
              </a:rPr>
              <a:t>.25=¼ </a:t>
            </a:r>
            <a:endParaRPr sz="1200" b="1">
              <a:solidFill>
                <a:srgbClr val="FFFFFF"/>
              </a:solidFill>
              <a:latin typeface="Century Gothic"/>
              <a:ea typeface="Century Gothic"/>
              <a:cs typeface="Century Gothic"/>
              <a:sym typeface="Century Gothic"/>
            </a:endParaRPr>
          </a:p>
        </p:txBody>
      </p:sp>
      <p:pic>
        <p:nvPicPr>
          <p:cNvPr id="61" name="Shape 61"/>
          <p:cNvPicPr preferRelativeResize="0"/>
          <p:nvPr/>
        </p:nvPicPr>
        <p:blipFill>
          <a:blip r:embed="rId3">
            <a:alphaModFix/>
          </a:blip>
          <a:stretch>
            <a:fillRect/>
          </a:stretch>
        </p:blipFill>
        <p:spPr>
          <a:xfrm>
            <a:off x="4872325" y="2251295"/>
            <a:ext cx="3801699" cy="2690900"/>
          </a:xfrm>
          <a:prstGeom prst="rect">
            <a:avLst/>
          </a:prstGeom>
          <a:noFill/>
          <a:ln>
            <a:noFill/>
          </a:ln>
        </p:spPr>
      </p:pic>
      <p:pic>
        <p:nvPicPr>
          <p:cNvPr id="62" name="Shape 62"/>
          <p:cNvPicPr preferRelativeResize="0"/>
          <p:nvPr/>
        </p:nvPicPr>
        <p:blipFill>
          <a:blip r:embed="rId4">
            <a:alphaModFix/>
          </a:blip>
          <a:stretch>
            <a:fillRect/>
          </a:stretch>
        </p:blipFill>
        <p:spPr>
          <a:xfrm>
            <a:off x="552550" y="2046000"/>
            <a:ext cx="2524825" cy="3021301"/>
          </a:xfrm>
          <a:prstGeom prst="rect">
            <a:avLst/>
          </a:prstGeom>
          <a:noFill/>
          <a:ln>
            <a:noFill/>
          </a:ln>
        </p:spPr>
      </p:pic>
      <p:pic>
        <p:nvPicPr>
          <p:cNvPr id="63" name="Shape 63"/>
          <p:cNvPicPr preferRelativeResize="0"/>
          <p:nvPr/>
        </p:nvPicPr>
        <p:blipFill>
          <a:blip r:embed="rId5">
            <a:alphaModFix/>
          </a:blip>
          <a:stretch>
            <a:fillRect/>
          </a:stretch>
        </p:blipFill>
        <p:spPr>
          <a:xfrm>
            <a:off x="2988366" y="2232144"/>
            <a:ext cx="1816357" cy="2690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txBox="1">
            <a:spLocks noGrp="1"/>
          </p:cNvSpPr>
          <p:nvPr>
            <p:ph type="body" idx="1"/>
          </p:nvPr>
        </p:nvSpPr>
        <p:spPr>
          <a:xfrm>
            <a:off x="159300" y="858575"/>
            <a:ext cx="4742700" cy="237669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latin typeface="Century Gothic"/>
                <a:ea typeface="Century Gothic"/>
                <a:cs typeface="Century Gothic"/>
                <a:sym typeface="Century Gothic"/>
              </a:rPr>
              <a:t>The link below contains a one page reference letter for parents to refer to when their child is working on the area model for multiplication.</a:t>
            </a:r>
            <a:endParaRPr sz="1400" dirty="0">
              <a:solidFill>
                <a:srgbClr val="000000"/>
              </a:solidFill>
              <a:latin typeface="Century Gothic"/>
              <a:ea typeface="Century Gothic"/>
              <a:cs typeface="Century Gothic"/>
              <a:sym typeface="Century Gothic"/>
            </a:endParaRPr>
          </a:p>
          <a:p>
            <a:pPr marL="0" lvl="0" indent="0">
              <a:spcBef>
                <a:spcPts val="1600"/>
              </a:spcBef>
              <a:buNone/>
            </a:pPr>
            <a:r>
              <a:rPr lang="en-US" sz="1400" b="1" dirty="0">
                <a:solidFill>
                  <a:srgbClr val="000000"/>
                </a:solidFill>
                <a:latin typeface="Century Gothic"/>
                <a:ea typeface="Century Gothic"/>
                <a:cs typeface="Century Gothic"/>
                <a:sym typeface="Century Gothic"/>
              </a:rPr>
              <a:t>English </a:t>
            </a:r>
            <a:r>
              <a:rPr lang="en" sz="1400" b="1" dirty="0">
                <a:solidFill>
                  <a:srgbClr val="000000"/>
                </a:solidFill>
                <a:latin typeface="Century Gothic"/>
                <a:ea typeface="Century Gothic"/>
                <a:cs typeface="Century Gothic"/>
                <a:sym typeface="Century Gothic"/>
              </a:rPr>
              <a:t>Link: </a:t>
            </a:r>
            <a:r>
              <a:rPr lang="en" sz="1100" dirty="0">
                <a:solidFill>
                  <a:srgbClr val="000000"/>
                </a:solidFill>
                <a:latin typeface="Century Gothic"/>
                <a:ea typeface="Century Gothic"/>
                <a:cs typeface="Century Gothic"/>
                <a:sym typeface="Century Gothic"/>
              </a:rPr>
              <a:t> </a:t>
            </a:r>
            <a:r>
              <a:rPr lang="en-US" sz="1400" u="sng" dirty="0">
                <a:hlinkClick r:id="rId3"/>
              </a:rPr>
              <a:t>https://tools4ncteachers.com/resources/4-fourth-grade/parent-letters/cluster-4/parentlettermultiplication2by2strategies.pdf</a:t>
            </a:r>
            <a:endParaRPr sz="1400" dirty="0">
              <a:solidFill>
                <a:srgbClr val="000000"/>
              </a:solidFill>
              <a:latin typeface="Century Gothic"/>
              <a:ea typeface="Century Gothic"/>
              <a:cs typeface="Century Gothic"/>
              <a:sym typeface="Century Gothic"/>
            </a:endParaRPr>
          </a:p>
        </p:txBody>
      </p:sp>
      <p:sp>
        <p:nvSpPr>
          <p:cNvPr id="154" name="Shape 154"/>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a:t>
            </a:r>
            <a:r>
              <a:rPr lang="en" sz="3000" b="1" dirty="0">
                <a:latin typeface="Century Gothic"/>
                <a:ea typeface="Century Gothic"/>
                <a:cs typeface="Century Gothic"/>
                <a:sym typeface="Century Gothic"/>
              </a:rPr>
              <a:t>Multiplication Strategies Handout</a:t>
            </a:r>
            <a:endParaRPr sz="3000" b="1" u="sng" dirty="0">
              <a:latin typeface="Century Gothic"/>
              <a:ea typeface="Century Gothic"/>
              <a:cs typeface="Century Gothic"/>
              <a:sym typeface="Century Gothic"/>
            </a:endParaRPr>
          </a:p>
        </p:txBody>
      </p:sp>
      <p:sp>
        <p:nvSpPr>
          <p:cNvPr id="155" name="Shape 155"/>
          <p:cNvSpPr txBox="1"/>
          <p:nvPr/>
        </p:nvSpPr>
        <p:spPr>
          <a:xfrm>
            <a:off x="669600" y="42930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 </a:t>
            </a:r>
            <a:r>
              <a:rPr lang="en" sz="1800" dirty="0">
                <a:latin typeface="Century Gothic"/>
                <a:ea typeface="Century Gothic"/>
                <a:cs typeface="Century Gothic"/>
                <a:sym typeface="Century Gothic"/>
              </a:rPr>
              <a:t> </a:t>
            </a:r>
            <a:r>
              <a:rPr lang="en" sz="1800" dirty="0">
                <a:solidFill>
                  <a:schemeClr val="dk1"/>
                </a:solidFill>
                <a:latin typeface="Century Gothic"/>
                <a:ea typeface="Century Gothic"/>
                <a:cs typeface="Century Gothic"/>
                <a:sym typeface="Century Gothic"/>
              </a:rPr>
              <a:t>NC.4.NBT.5</a:t>
            </a:r>
            <a:endParaRPr sz="1800" dirty="0">
              <a:latin typeface="Century Gothic"/>
              <a:ea typeface="Century Gothic"/>
              <a:cs typeface="Century Gothic"/>
              <a:sym typeface="Century Gothic"/>
            </a:endParaRPr>
          </a:p>
        </p:txBody>
      </p:sp>
      <p:pic>
        <p:nvPicPr>
          <p:cNvPr id="156" name="Shape 156"/>
          <p:cNvPicPr preferRelativeResize="0"/>
          <p:nvPr/>
        </p:nvPicPr>
        <p:blipFill>
          <a:blip r:embed="rId4">
            <a:alphaModFix/>
          </a:blip>
          <a:stretch>
            <a:fillRect/>
          </a:stretch>
        </p:blipFill>
        <p:spPr>
          <a:xfrm>
            <a:off x="297273" y="4340575"/>
            <a:ext cx="296132" cy="366300"/>
          </a:xfrm>
          <a:prstGeom prst="rect">
            <a:avLst/>
          </a:prstGeom>
          <a:noFill/>
          <a:ln>
            <a:noFill/>
          </a:ln>
        </p:spPr>
      </p:pic>
      <p:pic>
        <p:nvPicPr>
          <p:cNvPr id="157" name="Shape 157"/>
          <p:cNvPicPr preferRelativeResize="0"/>
          <p:nvPr/>
        </p:nvPicPr>
        <p:blipFill>
          <a:blip r:embed="rId5">
            <a:alphaModFix/>
          </a:blip>
          <a:stretch>
            <a:fillRect/>
          </a:stretch>
        </p:blipFill>
        <p:spPr>
          <a:xfrm>
            <a:off x="5704303" y="852055"/>
            <a:ext cx="2857806" cy="3807246"/>
          </a:xfrm>
          <a:prstGeom prst="rect">
            <a:avLst/>
          </a:prstGeom>
          <a:noFill/>
          <a:ln>
            <a:solidFill>
              <a:schemeClr val="tx1"/>
            </a:solidFill>
          </a:ln>
        </p:spPr>
      </p:pic>
      <p:sp>
        <p:nvSpPr>
          <p:cNvPr id="2" name="Rectangle 1">
            <a:extLst>
              <a:ext uri="{FF2B5EF4-FFF2-40B4-BE49-F238E27FC236}">
                <a16:creationId xmlns:a16="http://schemas.microsoft.com/office/drawing/2014/main" id="{F2EA8745-8343-45C0-939A-B48810827501}"/>
              </a:ext>
            </a:extLst>
          </p:cNvPr>
          <p:cNvSpPr/>
          <p:nvPr/>
        </p:nvSpPr>
        <p:spPr>
          <a:xfrm>
            <a:off x="156700" y="3194493"/>
            <a:ext cx="4105090" cy="1169551"/>
          </a:xfrm>
          <a:prstGeom prst="rect">
            <a:avLst/>
          </a:prstGeom>
        </p:spPr>
        <p:txBody>
          <a:bodyPr wrap="square">
            <a:spAutoFit/>
          </a:bodyPr>
          <a:lstStyle/>
          <a:p>
            <a:r>
              <a:rPr lang="en-US" b="1" dirty="0">
                <a:latin typeface="Century Gothic"/>
                <a:ea typeface="Century Gothic"/>
                <a:cs typeface="Century Gothic"/>
                <a:sym typeface="Century Gothic"/>
              </a:rPr>
              <a:t>Spanish </a:t>
            </a:r>
            <a:r>
              <a:rPr lang="en" b="1" dirty="0">
                <a:latin typeface="Century Gothic"/>
                <a:ea typeface="Century Gothic"/>
                <a:cs typeface="Century Gothic"/>
                <a:sym typeface="Century Gothic"/>
              </a:rPr>
              <a:t>Link:</a:t>
            </a:r>
            <a:r>
              <a:rPr lang="en-US" u="sng" dirty="0">
                <a:hlinkClick r:id="rId6"/>
              </a:rPr>
              <a:t> https://tools4ncteachers.com/resources/4-fourth-grade/parent-letters/cluster-4/parentlettermultiplication2by2strategiesspanish.pdf</a:t>
            </a:r>
            <a:r>
              <a:rPr lang="en" b="1" dirty="0">
                <a:latin typeface="Century Gothic"/>
                <a:ea typeface="Century Gothic"/>
                <a:cs typeface="Century Gothic"/>
                <a:sym typeface="Century Gothic"/>
              </a:rPr>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txBox="1">
            <a:spLocks noGrp="1"/>
          </p:cNvSpPr>
          <p:nvPr>
            <p:ph type="body" idx="1"/>
          </p:nvPr>
        </p:nvSpPr>
        <p:spPr>
          <a:xfrm>
            <a:off x="159300" y="858575"/>
            <a:ext cx="47427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latin typeface="Century Gothic"/>
                <a:ea typeface="Century Gothic"/>
                <a:cs typeface="Century Gothic"/>
                <a:sym typeface="Century Gothic"/>
              </a:rPr>
              <a:t>The link below contains a one page reference letter for parents to refer to when their child is working on the partial quotients model for division.</a:t>
            </a:r>
            <a:endParaRPr sz="1400" dirty="0">
              <a:solidFill>
                <a:srgbClr val="000000"/>
              </a:solidFill>
              <a:latin typeface="Century Gothic"/>
              <a:ea typeface="Century Gothic"/>
              <a:cs typeface="Century Gothic"/>
              <a:sym typeface="Century Gothic"/>
            </a:endParaRPr>
          </a:p>
          <a:p>
            <a:pPr marL="0" lvl="0" indent="0">
              <a:spcBef>
                <a:spcPts val="1600"/>
              </a:spcBef>
              <a:buNone/>
            </a:pPr>
            <a:r>
              <a:rPr lang="en" b="1" dirty="0">
                <a:solidFill>
                  <a:srgbClr val="000000"/>
                </a:solidFill>
                <a:latin typeface="Century Gothic"/>
                <a:ea typeface="Century Gothic"/>
                <a:cs typeface="Century Gothic"/>
                <a:sym typeface="Century Gothic"/>
              </a:rPr>
              <a:t>Link:</a:t>
            </a:r>
            <a:r>
              <a:rPr lang="en-US" sz="1400" u="sng" dirty="0">
                <a:hlinkClick r:id="rId3"/>
              </a:rPr>
              <a:t> https://tools4ncteachers.com/resources/4-fourth-grade/parent-letters/cluster-4/parentletterpartialquotientsfordivision.pdf</a:t>
            </a:r>
            <a:endParaRPr sz="1400" dirty="0">
              <a:solidFill>
                <a:srgbClr val="000000"/>
              </a:solidFill>
              <a:latin typeface="Century Gothic"/>
              <a:ea typeface="Century Gothic"/>
              <a:cs typeface="Century Gothic"/>
              <a:sym typeface="Century Gothic"/>
            </a:endParaRPr>
          </a:p>
        </p:txBody>
      </p:sp>
      <p:sp>
        <p:nvSpPr>
          <p:cNvPr id="164" name="Shape 164"/>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a:t>
            </a:r>
            <a:r>
              <a:rPr lang="en" sz="3000" b="1" dirty="0">
                <a:latin typeface="Century Gothic"/>
                <a:ea typeface="Century Gothic"/>
                <a:cs typeface="Century Gothic"/>
                <a:sym typeface="Century Gothic"/>
              </a:rPr>
              <a:t>Division Strategies Handout</a:t>
            </a:r>
            <a:endParaRPr sz="3000" b="1" u="sng" dirty="0">
              <a:latin typeface="Century Gothic"/>
              <a:ea typeface="Century Gothic"/>
              <a:cs typeface="Century Gothic"/>
              <a:sym typeface="Century Gothic"/>
            </a:endParaRPr>
          </a:p>
        </p:txBody>
      </p:sp>
      <p:sp>
        <p:nvSpPr>
          <p:cNvPr id="165" name="Shape 165"/>
          <p:cNvSpPr txBox="1"/>
          <p:nvPr/>
        </p:nvSpPr>
        <p:spPr>
          <a:xfrm>
            <a:off x="669600" y="42930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 </a:t>
            </a:r>
            <a:r>
              <a:rPr lang="en" sz="1800" dirty="0">
                <a:latin typeface="Century Gothic"/>
                <a:ea typeface="Century Gothic"/>
                <a:cs typeface="Century Gothic"/>
                <a:sym typeface="Century Gothic"/>
              </a:rPr>
              <a:t> </a:t>
            </a:r>
            <a:r>
              <a:rPr lang="en" sz="1800" dirty="0">
                <a:solidFill>
                  <a:schemeClr val="dk1"/>
                </a:solidFill>
                <a:latin typeface="Century Gothic"/>
                <a:ea typeface="Century Gothic"/>
                <a:cs typeface="Century Gothic"/>
                <a:sym typeface="Century Gothic"/>
              </a:rPr>
              <a:t>NC.4.NBT.6</a:t>
            </a:r>
            <a:endParaRPr sz="1800" dirty="0">
              <a:latin typeface="Century Gothic"/>
              <a:ea typeface="Century Gothic"/>
              <a:cs typeface="Century Gothic"/>
              <a:sym typeface="Century Gothic"/>
            </a:endParaRPr>
          </a:p>
        </p:txBody>
      </p:sp>
      <p:pic>
        <p:nvPicPr>
          <p:cNvPr id="166" name="Shape 166"/>
          <p:cNvPicPr preferRelativeResize="0"/>
          <p:nvPr/>
        </p:nvPicPr>
        <p:blipFill>
          <a:blip r:embed="rId4">
            <a:alphaModFix/>
          </a:blip>
          <a:stretch>
            <a:fillRect/>
          </a:stretch>
        </p:blipFill>
        <p:spPr>
          <a:xfrm>
            <a:off x="297273" y="4340575"/>
            <a:ext cx="296132" cy="366300"/>
          </a:xfrm>
          <a:prstGeom prst="rect">
            <a:avLst/>
          </a:prstGeom>
          <a:noFill/>
          <a:ln>
            <a:noFill/>
          </a:ln>
        </p:spPr>
      </p:pic>
      <p:pic>
        <p:nvPicPr>
          <p:cNvPr id="167" name="Shape 167"/>
          <p:cNvPicPr preferRelativeResize="0"/>
          <p:nvPr/>
        </p:nvPicPr>
        <p:blipFill>
          <a:blip r:embed="rId5">
            <a:alphaModFix/>
          </a:blip>
          <a:stretch>
            <a:fillRect/>
          </a:stretch>
        </p:blipFill>
        <p:spPr>
          <a:xfrm>
            <a:off x="5656800" y="858575"/>
            <a:ext cx="2831275" cy="3766525"/>
          </a:xfrm>
          <a:prstGeom prst="rect">
            <a:avLst/>
          </a:prstGeom>
          <a:noFill/>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txBox="1">
            <a:spLocks noGrp="1"/>
          </p:cNvSpPr>
          <p:nvPr>
            <p:ph type="body" idx="1"/>
          </p:nvPr>
        </p:nvSpPr>
        <p:spPr>
          <a:xfrm>
            <a:off x="183725" y="690800"/>
            <a:ext cx="4873500" cy="2456437"/>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000" b="1" dirty="0">
                <a:latin typeface="Century Gothic"/>
                <a:ea typeface="Century Gothic"/>
                <a:cs typeface="Century Gothic"/>
                <a:sym typeface="Century Gothic"/>
              </a:rPr>
              <a:t>Description:</a:t>
            </a:r>
            <a:r>
              <a:rPr lang="en" sz="2000" dirty="0">
                <a:latin typeface="Century Gothic"/>
                <a:ea typeface="Century Gothic"/>
                <a:cs typeface="Century Gothic"/>
                <a:sym typeface="Century Gothic"/>
              </a:rPr>
              <a:t> </a:t>
            </a:r>
            <a:r>
              <a:rPr lang="en" sz="1200" dirty="0">
                <a:latin typeface="Century Gothic"/>
                <a:ea typeface="Century Gothic"/>
                <a:cs typeface="Century Gothic"/>
                <a:sym typeface="Century Gothic"/>
              </a:rPr>
              <a:t> </a:t>
            </a:r>
            <a:r>
              <a:rPr lang="en" sz="1200" dirty="0">
                <a:solidFill>
                  <a:schemeClr val="tx1"/>
                </a:solidFill>
                <a:latin typeface="Century Gothic"/>
                <a:ea typeface="Century Gothic"/>
                <a:cs typeface="Century Gothic"/>
                <a:sym typeface="Century Gothic"/>
              </a:rPr>
              <a:t>When schools host family nights, everyone wins!  Family nights allow all stakeholders to meet together to communicate about curriculum expectations and student progress towards goals.  By incorporating interactive activities, these nights can be entertaining as well as informative.  Consider “Family Game Night” as a theme.  During the evening, students and parents can play a variety of games and learn how they support the curriculum skills being learned at school.  The game board attached shows how one school set up their evening.  This file is available in English and Spanish.</a:t>
            </a:r>
            <a:endParaRPr dirty="0">
              <a:solidFill>
                <a:schemeClr val="tx1"/>
              </a:solidFill>
              <a:latin typeface="Century Gothic"/>
              <a:ea typeface="Century Gothic"/>
              <a:cs typeface="Century Gothic"/>
              <a:sym typeface="Century Gothic"/>
            </a:endParaRPr>
          </a:p>
        </p:txBody>
      </p:sp>
      <p:sp>
        <p:nvSpPr>
          <p:cNvPr id="174" name="Shape 174"/>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Family Game Nights </a:t>
            </a:r>
            <a:endParaRPr sz="2600" b="1" u="sng" dirty="0">
              <a:latin typeface="Century Gothic"/>
              <a:ea typeface="Century Gothic"/>
              <a:cs typeface="Century Gothic"/>
              <a:sym typeface="Century Gothic"/>
            </a:endParaRPr>
          </a:p>
        </p:txBody>
      </p:sp>
      <p:sp>
        <p:nvSpPr>
          <p:cNvPr id="175" name="Shape 175"/>
          <p:cNvSpPr txBox="1"/>
          <p:nvPr/>
        </p:nvSpPr>
        <p:spPr>
          <a:xfrm>
            <a:off x="669600" y="44454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  </a:t>
            </a:r>
            <a:r>
              <a:rPr lang="en" dirty="0">
                <a:solidFill>
                  <a:schemeClr val="dk1"/>
                </a:solidFill>
                <a:latin typeface="Century Gothic"/>
                <a:ea typeface="Century Gothic"/>
                <a:cs typeface="Century Gothic"/>
                <a:sym typeface="Century Gothic"/>
              </a:rPr>
              <a:t>Math Practice:  Reason abstractly and quantitatively.  </a:t>
            </a:r>
            <a:r>
              <a:rPr lang="en" sz="1800" dirty="0">
                <a:latin typeface="Century Gothic"/>
                <a:ea typeface="Century Gothic"/>
                <a:cs typeface="Century Gothic"/>
                <a:sym typeface="Century Gothic"/>
              </a:rPr>
              <a:t> </a:t>
            </a:r>
            <a:endParaRPr sz="1800" dirty="0">
              <a:latin typeface="Century Gothic"/>
              <a:ea typeface="Century Gothic"/>
              <a:cs typeface="Century Gothic"/>
              <a:sym typeface="Century Gothic"/>
            </a:endParaRPr>
          </a:p>
        </p:txBody>
      </p:sp>
      <p:pic>
        <p:nvPicPr>
          <p:cNvPr id="176" name="Shape 176"/>
          <p:cNvPicPr preferRelativeResize="0"/>
          <p:nvPr/>
        </p:nvPicPr>
        <p:blipFill>
          <a:blip r:embed="rId3">
            <a:alphaModFix/>
          </a:blip>
          <a:stretch>
            <a:fillRect/>
          </a:stretch>
        </p:blipFill>
        <p:spPr>
          <a:xfrm>
            <a:off x="212238" y="4455449"/>
            <a:ext cx="528787" cy="366300"/>
          </a:xfrm>
          <a:prstGeom prst="rect">
            <a:avLst/>
          </a:prstGeom>
          <a:noFill/>
          <a:ln>
            <a:noFill/>
          </a:ln>
        </p:spPr>
      </p:pic>
      <p:pic>
        <p:nvPicPr>
          <p:cNvPr id="177" name="Shape 177"/>
          <p:cNvPicPr preferRelativeResize="0"/>
          <p:nvPr/>
        </p:nvPicPr>
        <p:blipFill>
          <a:blip r:embed="rId4">
            <a:alphaModFix/>
          </a:blip>
          <a:stretch>
            <a:fillRect/>
          </a:stretch>
        </p:blipFill>
        <p:spPr>
          <a:xfrm>
            <a:off x="4972375" y="966400"/>
            <a:ext cx="3917449" cy="2675324"/>
          </a:xfrm>
          <a:prstGeom prst="rect">
            <a:avLst/>
          </a:prstGeom>
          <a:noFill/>
          <a:ln>
            <a:solidFill>
              <a:schemeClr val="tx1"/>
            </a:solidFill>
          </a:ln>
        </p:spPr>
      </p:pic>
      <p:sp>
        <p:nvSpPr>
          <p:cNvPr id="178" name="Shape 178"/>
          <p:cNvSpPr txBox="1"/>
          <p:nvPr/>
        </p:nvSpPr>
        <p:spPr>
          <a:xfrm>
            <a:off x="183725" y="3352462"/>
            <a:ext cx="4648951" cy="642300"/>
          </a:xfrm>
          <a:prstGeom prst="rect">
            <a:avLst/>
          </a:prstGeom>
          <a:noFill/>
          <a:ln>
            <a:noFill/>
          </a:ln>
        </p:spPr>
        <p:txBody>
          <a:bodyPr spcFirstLastPara="1" wrap="square" lIns="91425" tIns="91425" rIns="91425" bIns="91425" anchor="ctr" anchorCtr="0">
            <a:noAutofit/>
          </a:bodyPr>
          <a:lstStyle/>
          <a:p>
            <a:pPr lvl="0">
              <a:lnSpc>
                <a:spcPct val="115000"/>
              </a:lnSpc>
              <a:spcAft>
                <a:spcPts val="1600"/>
              </a:spcAft>
            </a:pPr>
            <a:r>
              <a:rPr lang="en-US" b="1" dirty="0">
                <a:solidFill>
                  <a:schemeClr val="dk1"/>
                </a:solidFill>
                <a:latin typeface="Century Gothic"/>
                <a:ea typeface="Century Gothic"/>
                <a:cs typeface="Century Gothic"/>
                <a:sym typeface="Century Gothic"/>
              </a:rPr>
              <a:t>English </a:t>
            </a:r>
            <a:r>
              <a:rPr lang="en" b="1" dirty="0">
                <a:solidFill>
                  <a:schemeClr val="dk1"/>
                </a:solidFill>
                <a:latin typeface="Century Gothic"/>
                <a:ea typeface="Century Gothic"/>
                <a:cs typeface="Century Gothic"/>
                <a:sym typeface="Century Gothic"/>
              </a:rPr>
              <a:t>Link: </a:t>
            </a:r>
            <a:r>
              <a:rPr lang="en-US" sz="1100" u="sng" dirty="0">
                <a:hlinkClick r:id="rId5"/>
              </a:rPr>
              <a:t>https://tools4ncteachers.com/resources/4-fourth-grade/parent-letters/cluster-4/familygamenightgamedescriptionlist.pdf</a:t>
            </a:r>
            <a:r>
              <a:rPr lang="en" sz="1800" b="1" dirty="0">
                <a:solidFill>
                  <a:schemeClr val="dk1"/>
                </a:solidFill>
                <a:latin typeface="Century Gothic"/>
                <a:ea typeface="Century Gothic"/>
                <a:cs typeface="Century Gothic"/>
                <a:sym typeface="Century Gothic"/>
              </a:rPr>
              <a:t> </a:t>
            </a:r>
            <a:endParaRPr sz="1800" dirty="0">
              <a:latin typeface="Century Gothic"/>
              <a:ea typeface="Century Gothic"/>
              <a:cs typeface="Century Gothic"/>
              <a:sym typeface="Century Gothic"/>
            </a:endParaRPr>
          </a:p>
        </p:txBody>
      </p:sp>
      <p:sp>
        <p:nvSpPr>
          <p:cNvPr id="2" name="Rectangle 1">
            <a:extLst>
              <a:ext uri="{FF2B5EF4-FFF2-40B4-BE49-F238E27FC236}">
                <a16:creationId xmlns:a16="http://schemas.microsoft.com/office/drawing/2014/main" id="{A3E15DE6-15F8-4A1D-A079-E7997B7E4D23}"/>
              </a:ext>
            </a:extLst>
          </p:cNvPr>
          <p:cNvSpPr/>
          <p:nvPr/>
        </p:nvSpPr>
        <p:spPr>
          <a:xfrm>
            <a:off x="212237" y="3917328"/>
            <a:ext cx="8492283" cy="492443"/>
          </a:xfrm>
          <a:prstGeom prst="rect">
            <a:avLst/>
          </a:prstGeom>
        </p:spPr>
        <p:txBody>
          <a:bodyPr wrap="square">
            <a:spAutoFit/>
          </a:bodyPr>
          <a:lstStyle/>
          <a:p>
            <a:r>
              <a:rPr lang="en-US" b="1" dirty="0">
                <a:solidFill>
                  <a:schemeClr val="dk1"/>
                </a:solidFill>
                <a:latin typeface="Century Gothic"/>
                <a:ea typeface="Century Gothic"/>
                <a:cs typeface="Century Gothic"/>
                <a:sym typeface="Century Gothic"/>
              </a:rPr>
              <a:t>Spanish </a:t>
            </a:r>
            <a:r>
              <a:rPr lang="en" b="1" dirty="0">
                <a:solidFill>
                  <a:schemeClr val="dk1"/>
                </a:solidFill>
                <a:latin typeface="Century Gothic"/>
                <a:ea typeface="Century Gothic"/>
                <a:cs typeface="Century Gothic"/>
                <a:sym typeface="Century Gothic"/>
              </a:rPr>
              <a:t>Link: </a:t>
            </a:r>
            <a:r>
              <a:rPr lang="en-US" sz="1100" u="sng" dirty="0">
                <a:hlinkClick r:id="rId6"/>
              </a:rPr>
              <a:t>https://tools4ncteachers.com/resources/4-fourth-grade/parent-letters/cluster-4/familygamenightgamedescriptionlistspanish.pdf</a:t>
            </a:r>
            <a:r>
              <a:rPr lang="en" sz="1100" b="1" dirty="0">
                <a:solidFill>
                  <a:schemeClr val="dk1"/>
                </a:solidFill>
                <a:latin typeface="Century Gothic"/>
                <a:ea typeface="Century Gothic"/>
                <a:cs typeface="Century Gothic"/>
                <a:sym typeface="Century Gothic"/>
              </a:rPr>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txBox="1">
            <a:spLocks noGrp="1"/>
          </p:cNvSpPr>
          <p:nvPr>
            <p:ph type="body" idx="1"/>
          </p:nvPr>
        </p:nvSpPr>
        <p:spPr>
          <a:xfrm>
            <a:off x="183725" y="690800"/>
            <a:ext cx="4899300" cy="3216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latin typeface="Century Gothic"/>
                <a:ea typeface="Century Gothic"/>
                <a:cs typeface="Century Gothic"/>
                <a:sym typeface="Century Gothic"/>
              </a:rPr>
              <a:t> </a:t>
            </a:r>
            <a:r>
              <a:rPr lang="en" sz="1400" dirty="0">
                <a:solidFill>
                  <a:schemeClr val="dk1"/>
                </a:solidFill>
                <a:latin typeface="Century Gothic"/>
                <a:ea typeface="Century Gothic"/>
                <a:cs typeface="Century Gothic"/>
                <a:sym typeface="Century Gothic"/>
              </a:rPr>
              <a:t>Parents are often looking for ways to help their children practice math skills at home.  The internet has many websites that can provide opportunities for practice at home. </a:t>
            </a:r>
            <a:endParaRPr sz="1400" dirty="0">
              <a:solidFill>
                <a:schemeClr val="dk1"/>
              </a:solidFill>
              <a:latin typeface="Century Gothic"/>
              <a:ea typeface="Century Gothic"/>
              <a:cs typeface="Century Gothic"/>
              <a:sym typeface="Century Gothic"/>
            </a:endParaRPr>
          </a:p>
          <a:p>
            <a:pPr marL="0" lvl="0" indent="0" rtl="0">
              <a:lnSpc>
                <a:spcPct val="100000"/>
              </a:lnSpc>
              <a:spcBef>
                <a:spcPts val="500"/>
              </a:spcBef>
              <a:spcAft>
                <a:spcPts val="0"/>
              </a:spcAft>
              <a:buNone/>
            </a:pPr>
            <a:r>
              <a:rPr lang="en" sz="1400" dirty="0">
                <a:solidFill>
                  <a:srgbClr val="000000"/>
                </a:solidFill>
                <a:latin typeface="Century Gothic"/>
                <a:ea typeface="Century Gothic"/>
                <a:cs typeface="Century Gothic"/>
                <a:sym typeface="Century Gothic"/>
              </a:rPr>
              <a:t>The file linked below lists six math websites that include games or challenges for students to explore with their parents.  The handout includes a brief description, the site, and an image of the site.  </a:t>
            </a:r>
            <a:endParaRPr sz="1400" dirty="0">
              <a:solidFill>
                <a:srgbClr val="000000"/>
              </a:solidFill>
              <a:latin typeface="Century Gothic"/>
              <a:ea typeface="Century Gothic"/>
              <a:cs typeface="Century Gothic"/>
              <a:sym typeface="Century Gothic"/>
            </a:endParaRPr>
          </a:p>
          <a:p>
            <a:pPr marL="0" lvl="0" indent="0" rtl="0">
              <a:lnSpc>
                <a:spcPct val="100000"/>
              </a:lnSpc>
              <a:spcBef>
                <a:spcPts val="500"/>
              </a:spcBef>
              <a:spcAft>
                <a:spcPts val="0"/>
              </a:spcAft>
              <a:buNone/>
            </a:pPr>
            <a:r>
              <a:rPr lang="en" sz="1400" dirty="0">
                <a:solidFill>
                  <a:srgbClr val="000000"/>
                </a:solidFill>
                <a:latin typeface="Century Gothic"/>
                <a:ea typeface="Century Gothic"/>
                <a:cs typeface="Century Gothic"/>
                <a:sym typeface="Century Gothic"/>
              </a:rPr>
              <a:t>Many of these sites offer hints, prompts, or models.  Sites included are:  NCTM’s “Figure This!”, “Greg Tang Math”, “Raft Race”, “NCTM Illuminations Interactives”, “Thinking Blocks”, and “Splash Math”.</a:t>
            </a:r>
          </a:p>
          <a:p>
            <a:pPr marL="0" lvl="0" indent="0" rtl="0">
              <a:lnSpc>
                <a:spcPct val="100000"/>
              </a:lnSpc>
              <a:spcBef>
                <a:spcPts val="500"/>
              </a:spcBef>
              <a:spcAft>
                <a:spcPts val="0"/>
              </a:spcAft>
              <a:buNone/>
            </a:pPr>
            <a:endParaRPr lang="en" sz="1400" dirty="0">
              <a:solidFill>
                <a:srgbClr val="000000"/>
              </a:solidFill>
              <a:latin typeface="Century Gothic"/>
              <a:ea typeface="Century Gothic"/>
              <a:cs typeface="Century Gothic"/>
              <a:sym typeface="Century Gothic"/>
            </a:endParaRPr>
          </a:p>
          <a:p>
            <a:pPr marL="0" lvl="0" indent="0" rtl="0">
              <a:lnSpc>
                <a:spcPct val="100000"/>
              </a:lnSpc>
              <a:spcBef>
                <a:spcPts val="500"/>
              </a:spcBef>
              <a:spcAft>
                <a:spcPts val="0"/>
              </a:spcAft>
              <a:buNone/>
            </a:pPr>
            <a:endParaRPr sz="1400" dirty="0">
              <a:solidFill>
                <a:srgbClr val="000000"/>
              </a:solidFill>
              <a:latin typeface="Century Gothic"/>
              <a:ea typeface="Century Gothic"/>
              <a:cs typeface="Century Gothic"/>
              <a:sym typeface="Century Gothic"/>
            </a:endParaRPr>
          </a:p>
          <a:p>
            <a:pPr marL="0" lvl="0" indent="0" rtl="0">
              <a:lnSpc>
                <a:spcPct val="100000"/>
              </a:lnSpc>
              <a:spcBef>
                <a:spcPts val="500"/>
              </a:spcBef>
              <a:spcAft>
                <a:spcPts val="500"/>
              </a:spcAft>
              <a:buNone/>
            </a:pPr>
            <a:endParaRPr sz="1400" dirty="0">
              <a:solidFill>
                <a:srgbClr val="000000"/>
              </a:solidFill>
              <a:latin typeface="Century Gothic"/>
              <a:ea typeface="Century Gothic"/>
              <a:cs typeface="Century Gothic"/>
              <a:sym typeface="Century Gothic"/>
            </a:endParaRPr>
          </a:p>
        </p:txBody>
      </p:sp>
      <p:sp>
        <p:nvSpPr>
          <p:cNvPr id="185" name="Shape 185"/>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Helpful Websites</a:t>
            </a:r>
            <a:endParaRPr sz="2600" b="1" u="sng" dirty="0">
              <a:latin typeface="Century Gothic"/>
              <a:ea typeface="Century Gothic"/>
              <a:cs typeface="Century Gothic"/>
              <a:sym typeface="Century Gothic"/>
            </a:endParaRPr>
          </a:p>
        </p:txBody>
      </p:sp>
      <p:sp>
        <p:nvSpPr>
          <p:cNvPr id="186" name="Shape 186"/>
          <p:cNvSpPr txBox="1"/>
          <p:nvPr/>
        </p:nvSpPr>
        <p:spPr>
          <a:xfrm>
            <a:off x="669600" y="44454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  </a:t>
            </a:r>
            <a:r>
              <a:rPr lang="en" dirty="0">
                <a:solidFill>
                  <a:schemeClr val="dk1"/>
                </a:solidFill>
                <a:latin typeface="Century Gothic"/>
                <a:ea typeface="Century Gothic"/>
                <a:cs typeface="Century Gothic"/>
                <a:sym typeface="Century Gothic"/>
              </a:rPr>
              <a:t>Many standards are covered in Khan Academy.</a:t>
            </a:r>
            <a:r>
              <a:rPr lang="en" sz="1800" dirty="0">
                <a:latin typeface="Century Gothic"/>
                <a:ea typeface="Century Gothic"/>
                <a:cs typeface="Century Gothic"/>
                <a:sym typeface="Century Gothic"/>
              </a:rPr>
              <a:t> </a:t>
            </a:r>
            <a:endParaRPr sz="1800" dirty="0">
              <a:latin typeface="Century Gothic"/>
              <a:ea typeface="Century Gothic"/>
              <a:cs typeface="Century Gothic"/>
              <a:sym typeface="Century Gothic"/>
            </a:endParaRPr>
          </a:p>
        </p:txBody>
      </p:sp>
      <p:pic>
        <p:nvPicPr>
          <p:cNvPr id="187" name="Shape 187"/>
          <p:cNvPicPr preferRelativeResize="0"/>
          <p:nvPr/>
        </p:nvPicPr>
        <p:blipFill>
          <a:blip r:embed="rId3">
            <a:alphaModFix/>
          </a:blip>
          <a:stretch>
            <a:fillRect/>
          </a:stretch>
        </p:blipFill>
        <p:spPr>
          <a:xfrm>
            <a:off x="212238" y="4455449"/>
            <a:ext cx="528787" cy="366300"/>
          </a:xfrm>
          <a:prstGeom prst="rect">
            <a:avLst/>
          </a:prstGeom>
          <a:noFill/>
          <a:ln>
            <a:noFill/>
          </a:ln>
        </p:spPr>
      </p:pic>
      <p:sp>
        <p:nvSpPr>
          <p:cNvPr id="188" name="Shape 188"/>
          <p:cNvSpPr txBox="1"/>
          <p:nvPr/>
        </p:nvSpPr>
        <p:spPr>
          <a:xfrm>
            <a:off x="291298" y="3811205"/>
            <a:ext cx="8561400" cy="642300"/>
          </a:xfrm>
          <a:prstGeom prst="rect">
            <a:avLst/>
          </a:prstGeom>
          <a:noFill/>
          <a:ln>
            <a:noFill/>
          </a:ln>
        </p:spPr>
        <p:txBody>
          <a:bodyPr spcFirstLastPara="1" wrap="square" lIns="91425" tIns="91425" rIns="91425" bIns="91425" anchor="ctr" anchorCtr="0">
            <a:noAutofit/>
          </a:bodyPr>
          <a:lstStyle/>
          <a:p>
            <a:pPr lvl="0">
              <a:lnSpc>
                <a:spcPct val="115000"/>
              </a:lnSpc>
              <a:spcAft>
                <a:spcPts val="1600"/>
              </a:spcAft>
            </a:pPr>
            <a:r>
              <a:rPr lang="en" sz="1800" b="1" dirty="0">
                <a:solidFill>
                  <a:schemeClr val="dk1"/>
                </a:solidFill>
                <a:latin typeface="Century Gothic"/>
                <a:ea typeface="Century Gothic"/>
                <a:cs typeface="Century Gothic"/>
                <a:sym typeface="Century Gothic"/>
              </a:rPr>
              <a:t>Link: </a:t>
            </a:r>
            <a:r>
              <a:rPr lang="en-US" u="sng" dirty="0">
                <a:hlinkClick r:id="rId4"/>
              </a:rPr>
              <a:t>https://tools4ncteachers.com/resources/4-fourth-grade/parent-letters/cluster-4/helpfulmathwebsites.pdf</a:t>
            </a:r>
            <a:endParaRPr sz="1800" dirty="0">
              <a:latin typeface="Century Gothic"/>
              <a:ea typeface="Century Gothic"/>
              <a:cs typeface="Century Gothic"/>
              <a:sym typeface="Century Gothic"/>
            </a:endParaRPr>
          </a:p>
        </p:txBody>
      </p:sp>
      <p:sp>
        <p:nvSpPr>
          <p:cNvPr id="189" name="Shape 189"/>
          <p:cNvSpPr/>
          <p:nvPr/>
        </p:nvSpPr>
        <p:spPr>
          <a:xfrm>
            <a:off x="5093175" y="984400"/>
            <a:ext cx="3885300" cy="27378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90" name="Shape 190"/>
          <p:cNvPicPr preferRelativeResize="0"/>
          <p:nvPr/>
        </p:nvPicPr>
        <p:blipFill>
          <a:blip r:embed="rId5">
            <a:alphaModFix/>
          </a:blip>
          <a:stretch>
            <a:fillRect/>
          </a:stretch>
        </p:blipFill>
        <p:spPr>
          <a:xfrm>
            <a:off x="5211949" y="1126600"/>
            <a:ext cx="3640749" cy="2400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txBox="1">
            <a:spLocks noGrp="1"/>
          </p:cNvSpPr>
          <p:nvPr>
            <p:ph type="body" idx="1"/>
          </p:nvPr>
        </p:nvSpPr>
        <p:spPr>
          <a:xfrm>
            <a:off x="183725" y="690800"/>
            <a:ext cx="4486800" cy="32169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latin typeface="Century Gothic"/>
                <a:ea typeface="Century Gothic"/>
                <a:cs typeface="Century Gothic"/>
                <a:sym typeface="Century Gothic"/>
              </a:rPr>
              <a:t> </a:t>
            </a:r>
            <a:r>
              <a:rPr lang="en" sz="1400" dirty="0">
                <a:solidFill>
                  <a:srgbClr val="000000"/>
                </a:solidFill>
                <a:latin typeface="Century Gothic"/>
                <a:ea typeface="Century Gothic"/>
                <a:cs typeface="Century Gothic"/>
                <a:sym typeface="Century Gothic"/>
              </a:rPr>
              <a:t>Khan Academy </a:t>
            </a:r>
            <a:endParaRPr sz="1400" dirty="0">
              <a:solidFill>
                <a:srgbClr val="000000"/>
              </a:solidFill>
              <a:latin typeface="Century Gothic"/>
              <a:ea typeface="Century Gothic"/>
              <a:cs typeface="Century Gothic"/>
              <a:sym typeface="Century Gothic"/>
            </a:endParaRPr>
          </a:p>
          <a:p>
            <a:pPr marL="0" lvl="0" indent="0">
              <a:lnSpc>
                <a:spcPct val="100000"/>
              </a:lnSpc>
              <a:spcBef>
                <a:spcPts val="500"/>
              </a:spcBef>
              <a:spcAft>
                <a:spcPts val="0"/>
              </a:spcAft>
              <a:buNone/>
            </a:pPr>
            <a:r>
              <a:rPr lang="en" sz="1400" dirty="0">
                <a:solidFill>
                  <a:srgbClr val="000000"/>
                </a:solidFill>
                <a:latin typeface="Century Gothic"/>
                <a:ea typeface="Century Gothic"/>
                <a:cs typeface="Century Gothic"/>
                <a:sym typeface="Century Gothic"/>
              </a:rPr>
              <a:t>( </a:t>
            </a:r>
            <a:r>
              <a:rPr lang="en" sz="1400" u="sng" dirty="0">
                <a:solidFill>
                  <a:schemeClr val="hlink"/>
                </a:solidFill>
                <a:latin typeface="Century Gothic"/>
                <a:ea typeface="Century Gothic"/>
                <a:cs typeface="Century Gothic"/>
                <a:sym typeface="Century Gothic"/>
                <a:hlinkClick r:id="rId3"/>
              </a:rPr>
              <a:t>https://www.khanacademy.org/</a:t>
            </a:r>
            <a:r>
              <a:rPr lang="en" sz="1400" dirty="0">
                <a:solidFill>
                  <a:srgbClr val="000000"/>
                </a:solidFill>
                <a:latin typeface="Century Gothic"/>
                <a:ea typeface="Century Gothic"/>
                <a:cs typeface="Century Gothic"/>
                <a:sym typeface="Century Gothic"/>
              </a:rPr>
              <a:t>) is an excellent resource for both students and parents.  This website uses videos to help its users to understand a variety of math concepts.</a:t>
            </a:r>
            <a:endParaRPr sz="1400" dirty="0">
              <a:solidFill>
                <a:srgbClr val="000000"/>
              </a:solidFill>
              <a:latin typeface="Century Gothic"/>
              <a:ea typeface="Century Gothic"/>
              <a:cs typeface="Century Gothic"/>
              <a:sym typeface="Century Gothic"/>
            </a:endParaRPr>
          </a:p>
          <a:p>
            <a:pPr marL="0" lvl="0" indent="0" rtl="0">
              <a:lnSpc>
                <a:spcPct val="100000"/>
              </a:lnSpc>
              <a:spcBef>
                <a:spcPts val="500"/>
              </a:spcBef>
              <a:spcAft>
                <a:spcPts val="500"/>
              </a:spcAft>
              <a:buNone/>
            </a:pPr>
            <a:r>
              <a:rPr lang="en" sz="1400" dirty="0">
                <a:solidFill>
                  <a:srgbClr val="000000"/>
                </a:solidFill>
                <a:latin typeface="Century Gothic"/>
                <a:ea typeface="Century Gothic"/>
                <a:cs typeface="Century Gothic"/>
                <a:sym typeface="Century Gothic"/>
              </a:rPr>
              <a:t>The link below contains a letter that explains how parents can create an account in Khan Academy. </a:t>
            </a:r>
            <a:endParaRPr sz="1400" dirty="0">
              <a:latin typeface="Century Gothic"/>
              <a:ea typeface="Century Gothic"/>
              <a:cs typeface="Century Gothic"/>
              <a:sym typeface="Century Gothic"/>
            </a:endParaRPr>
          </a:p>
        </p:txBody>
      </p:sp>
      <p:sp>
        <p:nvSpPr>
          <p:cNvPr id="197" name="Shape 197"/>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latin typeface="Century Gothic"/>
                <a:ea typeface="Century Gothic"/>
                <a:cs typeface="Century Gothic"/>
                <a:sym typeface="Century Gothic"/>
              </a:rPr>
              <a:t>Topic: Khan Academy Website </a:t>
            </a:r>
            <a:endParaRPr sz="2600" b="1" u="sng">
              <a:latin typeface="Century Gothic"/>
              <a:ea typeface="Century Gothic"/>
              <a:cs typeface="Century Gothic"/>
              <a:sym typeface="Century Gothic"/>
            </a:endParaRPr>
          </a:p>
        </p:txBody>
      </p:sp>
      <p:sp>
        <p:nvSpPr>
          <p:cNvPr id="198" name="Shape 198"/>
          <p:cNvSpPr txBox="1"/>
          <p:nvPr/>
        </p:nvSpPr>
        <p:spPr>
          <a:xfrm>
            <a:off x="669600" y="44454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  </a:t>
            </a:r>
            <a:r>
              <a:rPr lang="en" dirty="0">
                <a:solidFill>
                  <a:schemeClr val="dk1"/>
                </a:solidFill>
                <a:latin typeface="Century Gothic"/>
                <a:ea typeface="Century Gothic"/>
                <a:cs typeface="Century Gothic"/>
                <a:sym typeface="Century Gothic"/>
              </a:rPr>
              <a:t>Many standards are covered in Khan Academy.</a:t>
            </a:r>
            <a:r>
              <a:rPr lang="en" sz="1800" dirty="0">
                <a:latin typeface="Century Gothic"/>
                <a:ea typeface="Century Gothic"/>
                <a:cs typeface="Century Gothic"/>
                <a:sym typeface="Century Gothic"/>
              </a:rPr>
              <a:t> </a:t>
            </a:r>
            <a:endParaRPr sz="1800" dirty="0">
              <a:latin typeface="Century Gothic"/>
              <a:ea typeface="Century Gothic"/>
              <a:cs typeface="Century Gothic"/>
              <a:sym typeface="Century Gothic"/>
            </a:endParaRPr>
          </a:p>
        </p:txBody>
      </p:sp>
      <p:pic>
        <p:nvPicPr>
          <p:cNvPr id="199" name="Shape 199"/>
          <p:cNvPicPr preferRelativeResize="0"/>
          <p:nvPr/>
        </p:nvPicPr>
        <p:blipFill>
          <a:blip r:embed="rId4">
            <a:alphaModFix/>
          </a:blip>
          <a:stretch>
            <a:fillRect/>
          </a:stretch>
        </p:blipFill>
        <p:spPr>
          <a:xfrm>
            <a:off x="212238" y="4455449"/>
            <a:ext cx="528787" cy="366300"/>
          </a:xfrm>
          <a:prstGeom prst="rect">
            <a:avLst/>
          </a:prstGeom>
          <a:noFill/>
          <a:ln>
            <a:noFill/>
          </a:ln>
        </p:spPr>
      </p:pic>
      <p:sp>
        <p:nvSpPr>
          <p:cNvPr id="200" name="Shape 200"/>
          <p:cNvSpPr txBox="1"/>
          <p:nvPr/>
        </p:nvSpPr>
        <p:spPr>
          <a:xfrm>
            <a:off x="844193" y="3665181"/>
            <a:ext cx="8561400" cy="642300"/>
          </a:xfrm>
          <a:prstGeom prst="rect">
            <a:avLst/>
          </a:prstGeom>
          <a:noFill/>
          <a:ln>
            <a:noFill/>
          </a:ln>
        </p:spPr>
        <p:txBody>
          <a:bodyPr spcFirstLastPara="1" wrap="square" lIns="91425" tIns="91425" rIns="91425" bIns="91425" anchor="ctr" anchorCtr="0">
            <a:noAutofit/>
          </a:bodyPr>
          <a:lstStyle/>
          <a:p>
            <a:pPr lvl="0">
              <a:lnSpc>
                <a:spcPct val="115000"/>
              </a:lnSpc>
              <a:spcAft>
                <a:spcPts val="1600"/>
              </a:spcAft>
            </a:pPr>
            <a:r>
              <a:rPr lang="en" sz="1800" b="1" dirty="0">
                <a:solidFill>
                  <a:schemeClr val="dk1"/>
                </a:solidFill>
                <a:latin typeface="Century Gothic"/>
                <a:ea typeface="Century Gothic"/>
                <a:cs typeface="Century Gothic"/>
                <a:sym typeface="Century Gothic"/>
              </a:rPr>
              <a:t>Link: </a:t>
            </a:r>
            <a:r>
              <a:rPr lang="en-US" u="sng" dirty="0">
                <a:hlinkClick r:id="rId5"/>
              </a:rPr>
              <a:t>https://tools4ncteachers.com/resources/4-fourth-grade/parent-letters/cluster-4/khanacademyparentletter.pdf</a:t>
            </a:r>
            <a:endParaRPr sz="1800" dirty="0">
              <a:latin typeface="Century Gothic"/>
              <a:ea typeface="Century Gothic"/>
              <a:cs typeface="Century Gothic"/>
              <a:sym typeface="Century Gothic"/>
            </a:endParaRPr>
          </a:p>
        </p:txBody>
      </p:sp>
      <p:pic>
        <p:nvPicPr>
          <p:cNvPr id="201" name="Shape 201"/>
          <p:cNvPicPr preferRelativeResize="0"/>
          <p:nvPr/>
        </p:nvPicPr>
        <p:blipFill>
          <a:blip r:embed="rId6">
            <a:alphaModFix/>
          </a:blip>
          <a:stretch>
            <a:fillRect/>
          </a:stretch>
        </p:blipFill>
        <p:spPr>
          <a:xfrm>
            <a:off x="4750550" y="1071238"/>
            <a:ext cx="4069150" cy="2456025"/>
          </a:xfrm>
          <a:prstGeom prst="rect">
            <a:avLst/>
          </a:prstGeom>
          <a:noFill/>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txBox="1">
            <a:spLocks noGrp="1"/>
          </p:cNvSpPr>
          <p:nvPr>
            <p:ph type="body" idx="1"/>
          </p:nvPr>
        </p:nvSpPr>
        <p:spPr>
          <a:xfrm>
            <a:off x="159300" y="858575"/>
            <a:ext cx="48504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solidFill>
                  <a:schemeClr val="dk1"/>
                </a:solidFill>
                <a:latin typeface="Century Gothic"/>
                <a:ea typeface="Century Gothic"/>
                <a:cs typeface="Century Gothic"/>
                <a:sym typeface="Century Gothic"/>
              </a:rPr>
              <a:t>Student led conferences are a great place to demonstrate math procedures with parents.  In addition, students can discuss their data and goals with parents, thereby giving a sense of ownership and partnership to all stakeholders.   During this video, you will see a student modeling addition strategies for their parent. </a:t>
            </a:r>
            <a:endParaRPr sz="1400" dirty="0">
              <a:latin typeface="Century Gothic"/>
              <a:ea typeface="Century Gothic"/>
              <a:cs typeface="Century Gothic"/>
              <a:sym typeface="Century Gothic"/>
            </a:endParaRPr>
          </a:p>
          <a:p>
            <a:pPr marL="0" lvl="0" indent="0" rtl="0">
              <a:spcBef>
                <a:spcPts val="1600"/>
              </a:spcBef>
              <a:spcAft>
                <a:spcPts val="1600"/>
              </a:spcAft>
              <a:buNone/>
            </a:pPr>
            <a:r>
              <a:rPr lang="en" sz="2400" b="1" dirty="0">
                <a:solidFill>
                  <a:srgbClr val="000000"/>
                </a:solidFill>
                <a:latin typeface="Century Gothic"/>
                <a:ea typeface="Century Gothic"/>
                <a:cs typeface="Century Gothic"/>
                <a:sym typeface="Century Gothic"/>
              </a:rPr>
              <a:t>Link: </a:t>
            </a:r>
            <a:r>
              <a:rPr lang="en" dirty="0">
                <a:solidFill>
                  <a:srgbClr val="000000"/>
                </a:solidFill>
                <a:latin typeface="Century Gothic"/>
                <a:ea typeface="Century Gothic"/>
                <a:cs typeface="Century Gothic"/>
                <a:sym typeface="Century Gothic"/>
              </a:rPr>
              <a:t> </a:t>
            </a:r>
            <a:r>
              <a:rPr lang="en" u="sng" dirty="0">
                <a:solidFill>
                  <a:schemeClr val="hlink"/>
                </a:solidFill>
                <a:latin typeface="Century Gothic"/>
                <a:ea typeface="Century Gothic"/>
                <a:cs typeface="Century Gothic"/>
                <a:sym typeface="Century Gothic"/>
                <a:hlinkClick r:id="rId3"/>
              </a:rPr>
              <a:t>https://youtu.be/Aoy9gVzPACo</a:t>
            </a:r>
            <a:endParaRPr sz="2000" dirty="0">
              <a:solidFill>
                <a:srgbClr val="000000"/>
              </a:solidFill>
              <a:latin typeface="Century Gothic"/>
              <a:ea typeface="Century Gothic"/>
              <a:cs typeface="Century Gothic"/>
              <a:sym typeface="Century Gothic"/>
            </a:endParaRPr>
          </a:p>
        </p:txBody>
      </p:sp>
      <p:sp>
        <p:nvSpPr>
          <p:cNvPr id="70" name="Shape 70"/>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Video-Student Led Conferences </a:t>
            </a:r>
            <a:endParaRPr sz="2600" b="1" u="sng" dirty="0">
              <a:latin typeface="Century Gothic"/>
              <a:ea typeface="Century Gothic"/>
              <a:cs typeface="Century Gothic"/>
              <a:sym typeface="Century Gothic"/>
            </a:endParaRPr>
          </a:p>
        </p:txBody>
      </p:sp>
      <p:sp>
        <p:nvSpPr>
          <p:cNvPr id="71" name="Shape 71"/>
          <p:cNvSpPr txBox="1"/>
          <p:nvPr/>
        </p:nvSpPr>
        <p:spPr>
          <a:xfrm>
            <a:off x="745800" y="42930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  </a:t>
            </a:r>
            <a:r>
              <a:rPr lang="en" sz="1800" dirty="0">
                <a:latin typeface="Century Gothic"/>
                <a:ea typeface="Century Gothic"/>
                <a:cs typeface="Century Gothic"/>
                <a:sym typeface="Century Gothic"/>
              </a:rPr>
              <a:t>Building Classroom Community </a:t>
            </a:r>
            <a:endParaRPr sz="1800" dirty="0">
              <a:latin typeface="Century Gothic"/>
              <a:ea typeface="Century Gothic"/>
              <a:cs typeface="Century Gothic"/>
              <a:sym typeface="Century Gothic"/>
            </a:endParaRPr>
          </a:p>
        </p:txBody>
      </p:sp>
      <p:pic>
        <p:nvPicPr>
          <p:cNvPr id="72" name="Shape 72">
            <a:hlinkClick r:id="rId3"/>
          </p:cNvPr>
          <p:cNvPicPr preferRelativeResize="0"/>
          <p:nvPr/>
        </p:nvPicPr>
        <p:blipFill>
          <a:blip r:embed="rId4">
            <a:alphaModFix/>
          </a:blip>
          <a:stretch>
            <a:fillRect/>
          </a:stretch>
        </p:blipFill>
        <p:spPr>
          <a:xfrm>
            <a:off x="5103350" y="1336649"/>
            <a:ext cx="3751750" cy="2427050"/>
          </a:xfrm>
          <a:prstGeom prst="rect">
            <a:avLst/>
          </a:prstGeom>
          <a:noFill/>
          <a:ln>
            <a:noFill/>
          </a:ln>
        </p:spPr>
      </p:pic>
      <p:pic>
        <p:nvPicPr>
          <p:cNvPr id="73" name="Shape 73"/>
          <p:cNvPicPr preferRelativeResize="0"/>
          <p:nvPr/>
        </p:nvPicPr>
        <p:blipFill>
          <a:blip r:embed="rId5">
            <a:alphaModFix/>
          </a:blip>
          <a:stretch>
            <a:fillRect/>
          </a:stretch>
        </p:blipFill>
        <p:spPr>
          <a:xfrm>
            <a:off x="228600" y="4266000"/>
            <a:ext cx="572700" cy="5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txBox="1">
            <a:spLocks noGrp="1"/>
          </p:cNvSpPr>
          <p:nvPr>
            <p:ph type="body" idx="1"/>
          </p:nvPr>
        </p:nvSpPr>
        <p:spPr>
          <a:xfrm>
            <a:off x="159300" y="858575"/>
            <a:ext cx="4641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latin typeface="Century Gothic"/>
                <a:ea typeface="Century Gothic"/>
                <a:cs typeface="Century Gothic"/>
                <a:sym typeface="Century Gothic"/>
              </a:rPr>
              <a:t>Description:  </a:t>
            </a:r>
            <a:r>
              <a:rPr lang="en" sz="1400" dirty="0">
                <a:latin typeface="Century Gothic"/>
                <a:ea typeface="Century Gothic"/>
                <a:cs typeface="Century Gothic"/>
                <a:sym typeface="Century Gothic"/>
              </a:rPr>
              <a:t>In this video, a fourth grade student demonstrates the partial quotients method.  Parents may find this video useful to better understand this model.  Notice how efficient the student is with using mental computation to arrive at her answers.   </a:t>
            </a:r>
            <a:endParaRPr sz="1400" dirty="0">
              <a:solidFill>
                <a:srgbClr val="000000"/>
              </a:solidFill>
              <a:latin typeface="Century Gothic"/>
              <a:ea typeface="Century Gothic"/>
              <a:cs typeface="Century Gothic"/>
              <a:sym typeface="Century Gothic"/>
            </a:endParaRPr>
          </a:p>
          <a:p>
            <a:pPr marL="0" lvl="0" indent="0" rtl="0">
              <a:spcBef>
                <a:spcPts val="1600"/>
              </a:spcBef>
              <a:spcAft>
                <a:spcPts val="1600"/>
              </a:spcAft>
              <a:buNone/>
            </a:pPr>
            <a:r>
              <a:rPr lang="en" sz="2400" b="1" dirty="0">
                <a:solidFill>
                  <a:srgbClr val="000000"/>
                </a:solidFill>
                <a:latin typeface="Century Gothic"/>
                <a:ea typeface="Century Gothic"/>
                <a:cs typeface="Century Gothic"/>
                <a:sym typeface="Century Gothic"/>
              </a:rPr>
              <a:t>Link: </a:t>
            </a:r>
            <a:r>
              <a:rPr lang="en" dirty="0">
                <a:solidFill>
                  <a:srgbClr val="000000"/>
                </a:solidFill>
                <a:latin typeface="Century Gothic"/>
                <a:ea typeface="Century Gothic"/>
                <a:cs typeface="Century Gothic"/>
                <a:sym typeface="Century Gothic"/>
              </a:rPr>
              <a:t> </a:t>
            </a:r>
            <a:r>
              <a:rPr lang="en" u="sng" dirty="0">
                <a:solidFill>
                  <a:schemeClr val="hlink"/>
                </a:solidFill>
                <a:latin typeface="Century Gothic"/>
                <a:ea typeface="Century Gothic"/>
                <a:cs typeface="Century Gothic"/>
                <a:sym typeface="Century Gothic"/>
                <a:hlinkClick r:id="rId3"/>
              </a:rPr>
              <a:t>https://youtu.be/GKljBymWG5c</a:t>
            </a:r>
            <a:endParaRPr sz="2000" dirty="0">
              <a:solidFill>
                <a:srgbClr val="000000"/>
              </a:solidFill>
              <a:latin typeface="Century Gothic"/>
              <a:ea typeface="Century Gothic"/>
              <a:cs typeface="Century Gothic"/>
              <a:sym typeface="Century Gothic"/>
            </a:endParaRPr>
          </a:p>
        </p:txBody>
      </p:sp>
      <p:sp>
        <p:nvSpPr>
          <p:cNvPr id="80" name="Shape 80"/>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Video-Partial Quotients Method </a:t>
            </a:r>
            <a:endParaRPr sz="2600" b="1" u="sng" dirty="0">
              <a:latin typeface="Century Gothic"/>
              <a:ea typeface="Century Gothic"/>
              <a:cs typeface="Century Gothic"/>
              <a:sym typeface="Century Gothic"/>
            </a:endParaRPr>
          </a:p>
        </p:txBody>
      </p:sp>
      <p:pic>
        <p:nvPicPr>
          <p:cNvPr id="81" name="Shape 81"/>
          <p:cNvPicPr preferRelativeResize="0"/>
          <p:nvPr/>
        </p:nvPicPr>
        <p:blipFill>
          <a:blip r:embed="rId4">
            <a:alphaModFix/>
          </a:blip>
          <a:stretch>
            <a:fillRect/>
          </a:stretch>
        </p:blipFill>
        <p:spPr>
          <a:xfrm>
            <a:off x="228600" y="4266000"/>
            <a:ext cx="572700" cy="572700"/>
          </a:xfrm>
          <a:prstGeom prst="rect">
            <a:avLst/>
          </a:prstGeom>
          <a:noFill/>
          <a:ln>
            <a:noFill/>
          </a:ln>
        </p:spPr>
      </p:pic>
      <p:sp>
        <p:nvSpPr>
          <p:cNvPr id="82" name="Shape 82"/>
          <p:cNvSpPr txBox="1"/>
          <p:nvPr/>
        </p:nvSpPr>
        <p:spPr>
          <a:xfrm>
            <a:off x="822000" y="4293000"/>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a:t>
            </a:r>
            <a:r>
              <a:rPr lang="en" sz="1800" b="1" dirty="0">
                <a:solidFill>
                  <a:schemeClr val="dk1"/>
                </a:solidFill>
                <a:latin typeface="Century Gothic"/>
                <a:ea typeface="Century Gothic"/>
                <a:cs typeface="Century Gothic"/>
                <a:sym typeface="Century Gothic"/>
              </a:rPr>
              <a:t>NC.4.NBT.6</a:t>
            </a:r>
            <a:endParaRPr sz="1800" dirty="0">
              <a:latin typeface="Century Gothic"/>
              <a:ea typeface="Century Gothic"/>
              <a:cs typeface="Century Gothic"/>
              <a:sym typeface="Century Gothic"/>
            </a:endParaRPr>
          </a:p>
        </p:txBody>
      </p:sp>
      <p:pic>
        <p:nvPicPr>
          <p:cNvPr id="83" name="Shape 83"/>
          <p:cNvPicPr preferRelativeResize="0"/>
          <p:nvPr/>
        </p:nvPicPr>
        <p:blipFill>
          <a:blip r:embed="rId5">
            <a:alphaModFix/>
          </a:blip>
          <a:stretch>
            <a:fillRect/>
          </a:stretch>
        </p:blipFill>
        <p:spPr>
          <a:xfrm>
            <a:off x="5343926" y="858575"/>
            <a:ext cx="3252075" cy="3685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txBox="1">
            <a:spLocks noGrp="1"/>
          </p:cNvSpPr>
          <p:nvPr>
            <p:ph type="body" idx="1"/>
          </p:nvPr>
        </p:nvSpPr>
        <p:spPr>
          <a:xfrm>
            <a:off x="159300" y="858575"/>
            <a:ext cx="5296200" cy="1977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solidFill>
                  <a:schemeClr val="tx1"/>
                </a:solidFill>
                <a:latin typeface="Century Gothic"/>
                <a:ea typeface="Century Gothic"/>
                <a:cs typeface="Century Gothic"/>
                <a:sym typeface="Century Gothic"/>
              </a:rPr>
              <a:t>Family game nights are a great way to spend time with children.  There are many card and board games that require mathematical thinking  in order to play.  The list included here shows games that are readily available at most stores as well as the concepts each game supports.</a:t>
            </a:r>
            <a:endParaRPr sz="1400" dirty="0">
              <a:solidFill>
                <a:schemeClr val="tx1"/>
              </a:solidFill>
              <a:latin typeface="Century Gothic"/>
              <a:ea typeface="Century Gothic"/>
              <a:cs typeface="Century Gothic"/>
              <a:sym typeface="Century Gothic"/>
            </a:endParaRPr>
          </a:p>
        </p:txBody>
      </p:sp>
      <p:sp>
        <p:nvSpPr>
          <p:cNvPr id="90" name="Shape 90"/>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a:t>
            </a:r>
            <a:r>
              <a:rPr lang="en" sz="2600" b="1" dirty="0">
                <a:latin typeface="Century Gothic"/>
                <a:ea typeface="Century Gothic"/>
                <a:cs typeface="Century Gothic"/>
                <a:sym typeface="Century Gothic"/>
              </a:rPr>
              <a:t>Card and Board Games</a:t>
            </a:r>
            <a:r>
              <a:rPr lang="en" sz="3600" b="1" dirty="0">
                <a:latin typeface="Century Gothic"/>
                <a:ea typeface="Century Gothic"/>
                <a:cs typeface="Century Gothic"/>
                <a:sym typeface="Century Gothic"/>
              </a:rPr>
              <a:t> </a:t>
            </a:r>
            <a:endParaRPr sz="2600" b="1" u="sng" dirty="0">
              <a:latin typeface="Century Gothic"/>
              <a:ea typeface="Century Gothic"/>
              <a:cs typeface="Century Gothic"/>
              <a:sym typeface="Century Gothic"/>
            </a:endParaRPr>
          </a:p>
        </p:txBody>
      </p:sp>
      <p:sp>
        <p:nvSpPr>
          <p:cNvPr id="91" name="Shape 91"/>
          <p:cNvSpPr txBox="1"/>
          <p:nvPr/>
        </p:nvSpPr>
        <p:spPr>
          <a:xfrm>
            <a:off x="745800" y="4293000"/>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dirty="0">
                <a:latin typeface="Century Gothic"/>
                <a:ea typeface="Century Gothic"/>
                <a:cs typeface="Century Gothic"/>
                <a:sym typeface="Century Gothic"/>
              </a:rPr>
              <a:t>Curriculum Connection:</a:t>
            </a:r>
            <a:r>
              <a:rPr lang="en" dirty="0">
                <a:latin typeface="Century Gothic"/>
                <a:ea typeface="Century Gothic"/>
                <a:cs typeface="Century Gothic"/>
                <a:sym typeface="Century Gothic"/>
              </a:rPr>
              <a:t> </a:t>
            </a:r>
            <a:endParaRPr dirty="0">
              <a:latin typeface="Century Gothic"/>
              <a:ea typeface="Century Gothic"/>
              <a:cs typeface="Century Gothic"/>
              <a:sym typeface="Century Gothic"/>
            </a:endParaRPr>
          </a:p>
          <a:p>
            <a:pPr marL="0" lvl="0" indent="0" rtl="0">
              <a:spcBef>
                <a:spcPts val="0"/>
              </a:spcBef>
              <a:spcAft>
                <a:spcPts val="0"/>
              </a:spcAft>
              <a:buNone/>
            </a:pPr>
            <a:r>
              <a:rPr lang="en" dirty="0">
                <a:latin typeface="Century Gothic"/>
                <a:ea typeface="Century Gothic"/>
                <a:cs typeface="Century Gothic"/>
                <a:sym typeface="Century Gothic"/>
              </a:rPr>
              <a:t>Math Practice:  Reason abstractly and quantitatively.  </a:t>
            </a:r>
            <a:endParaRPr dirty="0">
              <a:latin typeface="Century Gothic"/>
              <a:ea typeface="Century Gothic"/>
              <a:cs typeface="Century Gothic"/>
              <a:sym typeface="Century Gothic"/>
            </a:endParaRPr>
          </a:p>
        </p:txBody>
      </p:sp>
      <p:pic>
        <p:nvPicPr>
          <p:cNvPr id="92" name="Shape 92"/>
          <p:cNvPicPr preferRelativeResize="0"/>
          <p:nvPr/>
        </p:nvPicPr>
        <p:blipFill>
          <a:blip r:embed="rId3">
            <a:alphaModFix/>
          </a:blip>
          <a:stretch>
            <a:fillRect/>
          </a:stretch>
        </p:blipFill>
        <p:spPr>
          <a:xfrm>
            <a:off x="276150" y="4251962"/>
            <a:ext cx="448375" cy="448375"/>
          </a:xfrm>
          <a:prstGeom prst="rect">
            <a:avLst/>
          </a:prstGeom>
          <a:noFill/>
          <a:ln>
            <a:noFill/>
          </a:ln>
        </p:spPr>
      </p:pic>
      <p:pic>
        <p:nvPicPr>
          <p:cNvPr id="93" name="Shape 93"/>
          <p:cNvPicPr preferRelativeResize="0"/>
          <p:nvPr/>
        </p:nvPicPr>
        <p:blipFill>
          <a:blip r:embed="rId4">
            <a:alphaModFix/>
          </a:blip>
          <a:stretch>
            <a:fillRect/>
          </a:stretch>
        </p:blipFill>
        <p:spPr>
          <a:xfrm>
            <a:off x="5622325" y="257375"/>
            <a:ext cx="3281374" cy="4544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body" idx="1"/>
          </p:nvPr>
        </p:nvSpPr>
        <p:spPr>
          <a:xfrm>
            <a:off x="159300" y="858575"/>
            <a:ext cx="42492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latin typeface="Century Gothic"/>
                <a:ea typeface="Century Gothic"/>
                <a:cs typeface="Century Gothic"/>
                <a:sym typeface="Century Gothic"/>
              </a:rPr>
              <a:t>Parents often want to better understand math practices being utilized in the classrooms.  One way to help them understand new techniques is to have students create pamphlets for their parents.   In this photo, you can see the “forgiving method” of division (partial quotients) on one side of the page as compared to the traditional algorithm (which is a fifth grade standard).  </a:t>
            </a:r>
            <a:endParaRPr sz="2000" dirty="0">
              <a:solidFill>
                <a:srgbClr val="000000"/>
              </a:solidFill>
              <a:latin typeface="Century Gothic"/>
              <a:ea typeface="Century Gothic"/>
              <a:cs typeface="Century Gothic"/>
              <a:sym typeface="Century Gothic"/>
            </a:endParaRPr>
          </a:p>
        </p:txBody>
      </p:sp>
      <p:sp>
        <p:nvSpPr>
          <p:cNvPr id="100" name="Shape 100"/>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a:t>
            </a:r>
            <a:r>
              <a:rPr lang="en" sz="3000" b="1" dirty="0">
                <a:latin typeface="Century Gothic"/>
                <a:ea typeface="Century Gothic"/>
                <a:cs typeface="Century Gothic"/>
                <a:sym typeface="Century Gothic"/>
              </a:rPr>
              <a:t>Student Created Parent Pamphlets </a:t>
            </a:r>
            <a:endParaRPr sz="3000" b="1" u="sng" dirty="0">
              <a:latin typeface="Century Gothic"/>
              <a:ea typeface="Century Gothic"/>
              <a:cs typeface="Century Gothic"/>
              <a:sym typeface="Century Gothic"/>
            </a:endParaRPr>
          </a:p>
        </p:txBody>
      </p:sp>
      <p:sp>
        <p:nvSpPr>
          <p:cNvPr id="101" name="Shape 101"/>
          <p:cNvSpPr txBox="1"/>
          <p:nvPr/>
        </p:nvSpPr>
        <p:spPr>
          <a:xfrm>
            <a:off x="822000" y="42930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  NC.4.NBT.6</a:t>
            </a:r>
            <a:r>
              <a:rPr lang="en" sz="1800" dirty="0">
                <a:latin typeface="Century Gothic"/>
                <a:ea typeface="Century Gothic"/>
                <a:cs typeface="Century Gothic"/>
                <a:sym typeface="Century Gothic"/>
              </a:rPr>
              <a:t> </a:t>
            </a:r>
            <a:endParaRPr sz="1800" dirty="0">
              <a:latin typeface="Century Gothic"/>
              <a:ea typeface="Century Gothic"/>
              <a:cs typeface="Century Gothic"/>
              <a:sym typeface="Century Gothic"/>
            </a:endParaRPr>
          </a:p>
        </p:txBody>
      </p:sp>
      <p:pic>
        <p:nvPicPr>
          <p:cNvPr id="102" name="Shape 102"/>
          <p:cNvPicPr preferRelativeResize="0"/>
          <p:nvPr/>
        </p:nvPicPr>
        <p:blipFill>
          <a:blip r:embed="rId3">
            <a:alphaModFix/>
          </a:blip>
          <a:stretch>
            <a:fillRect/>
          </a:stretch>
        </p:blipFill>
        <p:spPr>
          <a:xfrm>
            <a:off x="349224" y="4314376"/>
            <a:ext cx="472776" cy="323550"/>
          </a:xfrm>
          <a:prstGeom prst="rect">
            <a:avLst/>
          </a:prstGeom>
          <a:noFill/>
          <a:ln>
            <a:noFill/>
          </a:ln>
        </p:spPr>
      </p:pic>
      <p:pic>
        <p:nvPicPr>
          <p:cNvPr id="103" name="Shape 103"/>
          <p:cNvPicPr preferRelativeResize="0"/>
          <p:nvPr/>
        </p:nvPicPr>
        <p:blipFill>
          <a:blip r:embed="rId4">
            <a:alphaModFix/>
          </a:blip>
          <a:stretch>
            <a:fillRect/>
          </a:stretch>
        </p:blipFill>
        <p:spPr>
          <a:xfrm>
            <a:off x="5164550" y="1127788"/>
            <a:ext cx="3629025" cy="272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txBox="1">
            <a:spLocks noGrp="1"/>
          </p:cNvSpPr>
          <p:nvPr>
            <p:ph type="body" idx="1"/>
          </p:nvPr>
        </p:nvSpPr>
        <p:spPr>
          <a:xfrm>
            <a:off x="159300" y="858575"/>
            <a:ext cx="48030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latin typeface="Century Gothic"/>
                <a:ea typeface="Century Gothic"/>
                <a:cs typeface="Century Gothic"/>
                <a:sym typeface="Century Gothic"/>
              </a:rPr>
              <a:t>Teachers and students work together to generate anchor charts on specific mathematical concepts.   These anchor charts are then displayed in the classroom for students to refer to throughout lessons.  </a:t>
            </a:r>
            <a:endParaRPr sz="1400" dirty="0">
              <a:latin typeface="Century Gothic"/>
              <a:ea typeface="Century Gothic"/>
              <a:cs typeface="Century Gothic"/>
              <a:sym typeface="Century Gothic"/>
            </a:endParaRPr>
          </a:p>
          <a:p>
            <a:pPr marL="0" lvl="0" indent="0" rtl="0">
              <a:spcBef>
                <a:spcPts val="1600"/>
              </a:spcBef>
              <a:spcAft>
                <a:spcPts val="0"/>
              </a:spcAft>
              <a:buNone/>
            </a:pPr>
            <a:r>
              <a:rPr lang="en" sz="1400" dirty="0">
                <a:latin typeface="Century Gothic"/>
                <a:ea typeface="Century Gothic"/>
                <a:cs typeface="Century Gothic"/>
                <a:sym typeface="Century Gothic"/>
              </a:rPr>
              <a:t>Parents can also benefit from these anchor charts, as they are snapshots of vital information their child is learning.  Teachers can include photos of anchor charts in newsletters, emails, and any other communications they have with parents.</a:t>
            </a:r>
            <a:endParaRPr sz="1400" dirty="0">
              <a:latin typeface="Century Gothic"/>
              <a:ea typeface="Century Gothic"/>
              <a:cs typeface="Century Gothic"/>
              <a:sym typeface="Century Gothic"/>
            </a:endParaRPr>
          </a:p>
          <a:p>
            <a:pPr marL="0" lvl="0" indent="0" rtl="0">
              <a:spcBef>
                <a:spcPts val="1600"/>
              </a:spcBef>
              <a:spcAft>
                <a:spcPts val="1600"/>
              </a:spcAft>
              <a:buNone/>
            </a:pPr>
            <a:endParaRPr sz="2000" dirty="0">
              <a:solidFill>
                <a:srgbClr val="000000"/>
              </a:solidFill>
              <a:latin typeface="Century Gothic"/>
              <a:ea typeface="Century Gothic"/>
              <a:cs typeface="Century Gothic"/>
              <a:sym typeface="Century Gothic"/>
            </a:endParaRPr>
          </a:p>
        </p:txBody>
      </p:sp>
      <p:sp>
        <p:nvSpPr>
          <p:cNvPr id="110" name="Shape 110"/>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Anchor Charts </a:t>
            </a:r>
            <a:endParaRPr sz="2600" b="1" u="sng" dirty="0">
              <a:latin typeface="Century Gothic"/>
              <a:ea typeface="Century Gothic"/>
              <a:cs typeface="Century Gothic"/>
              <a:sym typeface="Century Gothic"/>
            </a:endParaRPr>
          </a:p>
        </p:txBody>
      </p:sp>
      <p:sp>
        <p:nvSpPr>
          <p:cNvPr id="111" name="Shape 111"/>
          <p:cNvSpPr txBox="1"/>
          <p:nvPr/>
        </p:nvSpPr>
        <p:spPr>
          <a:xfrm>
            <a:off x="822000" y="4293000"/>
            <a:ext cx="82045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a:t>
            </a:r>
            <a:r>
              <a:rPr lang="en" sz="1600" dirty="0">
                <a:latin typeface="Century Gothic"/>
                <a:ea typeface="Century Gothic"/>
                <a:cs typeface="Century Gothic"/>
                <a:sym typeface="Century Gothic"/>
              </a:rPr>
              <a:t>Any standard can be covered with an anchor chart.</a:t>
            </a:r>
            <a:endParaRPr sz="1600" dirty="0">
              <a:latin typeface="Century Gothic"/>
              <a:ea typeface="Century Gothic"/>
              <a:cs typeface="Century Gothic"/>
              <a:sym typeface="Century Gothic"/>
            </a:endParaRPr>
          </a:p>
        </p:txBody>
      </p:sp>
      <p:pic>
        <p:nvPicPr>
          <p:cNvPr id="112" name="Shape 112"/>
          <p:cNvPicPr preferRelativeResize="0"/>
          <p:nvPr/>
        </p:nvPicPr>
        <p:blipFill>
          <a:blip r:embed="rId3">
            <a:alphaModFix/>
          </a:blip>
          <a:stretch>
            <a:fillRect/>
          </a:stretch>
        </p:blipFill>
        <p:spPr>
          <a:xfrm>
            <a:off x="349224" y="4314376"/>
            <a:ext cx="472776" cy="323550"/>
          </a:xfrm>
          <a:prstGeom prst="rect">
            <a:avLst/>
          </a:prstGeom>
          <a:noFill/>
          <a:ln>
            <a:noFill/>
          </a:ln>
        </p:spPr>
      </p:pic>
      <p:pic>
        <p:nvPicPr>
          <p:cNvPr id="113" name="Shape 113"/>
          <p:cNvPicPr preferRelativeResize="0"/>
          <p:nvPr/>
        </p:nvPicPr>
        <p:blipFill>
          <a:blip r:embed="rId4">
            <a:alphaModFix/>
          </a:blip>
          <a:stretch>
            <a:fillRect/>
          </a:stretch>
        </p:blipFill>
        <p:spPr>
          <a:xfrm>
            <a:off x="5013275" y="304975"/>
            <a:ext cx="2121825" cy="2048350"/>
          </a:xfrm>
          <a:prstGeom prst="rect">
            <a:avLst/>
          </a:prstGeom>
          <a:noFill/>
          <a:ln>
            <a:noFill/>
          </a:ln>
        </p:spPr>
      </p:pic>
      <p:pic>
        <p:nvPicPr>
          <p:cNvPr id="114" name="Shape 114"/>
          <p:cNvPicPr preferRelativeResize="0"/>
          <p:nvPr/>
        </p:nvPicPr>
        <p:blipFill>
          <a:blip r:embed="rId5">
            <a:alphaModFix/>
          </a:blip>
          <a:stretch>
            <a:fillRect/>
          </a:stretch>
        </p:blipFill>
        <p:spPr>
          <a:xfrm>
            <a:off x="7063075" y="2081548"/>
            <a:ext cx="1787850" cy="212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a:off x="4980675" y="1507825"/>
            <a:ext cx="3960600" cy="23754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txBox="1">
            <a:spLocks noGrp="1"/>
          </p:cNvSpPr>
          <p:nvPr>
            <p:ph type="body" idx="1"/>
          </p:nvPr>
        </p:nvSpPr>
        <p:spPr>
          <a:xfrm>
            <a:off x="159300" y="858575"/>
            <a:ext cx="4761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solidFill>
                  <a:srgbClr val="000000"/>
                </a:solidFill>
                <a:latin typeface="Century Gothic"/>
                <a:ea typeface="Century Gothic"/>
                <a:cs typeface="Century Gothic"/>
                <a:sym typeface="Century Gothic"/>
              </a:rPr>
              <a:t>One strategy for multiplication is the open array/area model.  In this model, students decompose numbers based on place value.  Then, they add the partial products to get a final answer.  This PowerPoint file explains this method with step by step slides.  It would be useful for parents who are interested in learning more about this strategy.</a:t>
            </a:r>
            <a:endParaRPr sz="2400" dirty="0">
              <a:latin typeface="Century Gothic"/>
              <a:ea typeface="Century Gothic"/>
              <a:cs typeface="Century Gothic"/>
              <a:sym typeface="Century Gothic"/>
            </a:endParaRPr>
          </a:p>
          <a:p>
            <a:pPr marL="0" lvl="0" indent="0">
              <a:spcBef>
                <a:spcPts val="1600"/>
              </a:spcBef>
              <a:spcAft>
                <a:spcPts val="1600"/>
              </a:spcAft>
              <a:buNone/>
            </a:pPr>
            <a:r>
              <a:rPr lang="en" sz="1400" b="1" dirty="0">
                <a:solidFill>
                  <a:srgbClr val="000000"/>
                </a:solidFill>
                <a:latin typeface="Century Gothic"/>
                <a:ea typeface="Century Gothic"/>
                <a:cs typeface="Century Gothic"/>
                <a:sym typeface="Century Gothic"/>
              </a:rPr>
              <a:t>Link: </a:t>
            </a:r>
            <a:r>
              <a:rPr lang="en" sz="1100" dirty="0">
                <a:solidFill>
                  <a:srgbClr val="000000"/>
                </a:solidFill>
                <a:latin typeface="Century Gothic"/>
                <a:ea typeface="Century Gothic"/>
                <a:cs typeface="Century Gothic"/>
                <a:sym typeface="Century Gothic"/>
              </a:rPr>
              <a:t> </a:t>
            </a:r>
            <a:r>
              <a:rPr lang="en-US" sz="1400" u="sng" dirty="0">
                <a:hlinkClick r:id="rId3"/>
              </a:rPr>
              <a:t>https://tools4ncteachers.com/resources/4-fourth-grade/parent-letters/cluster-4/parentresourceareamodelopenarraymultiplication.pptx</a:t>
            </a:r>
            <a:endParaRPr sz="1100" dirty="0">
              <a:solidFill>
                <a:srgbClr val="000000"/>
              </a:solidFill>
              <a:latin typeface="Century Gothic"/>
              <a:ea typeface="Century Gothic"/>
              <a:cs typeface="Century Gothic"/>
              <a:sym typeface="Century Gothic"/>
            </a:endParaRPr>
          </a:p>
        </p:txBody>
      </p:sp>
      <p:sp>
        <p:nvSpPr>
          <p:cNvPr id="122" name="Shape 122"/>
          <p:cNvSpPr txBox="1">
            <a:spLocks noGrp="1"/>
          </p:cNvSpPr>
          <p:nvPr>
            <p:ph type="title"/>
          </p:nvPr>
        </p:nvSpPr>
        <p:spPr>
          <a:xfrm>
            <a:off x="117244"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a:t>
            </a:r>
            <a:r>
              <a:rPr lang="en" sz="3000" b="1" dirty="0">
                <a:latin typeface="Century Gothic"/>
                <a:ea typeface="Century Gothic"/>
                <a:cs typeface="Century Gothic"/>
                <a:sym typeface="Century Gothic"/>
              </a:rPr>
              <a:t>Area Model/Open Array - Multiplication </a:t>
            </a:r>
            <a:endParaRPr sz="3000" b="1" u="sng" dirty="0">
              <a:latin typeface="Century Gothic"/>
              <a:ea typeface="Century Gothic"/>
              <a:cs typeface="Century Gothic"/>
              <a:sym typeface="Century Gothic"/>
            </a:endParaRPr>
          </a:p>
        </p:txBody>
      </p:sp>
      <p:sp>
        <p:nvSpPr>
          <p:cNvPr id="123" name="Shape 123"/>
          <p:cNvSpPr txBox="1"/>
          <p:nvPr/>
        </p:nvSpPr>
        <p:spPr>
          <a:xfrm>
            <a:off x="822000" y="42930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  NC.4.NBT.5</a:t>
            </a:r>
            <a:r>
              <a:rPr lang="en" sz="1800" dirty="0">
                <a:latin typeface="Century Gothic"/>
                <a:ea typeface="Century Gothic"/>
                <a:cs typeface="Century Gothic"/>
                <a:sym typeface="Century Gothic"/>
              </a:rPr>
              <a:t> </a:t>
            </a:r>
            <a:endParaRPr sz="1800" dirty="0">
              <a:latin typeface="Century Gothic"/>
              <a:ea typeface="Century Gothic"/>
              <a:cs typeface="Century Gothic"/>
              <a:sym typeface="Century Gothic"/>
            </a:endParaRPr>
          </a:p>
        </p:txBody>
      </p:sp>
      <p:pic>
        <p:nvPicPr>
          <p:cNvPr id="124" name="Shape 124"/>
          <p:cNvPicPr preferRelativeResize="0"/>
          <p:nvPr/>
        </p:nvPicPr>
        <p:blipFill>
          <a:blip r:embed="rId4">
            <a:alphaModFix/>
          </a:blip>
          <a:stretch>
            <a:fillRect/>
          </a:stretch>
        </p:blipFill>
        <p:spPr>
          <a:xfrm>
            <a:off x="368450" y="4232827"/>
            <a:ext cx="453551" cy="486650"/>
          </a:xfrm>
          <a:prstGeom prst="rect">
            <a:avLst/>
          </a:prstGeom>
          <a:noFill/>
          <a:ln>
            <a:noFill/>
          </a:ln>
        </p:spPr>
      </p:pic>
      <p:pic>
        <p:nvPicPr>
          <p:cNvPr id="125" name="Shape 125"/>
          <p:cNvPicPr preferRelativeResize="0"/>
          <p:nvPr/>
        </p:nvPicPr>
        <p:blipFill>
          <a:blip r:embed="rId5">
            <a:alphaModFix/>
          </a:blip>
          <a:stretch>
            <a:fillRect/>
          </a:stretch>
        </p:blipFill>
        <p:spPr>
          <a:xfrm>
            <a:off x="5056875" y="1623474"/>
            <a:ext cx="3804524" cy="2134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5566250" y="1507825"/>
            <a:ext cx="2999700" cy="23754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txBox="1">
            <a:spLocks noGrp="1"/>
          </p:cNvSpPr>
          <p:nvPr>
            <p:ph type="body" idx="1"/>
          </p:nvPr>
        </p:nvSpPr>
        <p:spPr>
          <a:xfrm>
            <a:off x="159300" y="858575"/>
            <a:ext cx="4761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solidFill>
                  <a:schemeClr val="tx1"/>
                </a:solidFill>
                <a:latin typeface="Century Gothic"/>
                <a:ea typeface="Century Gothic"/>
                <a:cs typeface="Century Gothic"/>
                <a:sym typeface="Century Gothic"/>
              </a:rPr>
              <a:t>Parent nights are a great opportunity to show families how math content is being taught in the classroom.  The linked PowerPoint can be used to teach parents:</a:t>
            </a:r>
          </a:p>
          <a:p>
            <a:pPr marL="742950" lvl="1" indent="-285750">
              <a:spcBef>
                <a:spcPts val="0"/>
              </a:spcBef>
              <a:buSzPct val="125000"/>
              <a:buFont typeface="Arial" pitchFamily="34" charset="0"/>
              <a:buChar char="•"/>
            </a:pPr>
            <a:r>
              <a:rPr lang="en" dirty="0">
                <a:solidFill>
                  <a:schemeClr val="dk1"/>
                </a:solidFill>
                <a:latin typeface="Century Gothic"/>
                <a:ea typeface="Century Gothic"/>
                <a:cs typeface="Century Gothic"/>
                <a:sym typeface="Century Gothic"/>
              </a:rPr>
              <a:t>Word problem strategies</a:t>
            </a:r>
          </a:p>
          <a:p>
            <a:pPr marL="742950" lvl="1" indent="-285750">
              <a:spcBef>
                <a:spcPts val="0"/>
              </a:spcBef>
              <a:buSzPct val="125000"/>
              <a:buFont typeface="Arial" pitchFamily="34" charset="0"/>
              <a:buChar char="•"/>
            </a:pPr>
            <a:r>
              <a:rPr lang="en" sz="1400" dirty="0">
                <a:solidFill>
                  <a:schemeClr val="dk1"/>
                </a:solidFill>
                <a:latin typeface="Century Gothic"/>
                <a:ea typeface="Century Gothic"/>
                <a:cs typeface="Century Gothic"/>
                <a:sym typeface="Century Gothic"/>
              </a:rPr>
              <a:t>Area model for multiplication </a:t>
            </a:r>
            <a:endParaRPr lang="en" dirty="0">
              <a:solidFill>
                <a:schemeClr val="dk1"/>
              </a:solidFill>
              <a:latin typeface="Century Gothic"/>
              <a:ea typeface="Century Gothic"/>
              <a:cs typeface="Century Gothic"/>
              <a:sym typeface="Century Gothic"/>
            </a:endParaRPr>
          </a:p>
          <a:p>
            <a:pPr marL="742950" lvl="1" indent="-285750">
              <a:spcBef>
                <a:spcPts val="0"/>
              </a:spcBef>
              <a:buSzPct val="125000"/>
              <a:buFont typeface="Arial" pitchFamily="34" charset="0"/>
              <a:buChar char="•"/>
            </a:pPr>
            <a:r>
              <a:rPr lang="en" sz="1400" dirty="0">
                <a:solidFill>
                  <a:schemeClr val="dk1"/>
                </a:solidFill>
                <a:latin typeface="Century Gothic"/>
                <a:ea typeface="Century Gothic"/>
                <a:cs typeface="Century Gothic"/>
                <a:sym typeface="Century Gothic"/>
              </a:rPr>
              <a:t>Partial product model for division</a:t>
            </a:r>
          </a:p>
          <a:p>
            <a:pPr marL="742950" lvl="1" indent="-285750">
              <a:spcBef>
                <a:spcPts val="0"/>
              </a:spcBef>
              <a:buSzPct val="125000"/>
              <a:buFont typeface="Arial" pitchFamily="34" charset="0"/>
              <a:buChar char="•"/>
            </a:pPr>
            <a:r>
              <a:rPr lang="en" sz="1400" dirty="0">
                <a:solidFill>
                  <a:schemeClr val="dk1"/>
                </a:solidFill>
                <a:latin typeface="Century Gothic"/>
                <a:ea typeface="Century Gothic"/>
                <a:cs typeface="Century Gothic"/>
                <a:sym typeface="Century Gothic"/>
              </a:rPr>
              <a:t>Multiplication card game</a:t>
            </a:r>
            <a:endParaRPr lang="en" dirty="0">
              <a:solidFill>
                <a:schemeClr val="dk1"/>
              </a:solidFill>
              <a:latin typeface="Century Gothic"/>
              <a:ea typeface="Century Gothic"/>
              <a:cs typeface="Century Gothic"/>
              <a:sym typeface="Century Gothic"/>
            </a:endParaRPr>
          </a:p>
          <a:p>
            <a:pPr marL="742950" lvl="1" indent="-285750">
              <a:spcBef>
                <a:spcPts val="0"/>
              </a:spcBef>
              <a:buSzPct val="125000"/>
              <a:buFont typeface="Arial" pitchFamily="34" charset="0"/>
              <a:buChar char="•"/>
            </a:pPr>
            <a:r>
              <a:rPr lang="en" sz="1400" dirty="0">
                <a:solidFill>
                  <a:schemeClr val="dk1"/>
                </a:solidFill>
                <a:latin typeface="Century Gothic"/>
                <a:ea typeface="Century Gothic"/>
                <a:cs typeface="Century Gothic"/>
                <a:sym typeface="Century Gothic"/>
              </a:rPr>
              <a:t>Division board game</a:t>
            </a:r>
            <a:endParaRPr sz="1400" dirty="0">
              <a:solidFill>
                <a:schemeClr val="dk1"/>
              </a:solidFill>
              <a:latin typeface="Century Gothic"/>
              <a:ea typeface="Century Gothic"/>
              <a:cs typeface="Century Gothic"/>
              <a:sym typeface="Century Gothic"/>
            </a:endParaRPr>
          </a:p>
          <a:p>
            <a:pPr marL="0" lvl="0" indent="0">
              <a:spcBef>
                <a:spcPts val="1600"/>
              </a:spcBef>
              <a:spcAft>
                <a:spcPts val="1600"/>
              </a:spcAft>
              <a:buNone/>
            </a:pPr>
            <a:r>
              <a:rPr lang="en" sz="1400" b="1" dirty="0">
                <a:solidFill>
                  <a:srgbClr val="000000"/>
                </a:solidFill>
                <a:latin typeface="Century Gothic"/>
                <a:ea typeface="Century Gothic"/>
                <a:cs typeface="Century Gothic"/>
                <a:sym typeface="Century Gothic"/>
              </a:rPr>
              <a:t>Link: </a:t>
            </a:r>
            <a:r>
              <a:rPr lang="en" sz="1100" dirty="0">
                <a:solidFill>
                  <a:srgbClr val="000000"/>
                </a:solidFill>
                <a:latin typeface="Century Gothic"/>
                <a:ea typeface="Century Gothic"/>
                <a:cs typeface="Century Gothic"/>
                <a:sym typeface="Century Gothic"/>
              </a:rPr>
              <a:t> </a:t>
            </a:r>
            <a:r>
              <a:rPr lang="en-US" sz="1400" u="sng" dirty="0">
                <a:hlinkClick r:id="rId3"/>
              </a:rPr>
              <a:t>https://tools4ncteachers.com/resources/4-fourth-grade/parent-letters/cluster-4/parentnightpresentation.pptx</a:t>
            </a:r>
            <a:endParaRPr sz="1100" dirty="0">
              <a:solidFill>
                <a:srgbClr val="000000"/>
              </a:solidFill>
              <a:latin typeface="Century Gothic"/>
              <a:ea typeface="Century Gothic"/>
              <a:cs typeface="Century Gothic"/>
              <a:sym typeface="Century Gothic"/>
            </a:endParaRPr>
          </a:p>
        </p:txBody>
      </p:sp>
      <p:sp>
        <p:nvSpPr>
          <p:cNvPr id="133" name="Shape 133"/>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a:t>
            </a:r>
            <a:r>
              <a:rPr lang="en" sz="3000" b="1" dirty="0">
                <a:latin typeface="Century Gothic"/>
                <a:ea typeface="Century Gothic"/>
                <a:cs typeface="Century Gothic"/>
                <a:sym typeface="Century Gothic"/>
              </a:rPr>
              <a:t>Parent Night Presentations </a:t>
            </a:r>
            <a:endParaRPr sz="3000" b="1" u="sng" dirty="0">
              <a:latin typeface="Century Gothic"/>
              <a:ea typeface="Century Gothic"/>
              <a:cs typeface="Century Gothic"/>
              <a:sym typeface="Century Gothic"/>
            </a:endParaRPr>
          </a:p>
        </p:txBody>
      </p:sp>
      <p:sp>
        <p:nvSpPr>
          <p:cNvPr id="134" name="Shape 134"/>
          <p:cNvSpPr txBox="1"/>
          <p:nvPr/>
        </p:nvSpPr>
        <p:spPr>
          <a:xfrm>
            <a:off x="822000" y="42930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latin typeface="Century Gothic"/>
                <a:ea typeface="Century Gothic"/>
                <a:cs typeface="Century Gothic"/>
                <a:sym typeface="Century Gothic"/>
              </a:rPr>
              <a:t>Curriculum Connection: NC.4.NBT.5</a:t>
            </a:r>
            <a:r>
              <a:rPr lang="en" sz="1800">
                <a:latin typeface="Century Gothic"/>
                <a:ea typeface="Century Gothic"/>
                <a:cs typeface="Century Gothic"/>
                <a:sym typeface="Century Gothic"/>
              </a:rPr>
              <a:t>, </a:t>
            </a:r>
            <a:r>
              <a:rPr lang="en" sz="1800" b="1">
                <a:solidFill>
                  <a:schemeClr val="dk1"/>
                </a:solidFill>
                <a:latin typeface="Century Gothic"/>
                <a:ea typeface="Century Gothic"/>
                <a:cs typeface="Century Gothic"/>
                <a:sym typeface="Century Gothic"/>
              </a:rPr>
              <a:t>NC.4.NBT.6</a:t>
            </a:r>
            <a:endParaRPr sz="1800">
              <a:latin typeface="Century Gothic"/>
              <a:ea typeface="Century Gothic"/>
              <a:cs typeface="Century Gothic"/>
              <a:sym typeface="Century Gothic"/>
            </a:endParaRPr>
          </a:p>
        </p:txBody>
      </p:sp>
      <p:pic>
        <p:nvPicPr>
          <p:cNvPr id="135" name="Shape 135"/>
          <p:cNvPicPr preferRelativeResize="0"/>
          <p:nvPr/>
        </p:nvPicPr>
        <p:blipFill>
          <a:blip r:embed="rId4">
            <a:alphaModFix/>
          </a:blip>
          <a:stretch>
            <a:fillRect/>
          </a:stretch>
        </p:blipFill>
        <p:spPr>
          <a:xfrm>
            <a:off x="368450" y="4232827"/>
            <a:ext cx="453551" cy="486650"/>
          </a:xfrm>
          <a:prstGeom prst="rect">
            <a:avLst/>
          </a:prstGeom>
          <a:noFill/>
          <a:ln>
            <a:noFill/>
          </a:ln>
        </p:spPr>
      </p:pic>
      <p:pic>
        <p:nvPicPr>
          <p:cNvPr id="136" name="Shape 136"/>
          <p:cNvPicPr preferRelativeResize="0"/>
          <p:nvPr/>
        </p:nvPicPr>
        <p:blipFill>
          <a:blip r:embed="rId5">
            <a:alphaModFix/>
          </a:blip>
          <a:stretch>
            <a:fillRect/>
          </a:stretch>
        </p:blipFill>
        <p:spPr>
          <a:xfrm>
            <a:off x="5737349" y="1607837"/>
            <a:ext cx="2639475" cy="2175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156700" y="140125"/>
            <a:ext cx="8869800" cy="4745400"/>
          </a:xfrm>
          <a:prstGeom prst="rect">
            <a:avLst/>
          </a:prstGeom>
          <a:noFill/>
          <a:ln w="38100" cap="flat" cmpd="sng">
            <a:solidFill>
              <a:srgbClr val="3AA98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4821300" y="1376975"/>
            <a:ext cx="4119900" cy="3080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txBox="1">
            <a:spLocks noGrp="1"/>
          </p:cNvSpPr>
          <p:nvPr>
            <p:ph type="body" idx="1"/>
          </p:nvPr>
        </p:nvSpPr>
        <p:spPr>
          <a:xfrm>
            <a:off x="159300" y="858575"/>
            <a:ext cx="46620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dirty="0">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1400" dirty="0">
                <a:solidFill>
                  <a:schemeClr val="dk1"/>
                </a:solidFill>
                <a:latin typeface="Century Gothic"/>
                <a:ea typeface="Century Gothic"/>
                <a:cs typeface="Century Gothic"/>
                <a:sym typeface="Century Gothic"/>
              </a:rPr>
              <a:t>Parent “How-To” guides are effective ways to explain how students are approaching math concepts at school.  Parents can then feel empowered in being able to assist their child with homework.  This link shows a parent letter demonstrating the area model and partial product model for multiplication.  The letter is available in English and Spanish.</a:t>
            </a:r>
            <a:endParaRPr sz="1400" dirty="0">
              <a:solidFill>
                <a:schemeClr val="dk1"/>
              </a:solidFill>
              <a:latin typeface="Century Gothic"/>
              <a:ea typeface="Century Gothic"/>
              <a:cs typeface="Century Gothic"/>
              <a:sym typeface="Century Gothic"/>
            </a:endParaRPr>
          </a:p>
          <a:p>
            <a:pPr marL="0" lvl="0" indent="0">
              <a:spcBef>
                <a:spcPts val="1600"/>
              </a:spcBef>
              <a:spcAft>
                <a:spcPts val="1600"/>
              </a:spcAft>
              <a:buNone/>
            </a:pPr>
            <a:r>
              <a:rPr lang="en" sz="1400" b="1" dirty="0">
                <a:solidFill>
                  <a:srgbClr val="000000"/>
                </a:solidFill>
                <a:latin typeface="Century Gothic"/>
                <a:ea typeface="Century Gothic"/>
                <a:cs typeface="Century Gothic"/>
                <a:sym typeface="Century Gothic"/>
              </a:rPr>
              <a:t>Link:</a:t>
            </a:r>
            <a:r>
              <a:rPr lang="en-US" sz="1400" u="sng" dirty="0">
                <a:hlinkClick r:id="rId3"/>
              </a:rPr>
              <a:t> https://tools4ncteachers.com/resources/4-fourth-grade/parent-letters/cluster-4/parentletterareamodelformultiplication.pdf</a:t>
            </a:r>
            <a:endParaRPr sz="1100" dirty="0">
              <a:solidFill>
                <a:srgbClr val="000000"/>
              </a:solidFill>
              <a:latin typeface="Century Gothic"/>
              <a:ea typeface="Century Gothic"/>
              <a:cs typeface="Century Gothic"/>
              <a:sym typeface="Century Gothic"/>
            </a:endParaRPr>
          </a:p>
        </p:txBody>
      </p:sp>
      <p:sp>
        <p:nvSpPr>
          <p:cNvPr id="144" name="Shape 144"/>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Century Gothic"/>
                <a:ea typeface="Century Gothic"/>
                <a:cs typeface="Century Gothic"/>
                <a:sym typeface="Century Gothic"/>
              </a:rPr>
              <a:t>Topic:  Parent Letter - Multiplication</a:t>
            </a:r>
            <a:endParaRPr sz="2600" b="1" u="sng" dirty="0">
              <a:latin typeface="Century Gothic"/>
              <a:ea typeface="Century Gothic"/>
              <a:cs typeface="Century Gothic"/>
              <a:sym typeface="Century Gothic"/>
            </a:endParaRPr>
          </a:p>
        </p:txBody>
      </p:sp>
      <p:sp>
        <p:nvSpPr>
          <p:cNvPr id="145" name="Shape 145"/>
          <p:cNvSpPr txBox="1"/>
          <p:nvPr/>
        </p:nvSpPr>
        <p:spPr>
          <a:xfrm>
            <a:off x="669600" y="4293000"/>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NC.4.NBT.5</a:t>
            </a:r>
            <a:endParaRPr sz="1800" dirty="0">
              <a:latin typeface="Century Gothic"/>
              <a:ea typeface="Century Gothic"/>
              <a:cs typeface="Century Gothic"/>
              <a:sym typeface="Century Gothic"/>
            </a:endParaRPr>
          </a:p>
        </p:txBody>
      </p:sp>
      <p:pic>
        <p:nvPicPr>
          <p:cNvPr id="146" name="Shape 146"/>
          <p:cNvPicPr preferRelativeResize="0"/>
          <p:nvPr/>
        </p:nvPicPr>
        <p:blipFill>
          <a:blip r:embed="rId4">
            <a:alphaModFix/>
          </a:blip>
          <a:stretch>
            <a:fillRect/>
          </a:stretch>
        </p:blipFill>
        <p:spPr>
          <a:xfrm>
            <a:off x="297273" y="4340575"/>
            <a:ext cx="296132" cy="366300"/>
          </a:xfrm>
          <a:prstGeom prst="rect">
            <a:avLst/>
          </a:prstGeom>
          <a:noFill/>
          <a:ln>
            <a:noFill/>
          </a:ln>
        </p:spPr>
      </p:pic>
      <p:pic>
        <p:nvPicPr>
          <p:cNvPr id="147" name="Shape 147"/>
          <p:cNvPicPr preferRelativeResize="0"/>
          <p:nvPr/>
        </p:nvPicPr>
        <p:blipFill>
          <a:blip r:embed="rId5">
            <a:alphaModFix/>
          </a:blip>
          <a:stretch>
            <a:fillRect/>
          </a:stretch>
        </p:blipFill>
        <p:spPr>
          <a:xfrm>
            <a:off x="4945609" y="1522722"/>
            <a:ext cx="3902900" cy="2782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1244</Words>
  <Application>Microsoft Office PowerPoint</Application>
  <PresentationFormat>On-screen Show (16:9)</PresentationFormat>
  <Paragraphs>69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Arial</vt:lpstr>
      <vt:lpstr>Simple Light</vt:lpstr>
      <vt:lpstr>Fourth Grade Parent Resources</vt:lpstr>
      <vt:lpstr>Topic:  Video-Student Led Conferences </vt:lpstr>
      <vt:lpstr>Topic:  Video-Partial Quotients Method </vt:lpstr>
      <vt:lpstr>Topic: Card and Board Games </vt:lpstr>
      <vt:lpstr>Topic:  Student Created Parent Pamphlets </vt:lpstr>
      <vt:lpstr>Topic:  Anchor Charts </vt:lpstr>
      <vt:lpstr>Topic: Area Model/Open Array - Multiplication </vt:lpstr>
      <vt:lpstr>Topic:  Parent Night Presentations </vt:lpstr>
      <vt:lpstr>Topic:  Parent Letter - Multiplication</vt:lpstr>
      <vt:lpstr>Topic:  Multiplication Strategies Handout</vt:lpstr>
      <vt:lpstr>Topic:  Division Strategies Handout</vt:lpstr>
      <vt:lpstr>Topic:  Family Game Nights </vt:lpstr>
      <vt:lpstr>Topic:  Helpful Websites</vt:lpstr>
      <vt:lpstr>Topic: Khan Academy Website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Grade Parent Resources</dc:title>
  <dc:creator>Floyd, Ana</dc:creator>
  <cp:lastModifiedBy>Wendy Rich</cp:lastModifiedBy>
  <cp:revision>4</cp:revision>
  <dcterms:modified xsi:type="dcterms:W3CDTF">2018-07-17T13:02:55Z</dcterms:modified>
</cp:coreProperties>
</file>