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-22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98701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de855fc7d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de855fc7d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de855fc7d_8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de855fc7d_8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de855fc7d_8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de855fc7d_8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de855fc7d_8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de855fc7d_8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de855fc7d_8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de855fc7d_8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e855fc7d_8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de855fc7d_8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e38943c4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de38943c4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de38943c4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de38943c4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9" name="Google Shape;89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hi61nm2cr3mkdgk1dtaov18-wpengine.netdna-ssl.com/wp-content/uploads/2017/03/Norms-Poster-2015.pdf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8L6bGd0Km3B8sk1pj9JHX2mAp-LZ6HvV/view?usp=sharing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90250" y="3189200"/>
            <a:ext cx="8238000" cy="1428000"/>
          </a:xfrm>
          <a:prstGeom prst="rect">
            <a:avLst/>
          </a:prstGeom>
          <a:solidFill>
            <a:srgbClr val="9900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appy Monkey"/>
                <a:ea typeface="Happy Monkey"/>
                <a:cs typeface="Happy Monkey"/>
                <a:sym typeface="Happy Monkey"/>
              </a:rPr>
              <a:t>Building a Classroom Community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425" y="148421"/>
            <a:ext cx="3233000" cy="29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311700" y="323725"/>
            <a:ext cx="8520600" cy="734700"/>
          </a:xfrm>
          <a:prstGeom prst="rect">
            <a:avLst/>
          </a:prstGeom>
          <a:solidFill>
            <a:srgbClr val="99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Happy Monkey"/>
                <a:ea typeface="Happy Monkey"/>
                <a:cs typeface="Happy Monkey"/>
                <a:sym typeface="Happy Monkey"/>
              </a:rPr>
              <a:t>The Myth of “</a:t>
            </a:r>
            <a:r>
              <a:rPr lang="en" sz="3600" b="1">
                <a:solidFill>
                  <a:schemeClr val="lt1"/>
                </a:solidFill>
                <a:latin typeface="Happy Monkey"/>
                <a:ea typeface="Happy Monkey"/>
                <a:cs typeface="Happy Monkey"/>
                <a:sym typeface="Happy Monkey"/>
              </a:rPr>
              <a:t>Math People</a:t>
            </a:r>
            <a:r>
              <a:rPr lang="en" sz="3600">
                <a:solidFill>
                  <a:schemeClr val="lt1"/>
                </a:solidFill>
                <a:latin typeface="Happy Monkey"/>
                <a:ea typeface="Happy Monkey"/>
                <a:cs typeface="Happy Monkey"/>
                <a:sym typeface="Happy Monkey"/>
              </a:rPr>
              <a:t>”</a:t>
            </a:r>
            <a:endParaRPr sz="36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311700" y="1258900"/>
            <a:ext cx="8520600" cy="33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Happy Monkey"/>
                <a:ea typeface="Happy Monkey"/>
                <a:cs typeface="Happy Monkey"/>
                <a:sym typeface="Happy Monkey"/>
              </a:rPr>
              <a:t>“The pervasive myth that some people are born with a “math brain” and some are not has been </a:t>
            </a:r>
            <a:r>
              <a:rPr lang="en" sz="3000" b="1">
                <a:latin typeface="Happy Monkey"/>
                <a:ea typeface="Happy Monkey"/>
                <a:cs typeface="Happy Monkey"/>
                <a:sym typeface="Happy Monkey"/>
              </a:rPr>
              <a:t>resoundingly disproved by research </a:t>
            </a:r>
            <a:r>
              <a:rPr lang="en" sz="3000">
                <a:latin typeface="Happy Monkey"/>
                <a:ea typeface="Happy Monkey"/>
                <a:cs typeface="Happy Monkey"/>
                <a:sym typeface="Happy Monkey"/>
              </a:rPr>
              <a:t>but many students and parents believe this.”</a:t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  <a:p>
            <a:pPr marL="17780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Happy Monkey"/>
                <a:ea typeface="Happy Monkey"/>
                <a:cs typeface="Happy Monkey"/>
                <a:sym typeface="Happy Monkey"/>
              </a:rPr>
              <a:t>chrome-extension://bpmcpldpdmajfigpchkicefoigmkfalc/views/app.html</a:t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  <a:p>
            <a:pPr marL="17780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rgbClr val="99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a Math Norm?</a:t>
            </a:r>
            <a:endParaRPr sz="36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8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Math norms are expectations in a math classroom, while working in collaboration.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22" name="Google Shape;1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84" y="2124825"/>
            <a:ext cx="3021841" cy="26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7225" y="2124830"/>
            <a:ext cx="3285125" cy="26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 txBox="1"/>
          <p:nvPr/>
        </p:nvSpPr>
        <p:spPr>
          <a:xfrm>
            <a:off x="3890650" y="3189200"/>
            <a:ext cx="1300800" cy="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Happy Monkey"/>
                <a:ea typeface="Happy Monkey"/>
                <a:cs typeface="Happy Monkey"/>
                <a:sym typeface="Happy Monkey"/>
              </a:rPr>
              <a:t>VS.</a:t>
            </a:r>
            <a:endParaRPr sz="4800" b="1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rgbClr val="99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Math Norm Statements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30" name="Google Shape;130;p2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Happy Monkey"/>
              <a:buChar char="●"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Everyone can learn math to the highest level.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Happy Monkey"/>
              <a:buChar char="●"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Mistakes are valuable.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Happy Monkey"/>
              <a:buChar char="●"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Questions are really important.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Happy Monkey"/>
              <a:buChar char="●"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Math is about creativity and making sense.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Happy Monkey"/>
              <a:buChar char="●"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Math is about connections and communicating.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Happy Monkey"/>
              <a:buChar char="●"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Depth is much more important than speed.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Happy Monkey"/>
              <a:buChar char="●"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Math class is about learning not performing.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235500" y="292625"/>
            <a:ext cx="8520600" cy="623400"/>
          </a:xfrm>
          <a:prstGeom prst="rect">
            <a:avLst/>
          </a:prstGeom>
          <a:solidFill>
            <a:srgbClr val="99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800" b="0">
                <a:solidFill>
                  <a:schemeClr val="lt1"/>
                </a:solidFill>
                <a:latin typeface="Happy Monkey"/>
                <a:ea typeface="Happy Monkey"/>
                <a:cs typeface="Happy Monkey"/>
                <a:sym typeface="Happy Monkey"/>
              </a:rPr>
              <a:t>Creating Math Norms</a:t>
            </a:r>
            <a:endParaRPr b="0"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69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appy Monkey"/>
              <a:buChar char="●"/>
            </a:pPr>
            <a:r>
              <a:rPr lang="en" sz="24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Display the Creating Math Norms (slide 6).  </a:t>
            </a:r>
            <a:endParaRPr sz="24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appy Monkey"/>
              <a:buChar char="●"/>
            </a:pPr>
            <a:r>
              <a:rPr lang="en" sz="24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Have students use sticky notes to record their responses.  </a:t>
            </a:r>
            <a:endParaRPr sz="24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appy Monkey"/>
              <a:buChar char="●"/>
            </a:pPr>
            <a:r>
              <a:rPr lang="en" sz="24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Each group must come to a consensus about their ideas and share their shared beliefs with the class.  </a:t>
            </a:r>
            <a:endParaRPr sz="24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appy Monkey"/>
              <a:buChar char="●"/>
            </a:pPr>
            <a:r>
              <a:rPr lang="en" sz="24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Then, as a class, create norms based on what every student believes is necessary in the math class. </a:t>
            </a:r>
            <a:endParaRPr sz="24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appy Monkey"/>
              <a:buChar char="●"/>
            </a:pPr>
            <a:r>
              <a:rPr lang="en" sz="24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Look at this </a:t>
            </a:r>
            <a:r>
              <a:rPr lang="en" sz="2400" u="sng">
                <a:solidFill>
                  <a:schemeClr val="accent5"/>
                </a:solidFill>
                <a:latin typeface="Happy Monkey"/>
                <a:ea typeface="Happy Monkey"/>
                <a:cs typeface="Happy Monkey"/>
                <a:sym typeface="Happy Monkey"/>
                <a:hlinkClick r:id="rId3"/>
              </a:rPr>
              <a:t>sample</a:t>
            </a:r>
            <a:r>
              <a:rPr lang="en" sz="24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from YouCubed, </a:t>
            </a:r>
            <a:endParaRPr sz="24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which links class norms to growth mindset.</a:t>
            </a:r>
            <a:endParaRPr sz="24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7" name="Google Shape;13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6000" y="3663175"/>
            <a:ext cx="1918000" cy="148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75" y="70850"/>
            <a:ext cx="8980925" cy="48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title"/>
          </p:nvPr>
        </p:nvSpPr>
        <p:spPr>
          <a:xfrm>
            <a:off x="370150" y="73350"/>
            <a:ext cx="8520600" cy="623400"/>
          </a:xfrm>
          <a:prstGeom prst="rect">
            <a:avLst/>
          </a:prstGeom>
          <a:solidFill>
            <a:srgbClr val="99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Math Attitudes!</a:t>
            </a:r>
            <a:endParaRPr sz="3600" b="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48" name="Google Shape;148;p31"/>
          <p:cNvSpPr txBox="1">
            <a:spLocks noGrp="1"/>
          </p:cNvSpPr>
          <p:nvPr>
            <p:ph type="body" idx="1"/>
          </p:nvPr>
        </p:nvSpPr>
        <p:spPr>
          <a:xfrm>
            <a:off x="370150" y="939725"/>
            <a:ext cx="4184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Discover your student’s math attitude with this survey.</a:t>
            </a:r>
            <a:endParaRPr sz="2400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Click on the survey to gain access for a printable copy. </a:t>
            </a:r>
            <a:endParaRPr sz="2400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9" name="Google Shape;149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46036" t="15067" r="22889" b="16038"/>
          <a:stretch/>
        </p:blipFill>
        <p:spPr>
          <a:xfrm>
            <a:off x="4880250" y="696750"/>
            <a:ext cx="4142877" cy="426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7675" y="1142675"/>
            <a:ext cx="3108826" cy="37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4388" y="1142663"/>
            <a:ext cx="3108825" cy="38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2"/>
          <p:cNvSpPr txBox="1"/>
          <p:nvPr/>
        </p:nvSpPr>
        <p:spPr>
          <a:xfrm>
            <a:off x="100750" y="275750"/>
            <a:ext cx="8859000" cy="6834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Math Classroom Poster Ideas</a:t>
            </a:r>
            <a:endParaRPr sz="36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57" name="Google Shape;157;p32"/>
          <p:cNvPicPr preferRelativeResize="0"/>
          <p:nvPr/>
        </p:nvPicPr>
        <p:blipFill rotWithShape="1">
          <a:blip r:embed="rId5">
            <a:alphaModFix/>
          </a:blip>
          <a:srcRect l="30025" t="16533" r="32868" b="17464"/>
          <a:stretch/>
        </p:blipFill>
        <p:spPr>
          <a:xfrm>
            <a:off x="0" y="1255500"/>
            <a:ext cx="2879924" cy="37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Macintosh PowerPoint</Application>
  <PresentationFormat>On-screen Show (16:9)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Raleway</vt:lpstr>
      <vt:lpstr>Happy Monkey</vt:lpstr>
      <vt:lpstr>Old Standard TT</vt:lpstr>
      <vt:lpstr>Source Sans Pro</vt:lpstr>
      <vt:lpstr>Paperback</vt:lpstr>
      <vt:lpstr>Plum</vt:lpstr>
      <vt:lpstr>Building a Classroom Community</vt:lpstr>
      <vt:lpstr>The Myth of “Math People”</vt:lpstr>
      <vt:lpstr>What is a Math Norm?</vt:lpstr>
      <vt:lpstr>Math Norm Statements</vt:lpstr>
      <vt:lpstr>Creating Math Norms</vt:lpstr>
      <vt:lpstr>PowerPoint Presentation</vt:lpstr>
      <vt:lpstr>Math Attitudes!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Classroom Community</dc:title>
  <cp:lastModifiedBy>Marta Garcia</cp:lastModifiedBy>
  <cp:revision>1</cp:revision>
  <dcterms:modified xsi:type="dcterms:W3CDTF">2018-08-18T23:33:16Z</dcterms:modified>
</cp:coreProperties>
</file>