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Inconsolata" panose="020B0604020202020204" charset="0"/>
      <p:regular r:id="rId23"/>
      <p:bold r:id="rId24"/>
    </p:embeddedFont>
    <p:embeddedFont>
      <p:font typeface="Pangolin"/>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A8A90E-AEA0-47F1-BA81-5C6482155CAA}">
  <a:tblStyle styleId="{87A8A90E-AEA0-47F1-BA81-5C6482155C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80" autoAdjust="0"/>
  </p:normalViewPr>
  <p:slideViewPr>
    <p:cSldViewPr snapToGrid="0">
      <p:cViewPr varScale="1">
        <p:scale>
          <a:sx n="82" d="100"/>
          <a:sy n="82" d="100"/>
        </p:scale>
        <p:origin x="147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This presentation is intended to prepare you for the standards you will teach in cluster 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e0204a42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e0204a42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Numerical data represents objects or individuals by numbers assigned to certain measurable properties.  Questions yield responses that are values - numbers such as counts and measurements.  Examples include:  </a:t>
            </a:r>
            <a:r>
              <a:rPr lang="en">
                <a:solidFill>
                  <a:schemeClr val="dk1"/>
                </a:solidFill>
              </a:rPr>
              <a:t>How many children are in your family? How many pets do you have? (Both of these questions generate numerical data because the responses are numbers that are considered counts.)  How much time do you spend watching TV this week? (Both of these questions are also numerical because the responses are measurements - minutes and inches.)  Bar graphs, frequency tables, and line plots can all be used to represent numerical data.  This is the new focus for fourth grade.</a:t>
            </a:r>
            <a:endParaRPr>
              <a:solidFill>
                <a:schemeClr val="dk1"/>
              </a:solidFill>
            </a:endParaRPr>
          </a:p>
          <a:p>
            <a:pPr marL="0" lvl="0" indent="0" algn="l" rtl="0">
              <a:lnSpc>
                <a:spcPct val="100000"/>
              </a:lnSpc>
              <a:spcBef>
                <a:spcPts val="0"/>
              </a:spcBef>
              <a:spcAft>
                <a:spcPts val="0"/>
              </a:spcAft>
              <a:buNone/>
            </a:pPr>
            <a:r>
              <a:rPr lang="en">
                <a:solidFill>
                  <a:schemeClr val="dk1"/>
                </a:solidFill>
              </a:rPr>
              <a:t>Be careful of saying to students that survey questions that yield categorical data will give you words and survey questions that yield numerical data are numbers.  For example, jersey numbers, grade levels, or house number are considered categorical data.  While the responses are numbers, they represent categories or groups rather than a measurement or count.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e0204a425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e0204a425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Numeric values that change over a period of time --- weight, height, temperature, money, speed, distance are a new focus for fifth grade.</a:t>
            </a:r>
            <a:endParaRPr/>
          </a:p>
          <a:p>
            <a:pPr marL="0" lvl="0" indent="0" algn="l" rtl="0">
              <a:lnSpc>
                <a:spcPct val="100000"/>
              </a:lnSpc>
              <a:spcBef>
                <a:spcPts val="0"/>
              </a:spcBef>
              <a:spcAft>
                <a:spcPts val="0"/>
              </a:spcAft>
              <a:buNone/>
            </a:pPr>
            <a:r>
              <a:rPr lang="en"/>
              <a:t>Line graphs can all be used to represent this continuous data that changes over time.  </a:t>
            </a:r>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e0204a42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e0204a42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t>Some examples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f8da8f9a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f8da8f9a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 graphs only represent continuous data that shows change over time. Continuous data is data that can be measured on continuum or scale. Continuous data can have almost any numeric value and can be subdivided into finer increments, depending on the precision of the measurement.  Examples of continuous data are tracking weight gain or loss for a certain duration of time, tracking the growth a plant (plant height in centimeters each day for a month), temperature increase/decrease throughout a day, etc. </a:t>
            </a:r>
            <a:endParaRPr/>
          </a:p>
          <a:p>
            <a:pPr marL="0" lvl="0" indent="0" algn="l" rtl="0">
              <a:spcBef>
                <a:spcPts val="0"/>
              </a:spcBef>
              <a:spcAft>
                <a:spcPts val="0"/>
              </a:spcAft>
              <a:buNone/>
            </a:pPr>
            <a:r>
              <a:rPr lang="en"/>
              <a:t>It is important to note that this standard corresponds to standard G1 -  Graph points in the first quadrant of a coordinate plane (since plotting points on a line graph occur in the first quadrant). Help students make this connection.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f8da8f9a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f8da8f9a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data on this graph is continuous because the data represents the measured amounts the temperature has changed throughout a day. Continuous data can take on any value between the two values listed on the x-axis. Example: The time between 11:00a.m. and 12:00p.m. can be further subdivided so the points on the line actually represent data at any point along the line.  * Notice that the graph has equally spaced divisions for each axis and the dots are connected with a line in order to show the increase and decrease more easily (a dotted line would also be acceptable).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8da8f9a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f8da8f9a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data is discrete, categorical data and is not appropriate for a line graph because it is not continuous data.  It does not show change over time. A bar graph would be an appropriate representation for this data. </a:t>
            </a:r>
            <a:endParaRPr/>
          </a:p>
          <a:p>
            <a:pPr marL="0" lvl="0" indent="0" algn="l" rtl="0">
              <a:spcBef>
                <a:spcPts val="0"/>
              </a:spcBef>
              <a:spcAft>
                <a:spcPts val="0"/>
              </a:spcAft>
              <a:buNone/>
            </a:pPr>
            <a:r>
              <a:rPr lang="en"/>
              <a:t>In this standard, It is also important for students to be able to understand which data will yield categorical, numerical or data that change over time. Please note that all numerical data does not yield change over time data. A survey question for how many pets live inside your house would yield numerical data because the data is a discrete count of pets in the home. Shoe size is a measurement but this also yields numerical data because the data is a discrete measurement of ones shoe size. With continuous data, think of the measurements “continuing to be subdivided into smaller amounts”. Shoe sizes on the graph cannot be further divided on the scale - there are 6, 6 ½, and 7 shoe sizes...not 6.25 or 6.8, etc.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df248fdaa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df248fdaa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is the time to review and evaluate the resources we have available for cluster 1.</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f79792bf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df79792b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review resources and begin creating lesson plans, consider….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df79792bf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df79792bf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Tools 4 NC Teachers website created by Tools for Teachers includes an enormous amount of resources including student-centered lessons, games, formative assessment and instructional tasks, number talk resources, and parent letters.</a:t>
            </a:r>
            <a:endParaRPr/>
          </a:p>
          <a:p>
            <a:pPr marL="0" lvl="0" indent="0" algn="l" rtl="0">
              <a:spcBef>
                <a:spcPts val="0"/>
              </a:spcBef>
              <a:spcAft>
                <a:spcPts val="0"/>
              </a:spcAft>
              <a:buNone/>
            </a:pPr>
            <a:r>
              <a:rPr lang="en"/>
              <a:t>Explore the multitude of resources available for cluster 1.  With your grade level, decide which resources you will use, how you will use them, and how you will sequence and pace them within the allotted time frame.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f8da8f9af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f8da8f9af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a look at the book Navigating through Algebra in grades 3-5 if you have access to it.  This book includes lessons that correlate with the standards in cluster 1.</a:t>
            </a:r>
            <a:endParaRPr/>
          </a:p>
          <a:p>
            <a:pPr marL="0" lvl="0" indent="0" algn="l" rtl="0">
              <a:spcBef>
                <a:spcPts val="0"/>
              </a:spcBef>
              <a:spcAft>
                <a:spcPts val="0"/>
              </a:spcAft>
              <a:buNone/>
            </a:pPr>
            <a:r>
              <a:rPr lang="en"/>
              <a:t>As you plan, also take a look at the websites listed ---- including K-5 Math Teaching Resources website.  This website includes great ideas for stations and math workshop.   Review these along with other resources presented today to determine the best sequence of lessons.</a:t>
            </a:r>
            <a:endParaRPr/>
          </a:p>
          <a:p>
            <a:pPr marL="0" lvl="0" indent="0" algn="l" rtl="0">
              <a:spcBef>
                <a:spcPts val="0"/>
              </a:spcBef>
              <a:spcAft>
                <a:spcPts val="0"/>
              </a:spcAft>
              <a:buNone/>
            </a:pPr>
            <a:r>
              <a:rPr lang="en"/>
              <a:t>*With any of the materials, be sure to evaluate them carefully to see if they align with the standard and the new SCoS.  For example, some of the Investigations lessons (not listed here) do not focus on constant rates of change - patterns that form straight lines.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df248fdaa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df248fdaa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cluster, Creating Classroom Community through Data and Graphing, focuses on graphing points on line graphs and coordinate grids - standards NC.5.MD.2, NC.5.G.1, and NC.5.OA.3.  Read the standards and discuss what they mean.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dfd5c137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dfd5c137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Notice that Cluster 1 is titled “Creating Community through Data and Graphing”. Plan how you will use the ideas from page 3 and 4 of the Instructional Framework and the ideas from the Building Community PD presented earlier today to build your mathematics community.  How can you the integrate data and graphing standards as you establish your classroom community at the beginning of the school year?</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df248fdaa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df248fdaa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Read Cluster 1:  Creating Classroom Community through Data and Graphing in the Instructional Framework </a:t>
            </a:r>
            <a:r>
              <a:rPr lang="en">
                <a:solidFill>
                  <a:schemeClr val="dk1"/>
                </a:solidFill>
              </a:rPr>
              <a:t>(p. 3-4)</a:t>
            </a:r>
            <a:r>
              <a:rPr lang="en"/>
              <a:t>.</a:t>
            </a:r>
            <a:endParaRPr/>
          </a:p>
          <a:p>
            <a:pPr marL="0" lvl="0" indent="0" algn="l" rtl="0">
              <a:spcBef>
                <a:spcPts val="0"/>
              </a:spcBef>
              <a:spcAft>
                <a:spcPts val="0"/>
              </a:spcAft>
              <a:buClr>
                <a:schemeClr val="dk1"/>
              </a:buClr>
              <a:buSzPts val="1100"/>
              <a:buFont typeface="Arial"/>
              <a:buNone/>
            </a:pPr>
            <a:r>
              <a:rPr lang="en"/>
              <a:t>Discuss:</a:t>
            </a:r>
            <a:endParaRPr/>
          </a:p>
          <a:p>
            <a:pPr marL="457200" lvl="0" indent="-298450" algn="l" rtl="0">
              <a:spcBef>
                <a:spcPts val="0"/>
              </a:spcBef>
              <a:spcAft>
                <a:spcPts val="0"/>
              </a:spcAft>
              <a:buClr>
                <a:srgbClr val="000000"/>
              </a:buClr>
              <a:buSzPts val="1100"/>
              <a:buFont typeface="Arial"/>
              <a:buChar char="✗"/>
            </a:pPr>
            <a:r>
              <a:rPr lang="en"/>
              <a:t>What does the standard mean?  </a:t>
            </a:r>
            <a:endParaRPr/>
          </a:p>
          <a:p>
            <a:pPr marL="457200" lvl="0" indent="-298450" algn="l" rtl="0">
              <a:spcBef>
                <a:spcPts val="0"/>
              </a:spcBef>
              <a:spcAft>
                <a:spcPts val="0"/>
              </a:spcAft>
              <a:buClr>
                <a:srgbClr val="000000"/>
              </a:buClr>
              <a:buSzPts val="1100"/>
              <a:buFont typeface="Arial"/>
              <a:buChar char="✗"/>
            </a:pPr>
            <a:r>
              <a:rPr lang="en"/>
              <a:t>What do students need to know and be able to do?</a:t>
            </a:r>
            <a:endParaRPr/>
          </a:p>
          <a:p>
            <a:pPr marL="457200" lvl="0" indent="-298450" algn="l" rtl="0">
              <a:spcBef>
                <a:spcPts val="0"/>
              </a:spcBef>
              <a:spcAft>
                <a:spcPts val="0"/>
              </a:spcAft>
              <a:buClr>
                <a:srgbClr val="000000"/>
              </a:buClr>
              <a:buSzPts val="1100"/>
              <a:buFont typeface="Arial"/>
              <a:buChar char="✗"/>
            </a:pPr>
            <a:r>
              <a:rPr lang="en"/>
              <a:t>What vocabulary should be taught along with the standard?</a:t>
            </a:r>
            <a:endParaRPr/>
          </a:p>
          <a:p>
            <a:pPr marL="457200" lvl="0" indent="-298450" algn="l" rtl="0">
              <a:spcBef>
                <a:spcPts val="0"/>
              </a:spcBef>
              <a:spcAft>
                <a:spcPts val="0"/>
              </a:spcAft>
              <a:buClr>
                <a:srgbClr val="000000"/>
              </a:buClr>
              <a:buSzPts val="1100"/>
              <a:buFont typeface="Arial"/>
              <a:buChar char="✗"/>
            </a:pPr>
            <a:r>
              <a:rPr lang="en"/>
              <a:t>What have students learned in prior grades that will help them master this standard?</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df248fdaa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df248fdaa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about MD2, G1, and OA3 in the Unpacking Document (p. 20, 23, 6).</a:t>
            </a:r>
            <a:endParaRPr/>
          </a:p>
          <a:p>
            <a:pPr marL="0" lvl="0" indent="0" algn="l" rtl="0">
              <a:spcBef>
                <a:spcPts val="0"/>
              </a:spcBef>
              <a:spcAft>
                <a:spcPts val="0"/>
              </a:spcAft>
              <a:buNone/>
            </a:pPr>
            <a:r>
              <a:rPr lang="en"/>
              <a:t>Discuss:</a:t>
            </a:r>
            <a:endParaRPr/>
          </a:p>
          <a:p>
            <a:pPr marL="457200" lvl="0" indent="-298450" algn="l" rtl="0">
              <a:spcBef>
                <a:spcPts val="0"/>
              </a:spcBef>
              <a:spcAft>
                <a:spcPts val="0"/>
              </a:spcAft>
              <a:buClr>
                <a:srgbClr val="000000"/>
              </a:buClr>
              <a:buSzPts val="1100"/>
              <a:buFont typeface="Arial"/>
              <a:buChar char="✗"/>
            </a:pPr>
            <a:r>
              <a:rPr lang="en"/>
              <a:t>What does the standard mean?  </a:t>
            </a:r>
            <a:endParaRPr/>
          </a:p>
          <a:p>
            <a:pPr marL="457200" lvl="0" indent="-298450" algn="l" rtl="0">
              <a:spcBef>
                <a:spcPts val="0"/>
              </a:spcBef>
              <a:spcAft>
                <a:spcPts val="0"/>
              </a:spcAft>
              <a:buClr>
                <a:srgbClr val="000000"/>
              </a:buClr>
              <a:buSzPts val="1100"/>
              <a:buFont typeface="Arial"/>
              <a:buChar char="✗"/>
            </a:pPr>
            <a:r>
              <a:rPr lang="en"/>
              <a:t>What do students need to know and be able to do?</a:t>
            </a:r>
            <a:endParaRPr/>
          </a:p>
          <a:p>
            <a:pPr marL="457200" lvl="0" indent="-298450" algn="l" rtl="0">
              <a:spcBef>
                <a:spcPts val="0"/>
              </a:spcBef>
              <a:spcAft>
                <a:spcPts val="0"/>
              </a:spcAft>
              <a:buClr>
                <a:srgbClr val="000000"/>
              </a:buClr>
              <a:buSzPts val="1100"/>
              <a:buFont typeface="Arial"/>
              <a:buChar char="✗"/>
            </a:pPr>
            <a:r>
              <a:rPr lang="en"/>
              <a:t>What vocabulary should be taught along with the standard?</a:t>
            </a:r>
            <a:endParaRPr/>
          </a:p>
          <a:p>
            <a:pPr marL="457200" lvl="0" indent="-298450" algn="l" rtl="0">
              <a:spcBef>
                <a:spcPts val="0"/>
              </a:spcBef>
              <a:spcAft>
                <a:spcPts val="0"/>
              </a:spcAft>
              <a:buClr>
                <a:srgbClr val="000000"/>
              </a:buClr>
              <a:buSzPts val="1100"/>
              <a:buFont typeface="Arial"/>
              <a:buChar char="✗"/>
            </a:pPr>
            <a:r>
              <a:rPr lang="en"/>
              <a:t>What have students learned in prior grades that will help them master this standard?</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e0204a42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e0204a42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both second and third grades, the standards specify that students will represent data using picture graphs and bar graphs.  Notice the difference between the two grade levels.  In second grade, students use a single-unit scale whereas third graders must represent and interpret scaled graphs.  Notice that the picture graph includes a scale of 10 and the bar graph includes a scale of two.  In both grade levels, students solve problems about the graphs they create.  However, third grade advances to two-step problems.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e0204a425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e0204a42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fourth grade, students focus on numerical data.  They must know the difference between numerical and categorical data and be able to represent numerical data in a frequency table, scaled bar graph, and line plot.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e0204a42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e0204a42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6000"/>
              </a:lnSpc>
              <a:spcBef>
                <a:spcPts val="0"/>
              </a:spcBef>
              <a:spcAft>
                <a:spcPts val="0"/>
              </a:spcAft>
              <a:buClr>
                <a:schemeClr val="dk1"/>
              </a:buClr>
              <a:buSzPts val="1100"/>
              <a:buFont typeface="Arial"/>
              <a:buNone/>
            </a:pPr>
            <a:r>
              <a:rPr lang="en"/>
              <a:t>In the revised NCSCOS, line plots have been removed from the second and third grade standards.  This representation has been moved to fourth grade and only includes whole numbers - no fractions.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e0204a42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e0204a42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third grade, students focus on categorical data.  In fourth grade, the focus shifts to numerical data.  In fifth grade students must determine whether a survey question will yield categorical or  numerical data, or data that changes over time. Examples of survey questions that will yield categorical data and examples of questions that will yield numerical data are on the following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e0204a425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e0204a42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Categorical data represents </a:t>
            </a:r>
            <a:r>
              <a:rPr lang="en">
                <a:solidFill>
                  <a:schemeClr val="dk1"/>
                </a:solidFill>
              </a:rPr>
              <a:t>individuals or objects by one or more characteristics or traits that they share.</a:t>
            </a:r>
            <a:r>
              <a:rPr lang="en"/>
              <a:t> Survey questions that yield categorical data describe characteristics that can be placed into groups or categories.  Examples:  Months in which people have birthdays, Favorite color T-shirt, Favorite fruits, Kinds of pets</a:t>
            </a:r>
            <a:endParaRPr/>
          </a:p>
          <a:p>
            <a:pPr marL="0" lvl="0" indent="0" algn="l" rtl="0">
              <a:lnSpc>
                <a:spcPct val="100000"/>
              </a:lnSpc>
              <a:spcBef>
                <a:spcPts val="0"/>
              </a:spcBef>
              <a:spcAft>
                <a:spcPts val="0"/>
              </a:spcAft>
              <a:buNone/>
            </a:pPr>
            <a:r>
              <a:rPr lang="en"/>
              <a:t>Bar graphs, picture graphs, and frequency tables can be used to represent categorical data.  This is the focus for third grade.</a:t>
            </a:r>
            <a:endParaRPr/>
          </a:p>
          <a:p>
            <a:pPr marL="0" lvl="0" indent="0" algn="l" rtl="0">
              <a:lnSpc>
                <a:spcPct val="100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lstStyle>
            <a:lvl1pPr lvl="0"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olaroid" type="blank">
  <p:cSld name="BLANK">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1"/>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ostit">
  <p:cSld name="BLANK_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2"/>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big postit">
  <p:cSld name="BLANK_1_2">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_1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background">
  <p:cSld name="BLANK_1_1">
    <p:bg>
      <p:bgPr>
        <a:noFill/>
        <a:effectLst/>
      </p:bgPr>
    </p:bg>
    <p:spTree>
      <p:nvGrpSpPr>
        <p:cNvPr id="1" name="Shape 50"/>
        <p:cNvGrpSpPr/>
        <p:nvPr/>
      </p:nvGrpSpPr>
      <p:grpSpPr>
        <a:xfrm>
          <a:off x="0" y="0"/>
          <a:ext cx="0" cy="0"/>
          <a:chOff x="0" y="0"/>
          <a:chExt cx="0" cy="0"/>
        </a:xfrm>
      </p:grpSpPr>
      <p:pic>
        <p:nvPicPr>
          <p:cNvPr id="51" name="Google Shape;51;p15" descr="notepad4.png"/>
          <p:cNvPicPr preferRelativeResize="0"/>
          <p:nvPr/>
        </p:nvPicPr>
        <p:blipFill>
          <a:blip r:embed="rId2">
            <a:alphaModFix/>
          </a:blip>
          <a:stretch>
            <a:fillRect/>
          </a:stretch>
        </p:blipFill>
        <p:spPr>
          <a:xfrm>
            <a:off x="0" y="0"/>
            <a:ext cx="9144000" cy="5143516"/>
          </a:xfrm>
          <a:prstGeom prst="rect">
            <a:avLst/>
          </a:prstGeom>
          <a:noFill/>
          <a:ln>
            <a:noFill/>
          </a:ln>
        </p:spPr>
      </p:pic>
      <p:sp>
        <p:nvSpPr>
          <p:cNvPr id="52" name="Google Shape;52;p1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703525" y="1735750"/>
            <a:ext cx="3486300" cy="1159800"/>
          </a:xfrm>
          <a:prstGeom prst="rect">
            <a:avLst/>
          </a:prstGeom>
        </p:spPr>
        <p:txBody>
          <a:bodyPr spcFirstLastPara="1" wrap="square" lIns="91425" tIns="91425" rIns="91425" bIns="91425" anchor="b" anchorCtr="0"/>
          <a:lstStyle>
            <a:lvl1pPr lvl="0"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1pPr>
            <a:lvl2pPr lvl="1"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2pPr>
            <a:lvl3pPr lvl="2"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3pPr>
            <a:lvl4pPr lvl="3"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4pPr>
            <a:lvl5pPr lvl="4"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5pPr>
            <a:lvl6pPr lvl="5"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6pPr>
            <a:lvl7pPr lvl="6"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7pPr>
            <a:lvl8pPr lvl="7"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8pPr>
            <a:lvl9pPr lvl="8"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9pPr>
          </a:lstStyle>
          <a:p>
            <a:endParaRPr/>
          </a:p>
        </p:txBody>
      </p:sp>
      <p:sp>
        <p:nvSpPr>
          <p:cNvPr id="13" name="Google Shape;13;p3"/>
          <p:cNvSpPr txBox="1">
            <a:spLocks noGrp="1"/>
          </p:cNvSpPr>
          <p:nvPr>
            <p:ph type="subTitle" idx="1"/>
          </p:nvPr>
        </p:nvSpPr>
        <p:spPr>
          <a:xfrm>
            <a:off x="2703525" y="2763852"/>
            <a:ext cx="3486300" cy="784800"/>
          </a:xfrm>
          <a:prstGeom prst="rect">
            <a:avLst/>
          </a:prstGeom>
        </p:spPr>
        <p:txBody>
          <a:bodyPr spcFirstLastPara="1" wrap="square" lIns="91425" tIns="91425" rIns="91425" bIns="91425" anchor="t" anchorCtr="0"/>
          <a:lstStyle>
            <a:lvl1pPr lvl="0" algn="ctr" rtl="0">
              <a:spcBef>
                <a:spcPts val="0"/>
              </a:spcBef>
              <a:spcAft>
                <a:spcPts val="0"/>
              </a:spcAft>
              <a:buClr>
                <a:srgbClr val="434343"/>
              </a:buClr>
              <a:buSzPts val="1400"/>
              <a:buFont typeface="Inconsolata"/>
              <a:buNone/>
              <a:defRPr>
                <a:solidFill>
                  <a:srgbClr val="434343"/>
                </a:solidFill>
                <a:latin typeface="Inconsolata"/>
                <a:ea typeface="Inconsolata"/>
                <a:cs typeface="Inconsolata"/>
                <a:sym typeface="Inconsolata"/>
              </a:defRPr>
            </a:lvl1pPr>
            <a:lvl2pPr lvl="1"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2pPr>
            <a:lvl3pPr lvl="2"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3pPr>
            <a:lvl4pPr lvl="3"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4pPr>
            <a:lvl5pPr lvl="4"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5pPr>
            <a:lvl6pPr lvl="5"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6pPr>
            <a:lvl7pPr lvl="6"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7pPr>
            <a:lvl8pPr lvl="7"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8pPr>
            <a:lvl9pPr lvl="8"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962850" y="876850"/>
            <a:ext cx="4955700" cy="819900"/>
          </a:xfrm>
          <a:prstGeom prst="rect">
            <a:avLst/>
          </a:prstGeom>
        </p:spPr>
        <p:txBody>
          <a:bodyPr spcFirstLastPara="1" wrap="square" lIns="91425" tIns="91425" rIns="91425" bIns="91425" anchor="t" anchorCtr="0"/>
          <a:lstStyle>
            <a:lvl1pPr marL="457200" lvl="0" indent="-419100" rtl="0">
              <a:lnSpc>
                <a:spcPct val="130000"/>
              </a:lnSpc>
              <a:spcBef>
                <a:spcPts val="0"/>
              </a:spcBef>
              <a:spcAft>
                <a:spcPts val="0"/>
              </a:spcAft>
              <a:buSzPts val="3000"/>
              <a:buChar char="✗"/>
              <a:defRPr sz="3000" i="1"/>
            </a:lvl1pPr>
            <a:lvl2pPr marL="914400" lvl="1" indent="-419100" rtl="0">
              <a:lnSpc>
                <a:spcPct val="130000"/>
              </a:lnSpc>
              <a:spcBef>
                <a:spcPts val="0"/>
              </a:spcBef>
              <a:spcAft>
                <a:spcPts val="0"/>
              </a:spcAft>
              <a:buSzPts val="3000"/>
              <a:buChar char="✗"/>
              <a:defRPr sz="3000" i="1"/>
            </a:lvl2pPr>
            <a:lvl3pPr marL="1371600" lvl="2" indent="-419100" rtl="0">
              <a:lnSpc>
                <a:spcPct val="130000"/>
              </a:lnSpc>
              <a:spcBef>
                <a:spcPts val="0"/>
              </a:spcBef>
              <a:spcAft>
                <a:spcPts val="0"/>
              </a:spcAft>
              <a:buSzPts val="3000"/>
              <a:buChar char="✗"/>
              <a:defRPr sz="3000" i="1"/>
            </a:lvl3pPr>
            <a:lvl4pPr marL="1828800" lvl="3" indent="-419100" rtl="0">
              <a:lnSpc>
                <a:spcPct val="130000"/>
              </a:lnSpc>
              <a:spcBef>
                <a:spcPts val="0"/>
              </a:spcBef>
              <a:spcAft>
                <a:spcPts val="0"/>
              </a:spcAft>
              <a:buSzPts val="3000"/>
              <a:buChar char="✗"/>
              <a:defRPr sz="3000" i="1"/>
            </a:lvl4pPr>
            <a:lvl5pPr marL="2286000" lvl="4" indent="-419100" rtl="0">
              <a:lnSpc>
                <a:spcPct val="130000"/>
              </a:lnSpc>
              <a:spcBef>
                <a:spcPts val="0"/>
              </a:spcBef>
              <a:spcAft>
                <a:spcPts val="0"/>
              </a:spcAft>
              <a:buSzPts val="3000"/>
              <a:buChar char="✗"/>
              <a:defRPr sz="3000" i="1"/>
            </a:lvl5pPr>
            <a:lvl6pPr marL="2743200" lvl="5" indent="-419100" rtl="0">
              <a:lnSpc>
                <a:spcPct val="130000"/>
              </a:lnSpc>
              <a:spcBef>
                <a:spcPts val="0"/>
              </a:spcBef>
              <a:spcAft>
                <a:spcPts val="0"/>
              </a:spcAft>
              <a:buSzPts val="3000"/>
              <a:buChar char="✗"/>
              <a:defRPr sz="3000" i="1"/>
            </a:lvl6pPr>
            <a:lvl7pPr marL="3200400" lvl="6" indent="-419100" rtl="0">
              <a:lnSpc>
                <a:spcPct val="130000"/>
              </a:lnSpc>
              <a:spcBef>
                <a:spcPts val="0"/>
              </a:spcBef>
              <a:spcAft>
                <a:spcPts val="0"/>
              </a:spcAft>
              <a:buSzPts val="3000"/>
              <a:buChar char="✗"/>
              <a:defRPr sz="3000" i="1"/>
            </a:lvl7pPr>
            <a:lvl8pPr marL="3657600" lvl="7" indent="-419100" rtl="0">
              <a:lnSpc>
                <a:spcPct val="130000"/>
              </a:lnSpc>
              <a:spcBef>
                <a:spcPts val="0"/>
              </a:spcBef>
              <a:spcAft>
                <a:spcPts val="0"/>
              </a:spcAft>
              <a:buSzPts val="3000"/>
              <a:buChar char="✗"/>
              <a:defRPr sz="3000" i="1"/>
            </a:lvl8pPr>
            <a:lvl9pPr marL="4114800" lvl="8" indent="-419100">
              <a:lnSpc>
                <a:spcPct val="130000"/>
              </a:lnSpc>
              <a:spcBef>
                <a:spcPts val="0"/>
              </a:spcBef>
              <a:spcAft>
                <a:spcPts val="0"/>
              </a:spcAft>
              <a:buSzPts val="3000"/>
              <a:buChar char="✗"/>
              <a:defRPr sz="3000" i="1"/>
            </a:lvl9pPr>
          </a:lstStyle>
          <a:p>
            <a:endParaRPr/>
          </a:p>
        </p:txBody>
      </p:sp>
      <p:sp>
        <p:nvSpPr>
          <p:cNvPr id="16" name="Google Shape;16;p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5"/>
          <p:cNvSpPr txBox="1">
            <a:spLocks noGrp="1"/>
          </p:cNvSpPr>
          <p:nvPr>
            <p:ph type="body" idx="1"/>
          </p:nvPr>
        </p:nvSpPr>
        <p:spPr>
          <a:xfrm>
            <a:off x="866375" y="1304543"/>
            <a:ext cx="5626200" cy="3063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66375" y="642310"/>
            <a:ext cx="3966600" cy="857400"/>
          </a:xfrm>
          <a:prstGeom prst="rect">
            <a:avLst/>
          </a:prstGeom>
        </p:spPr>
        <p:txBody>
          <a:bodyPr spcFirstLastPara="1" wrap="square" lIns="91425" tIns="91425" rIns="91425" bIns="91425" anchor="b" anchorCtr="0"/>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 name="Google Shape;23;p6"/>
          <p:cNvSpPr txBox="1">
            <a:spLocks noGrp="1"/>
          </p:cNvSpPr>
          <p:nvPr>
            <p:ph type="body" idx="1"/>
          </p:nvPr>
        </p:nvSpPr>
        <p:spPr>
          <a:xfrm>
            <a:off x="866375" y="1609350"/>
            <a:ext cx="3966600" cy="28335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4" name="Google Shape;24;p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7"/>
          <p:cNvSpPr txBox="1">
            <a:spLocks noGrp="1"/>
          </p:cNvSpPr>
          <p:nvPr>
            <p:ph type="body" idx="1"/>
          </p:nvPr>
        </p:nvSpPr>
        <p:spPr>
          <a:xfrm>
            <a:off x="866375" y="1310800"/>
            <a:ext cx="2730900" cy="3042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8" name="Google Shape;28;p7"/>
          <p:cNvSpPr txBox="1">
            <a:spLocks noGrp="1"/>
          </p:cNvSpPr>
          <p:nvPr>
            <p:ph type="body" idx="2"/>
          </p:nvPr>
        </p:nvSpPr>
        <p:spPr>
          <a:xfrm>
            <a:off x="3761704" y="1310800"/>
            <a:ext cx="2730900" cy="3042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9" name="Google Shape;29;p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866375" y="358375"/>
            <a:ext cx="7567800" cy="857400"/>
          </a:xfrm>
          <a:prstGeom prst="rect">
            <a:avLst/>
          </a:prstGeom>
        </p:spPr>
        <p:txBody>
          <a:bodyPr spcFirstLastPara="1" wrap="square" lIns="91425" tIns="91425" rIns="91425" bIns="91425" anchor="b"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8"/>
          <p:cNvSpPr txBox="1">
            <a:spLocks noGrp="1"/>
          </p:cNvSpPr>
          <p:nvPr>
            <p:ph type="body" idx="1"/>
          </p:nvPr>
        </p:nvSpPr>
        <p:spPr>
          <a:xfrm>
            <a:off x="866375" y="1331673"/>
            <a:ext cx="2439300" cy="31527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3" name="Google Shape;33;p8"/>
          <p:cNvSpPr txBox="1">
            <a:spLocks noGrp="1"/>
          </p:cNvSpPr>
          <p:nvPr>
            <p:ph type="body" idx="2"/>
          </p:nvPr>
        </p:nvSpPr>
        <p:spPr>
          <a:xfrm>
            <a:off x="3430687" y="1331673"/>
            <a:ext cx="2439300" cy="31527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4" name="Google Shape;34;p8"/>
          <p:cNvSpPr txBox="1">
            <a:spLocks noGrp="1"/>
          </p:cNvSpPr>
          <p:nvPr>
            <p:ph type="body" idx="3"/>
          </p:nvPr>
        </p:nvSpPr>
        <p:spPr>
          <a:xfrm>
            <a:off x="5994999" y="1331673"/>
            <a:ext cx="2439300" cy="31527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5" name="Google Shape;35;p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9"/>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924850" y="3872900"/>
            <a:ext cx="75990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41" name="Google Shape;41;p10"/>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1pPr>
            <a:lvl2pPr lvl="1">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2pPr>
            <a:lvl3pPr lvl="2">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3pPr>
            <a:lvl4pPr lvl="3">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4pPr>
            <a:lvl5pPr lvl="4">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5pPr>
            <a:lvl6pPr lvl="5">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6pPr>
            <a:lvl7pPr lvl="6">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7pPr>
            <a:lvl8pPr lvl="7">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8pPr>
            <a:lvl9pPr lvl="8">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9pPr>
          </a:lstStyle>
          <a:p>
            <a:endParaRPr/>
          </a:p>
        </p:txBody>
      </p:sp>
      <p:sp>
        <p:nvSpPr>
          <p:cNvPr id="7" name="Google Shape;7;p1"/>
          <p:cNvSpPr txBox="1">
            <a:spLocks noGrp="1"/>
          </p:cNvSpPr>
          <p:nvPr>
            <p:ph type="body" idx="1"/>
          </p:nvPr>
        </p:nvSpPr>
        <p:spPr>
          <a:xfrm>
            <a:off x="866375" y="1304543"/>
            <a:ext cx="5626200" cy="3063000"/>
          </a:xfrm>
          <a:prstGeom prst="rect">
            <a:avLst/>
          </a:prstGeom>
          <a:noFill/>
          <a:ln>
            <a:noFill/>
          </a:ln>
        </p:spPr>
        <p:txBody>
          <a:bodyPr spcFirstLastPara="1" wrap="square" lIns="91425" tIns="91425" rIns="91425" bIns="91425" anchor="t" anchorCtr="0"/>
          <a:lstStyle>
            <a:lvl1pPr marL="457200" lvl="0"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1pPr>
            <a:lvl2pPr marL="914400" lvl="1"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2pPr>
            <a:lvl3pPr marL="1371600" lvl="2"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3pPr>
            <a:lvl4pPr marL="1828800" lvl="3"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4pPr>
            <a:lvl5pPr marL="2286000" lvl="4"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5pPr>
            <a:lvl6pPr marL="2743200" lvl="5"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6pPr>
            <a:lvl7pPr marL="3200400" lvl="6"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7pPr>
            <a:lvl8pPr marL="3657600" lvl="7"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8pPr>
            <a:lvl9pPr marL="4114800" lvl="8"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9pPr>
          </a:lstStyle>
          <a:p>
            <a:endParaRPr/>
          </a:p>
        </p:txBody>
      </p:sp>
      <p:sp>
        <p:nvSpPr>
          <p:cNvPr id="8" name="Google Shape;8;p1"/>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lvl="0" algn="ctr">
              <a:buNone/>
              <a:defRPr sz="1300">
                <a:solidFill>
                  <a:srgbClr val="7F6000"/>
                </a:solidFill>
                <a:latin typeface="Inconsolata"/>
                <a:ea typeface="Inconsolata"/>
                <a:cs typeface="Inconsolata"/>
                <a:sym typeface="Inconsolata"/>
              </a:defRPr>
            </a:lvl1pPr>
            <a:lvl2pPr lvl="1" algn="ctr">
              <a:buNone/>
              <a:defRPr sz="1300">
                <a:solidFill>
                  <a:srgbClr val="7F6000"/>
                </a:solidFill>
                <a:latin typeface="Inconsolata"/>
                <a:ea typeface="Inconsolata"/>
                <a:cs typeface="Inconsolata"/>
                <a:sym typeface="Inconsolata"/>
              </a:defRPr>
            </a:lvl2pPr>
            <a:lvl3pPr lvl="2" algn="ctr">
              <a:buNone/>
              <a:defRPr sz="1300">
                <a:solidFill>
                  <a:srgbClr val="7F6000"/>
                </a:solidFill>
                <a:latin typeface="Inconsolata"/>
                <a:ea typeface="Inconsolata"/>
                <a:cs typeface="Inconsolata"/>
                <a:sym typeface="Inconsolata"/>
              </a:defRPr>
            </a:lvl3pPr>
            <a:lvl4pPr lvl="3" algn="ctr">
              <a:buNone/>
              <a:defRPr sz="1300">
                <a:solidFill>
                  <a:srgbClr val="7F6000"/>
                </a:solidFill>
                <a:latin typeface="Inconsolata"/>
                <a:ea typeface="Inconsolata"/>
                <a:cs typeface="Inconsolata"/>
                <a:sym typeface="Inconsolata"/>
              </a:defRPr>
            </a:lvl4pPr>
            <a:lvl5pPr lvl="4" algn="ctr">
              <a:buNone/>
              <a:defRPr sz="1300">
                <a:solidFill>
                  <a:srgbClr val="7F6000"/>
                </a:solidFill>
                <a:latin typeface="Inconsolata"/>
                <a:ea typeface="Inconsolata"/>
                <a:cs typeface="Inconsolata"/>
                <a:sym typeface="Inconsolata"/>
              </a:defRPr>
            </a:lvl5pPr>
            <a:lvl6pPr lvl="5" algn="ctr">
              <a:buNone/>
              <a:defRPr sz="1300">
                <a:solidFill>
                  <a:srgbClr val="7F6000"/>
                </a:solidFill>
                <a:latin typeface="Inconsolata"/>
                <a:ea typeface="Inconsolata"/>
                <a:cs typeface="Inconsolata"/>
                <a:sym typeface="Inconsolata"/>
              </a:defRPr>
            </a:lvl6pPr>
            <a:lvl7pPr lvl="6" algn="ctr">
              <a:buNone/>
              <a:defRPr sz="1300">
                <a:solidFill>
                  <a:srgbClr val="7F6000"/>
                </a:solidFill>
                <a:latin typeface="Inconsolata"/>
                <a:ea typeface="Inconsolata"/>
                <a:cs typeface="Inconsolata"/>
                <a:sym typeface="Inconsolata"/>
              </a:defRPr>
            </a:lvl7pPr>
            <a:lvl8pPr lvl="7" algn="ctr">
              <a:buNone/>
              <a:defRPr sz="1300">
                <a:solidFill>
                  <a:srgbClr val="7F6000"/>
                </a:solidFill>
                <a:latin typeface="Inconsolata"/>
                <a:ea typeface="Inconsolata"/>
                <a:cs typeface="Inconsolata"/>
                <a:sym typeface="Inconsolata"/>
              </a:defRPr>
            </a:lvl8pPr>
            <a:lvl9pPr lvl="8" algn="ctr">
              <a:buNone/>
              <a:defRPr sz="1300">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tools4ncteachers.co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www.k-5mathteachingresources.co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hyperlink" Target="https://illuminations.nctm.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6"/>
          <p:cNvSpPr txBox="1">
            <a:spLocks noGrp="1"/>
          </p:cNvSpPr>
          <p:nvPr>
            <p:ph type="ctrTitle"/>
          </p:nvPr>
        </p:nvSpPr>
        <p:spPr>
          <a:xfrm>
            <a:off x="2641600" y="1151466"/>
            <a:ext cx="3787800" cy="2794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Teacher Background Knowledge for </a:t>
            </a:r>
            <a:endParaRPr/>
          </a:p>
          <a:p>
            <a:pPr marL="0" lvl="0" indent="0" algn="ctr" rtl="0">
              <a:spcBef>
                <a:spcPts val="0"/>
              </a:spcBef>
              <a:spcAft>
                <a:spcPts val="0"/>
              </a:spcAft>
              <a:buClr>
                <a:schemeClr val="dk1"/>
              </a:buClr>
              <a:buSzPts val="1100"/>
              <a:buFont typeface="Arial"/>
              <a:buNone/>
            </a:pPr>
            <a:r>
              <a:rPr lang="en" b="1"/>
              <a:t>Cluster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713975" y="5107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Numerical Data</a:t>
            </a:r>
            <a:endParaRPr/>
          </a:p>
        </p:txBody>
      </p:sp>
      <p:sp>
        <p:nvSpPr>
          <p:cNvPr id="135" name="Google Shape;135;p25"/>
          <p:cNvSpPr txBox="1">
            <a:spLocks noGrp="1"/>
          </p:cNvSpPr>
          <p:nvPr>
            <p:ph type="body" idx="1"/>
          </p:nvPr>
        </p:nvSpPr>
        <p:spPr>
          <a:xfrm>
            <a:off x="637775" y="1228350"/>
            <a:ext cx="6687900" cy="3348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400"/>
              </a:spcBef>
              <a:spcAft>
                <a:spcPts val="0"/>
              </a:spcAft>
              <a:buClr>
                <a:srgbClr val="0B5394"/>
              </a:buClr>
              <a:buSzPts val="1900"/>
              <a:buChar char="✗"/>
            </a:pPr>
            <a:r>
              <a:rPr lang="en" sz="1900">
                <a:solidFill>
                  <a:srgbClr val="0B5394"/>
                </a:solidFill>
              </a:rPr>
              <a:t>Questions yield responses that are values - numbers               such as counts and measurements.</a:t>
            </a:r>
            <a:endParaRPr sz="1900">
              <a:solidFill>
                <a:srgbClr val="0B5394"/>
              </a:solidFill>
            </a:endParaRPr>
          </a:p>
          <a:p>
            <a:pPr marL="457200" lvl="0" indent="-349250" algn="l" rtl="0">
              <a:lnSpc>
                <a:spcPct val="100000"/>
              </a:lnSpc>
              <a:spcBef>
                <a:spcPts val="0"/>
              </a:spcBef>
              <a:spcAft>
                <a:spcPts val="0"/>
              </a:spcAft>
              <a:buClr>
                <a:srgbClr val="0B5394"/>
              </a:buClr>
              <a:buSzPts val="1900"/>
              <a:buChar char="✗"/>
            </a:pPr>
            <a:r>
              <a:rPr lang="en" sz="1900">
                <a:solidFill>
                  <a:srgbClr val="0B5394"/>
                </a:solidFill>
              </a:rPr>
              <a:t>Examples:  </a:t>
            </a:r>
            <a:endParaRPr sz="1900">
              <a:solidFill>
                <a:srgbClr val="0B5394"/>
              </a:solidFill>
            </a:endParaRPr>
          </a:p>
          <a:p>
            <a:pPr marL="914400" lvl="1" indent="-349250" algn="l" rtl="0">
              <a:lnSpc>
                <a:spcPct val="100000"/>
              </a:lnSpc>
              <a:spcBef>
                <a:spcPts val="0"/>
              </a:spcBef>
              <a:spcAft>
                <a:spcPts val="0"/>
              </a:spcAft>
              <a:buClr>
                <a:srgbClr val="0B5394"/>
              </a:buClr>
              <a:buSzPts val="1900"/>
              <a:buChar char="✗"/>
            </a:pPr>
            <a:r>
              <a:rPr lang="en" sz="1900">
                <a:solidFill>
                  <a:srgbClr val="0B5394"/>
                </a:solidFill>
              </a:rPr>
              <a:t>How many children are in your family?</a:t>
            </a:r>
            <a:endParaRPr sz="1900">
              <a:solidFill>
                <a:srgbClr val="0B5394"/>
              </a:solidFill>
            </a:endParaRPr>
          </a:p>
          <a:p>
            <a:pPr marL="914400" lvl="1" indent="-349250" algn="l" rtl="0">
              <a:lnSpc>
                <a:spcPct val="100000"/>
              </a:lnSpc>
              <a:spcBef>
                <a:spcPts val="0"/>
              </a:spcBef>
              <a:spcAft>
                <a:spcPts val="0"/>
              </a:spcAft>
              <a:buClr>
                <a:srgbClr val="0B5394"/>
              </a:buClr>
              <a:buSzPts val="1900"/>
              <a:buChar char="✗"/>
            </a:pPr>
            <a:r>
              <a:rPr lang="en" sz="1900">
                <a:solidFill>
                  <a:srgbClr val="0B5394"/>
                </a:solidFill>
              </a:rPr>
              <a:t>How many pets do you have?</a:t>
            </a:r>
            <a:endParaRPr sz="1900">
              <a:solidFill>
                <a:srgbClr val="0B5394"/>
              </a:solidFill>
            </a:endParaRPr>
          </a:p>
          <a:p>
            <a:pPr marL="914400" lvl="1" indent="-349250" algn="l" rtl="0">
              <a:lnSpc>
                <a:spcPct val="100000"/>
              </a:lnSpc>
              <a:spcBef>
                <a:spcPts val="0"/>
              </a:spcBef>
              <a:spcAft>
                <a:spcPts val="0"/>
              </a:spcAft>
              <a:buClr>
                <a:srgbClr val="0B5394"/>
              </a:buClr>
              <a:buSzPts val="1900"/>
              <a:buChar char="✗"/>
            </a:pPr>
            <a:r>
              <a:rPr lang="en" sz="1900">
                <a:solidFill>
                  <a:srgbClr val="0B5394"/>
                </a:solidFill>
              </a:rPr>
              <a:t>How much time did you spend watching TV this week?</a:t>
            </a:r>
            <a:endParaRPr sz="1900">
              <a:solidFill>
                <a:srgbClr val="0B5394"/>
              </a:solidFill>
            </a:endParaRPr>
          </a:p>
          <a:p>
            <a:pPr marL="914400" lvl="1" indent="-349250" algn="l" rtl="0">
              <a:lnSpc>
                <a:spcPct val="100000"/>
              </a:lnSpc>
              <a:spcBef>
                <a:spcPts val="0"/>
              </a:spcBef>
              <a:spcAft>
                <a:spcPts val="0"/>
              </a:spcAft>
              <a:buClr>
                <a:srgbClr val="0B5394"/>
              </a:buClr>
              <a:buSzPts val="1900"/>
              <a:buChar char="✗"/>
            </a:pPr>
            <a:r>
              <a:rPr lang="en" sz="1900">
                <a:solidFill>
                  <a:srgbClr val="0B5394"/>
                </a:solidFill>
              </a:rPr>
              <a:t>What is the height of a fourth grader? </a:t>
            </a:r>
            <a:endParaRPr sz="1900">
              <a:solidFill>
                <a:srgbClr val="0B5394"/>
              </a:solidFill>
            </a:endParaRPr>
          </a:p>
          <a:p>
            <a:pPr marL="0" lvl="0" indent="0" algn="l" rtl="0">
              <a:lnSpc>
                <a:spcPct val="100000"/>
              </a:lnSpc>
              <a:spcBef>
                <a:spcPts val="400"/>
              </a:spcBef>
              <a:spcAft>
                <a:spcPts val="0"/>
              </a:spcAft>
              <a:buNone/>
            </a:pPr>
            <a:endParaRPr sz="1000">
              <a:solidFill>
                <a:srgbClr val="0B5394"/>
              </a:solidFill>
            </a:endParaRPr>
          </a:p>
          <a:p>
            <a:pPr marL="0" lvl="0" indent="0" algn="l" rtl="0">
              <a:lnSpc>
                <a:spcPct val="100000"/>
              </a:lnSpc>
              <a:spcBef>
                <a:spcPts val="400"/>
              </a:spcBef>
              <a:spcAft>
                <a:spcPts val="0"/>
              </a:spcAft>
              <a:buNone/>
            </a:pPr>
            <a:r>
              <a:rPr lang="en" sz="1900" i="1">
                <a:solidFill>
                  <a:srgbClr val="0B5394"/>
                </a:solidFill>
              </a:rPr>
              <a:t>*Notice all responses are counts or measurements.  </a:t>
            </a:r>
            <a:endParaRPr sz="1900" i="1">
              <a:solidFill>
                <a:srgbClr val="0B5394"/>
              </a:solidFill>
            </a:endParaRPr>
          </a:p>
          <a:p>
            <a:pPr marL="457200" lvl="0" indent="0" algn="l" rtl="0">
              <a:lnSpc>
                <a:spcPct val="100000"/>
              </a:lnSpc>
              <a:spcBef>
                <a:spcPts val="0"/>
              </a:spcBef>
              <a:spcAft>
                <a:spcPts val="0"/>
              </a:spcAft>
              <a:buNone/>
            </a:pPr>
            <a:endParaRPr sz="2000">
              <a:solidFill>
                <a:srgbClr val="0B5394"/>
              </a:solidFill>
            </a:endParaRPr>
          </a:p>
        </p:txBody>
      </p:sp>
      <p:sp>
        <p:nvSpPr>
          <p:cNvPr id="136" name="Google Shape;136;p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137" name="Google Shape;137;p25"/>
          <p:cNvPicPr preferRelativeResize="0"/>
          <p:nvPr/>
        </p:nvPicPr>
        <p:blipFill rotWithShape="1">
          <a:blip r:embed="rId3">
            <a:alphaModFix/>
          </a:blip>
          <a:srcRect l="4444" t="4061" r="15899" b="3831"/>
          <a:stretch/>
        </p:blipFill>
        <p:spPr>
          <a:xfrm rot="154459">
            <a:off x="6819467" y="505664"/>
            <a:ext cx="1630591" cy="1595947"/>
          </a:xfrm>
          <a:prstGeom prst="rect">
            <a:avLst/>
          </a:prstGeom>
          <a:noFill/>
          <a:ln w="38100" cap="flat" cmpd="sng">
            <a:solidFill>
              <a:srgbClr val="B7B7B7"/>
            </a:solidFill>
            <a:prstDash val="solid"/>
            <a:round/>
            <a:headEnd type="none" w="sm" len="sm"/>
            <a:tailEnd type="none" w="sm" len="sm"/>
          </a:ln>
        </p:spPr>
      </p:pic>
      <p:pic>
        <p:nvPicPr>
          <p:cNvPr id="138" name="Google Shape;138;p25"/>
          <p:cNvPicPr preferRelativeResize="0"/>
          <p:nvPr/>
        </p:nvPicPr>
        <p:blipFill>
          <a:blip r:embed="rId4">
            <a:alphaModFix/>
          </a:blip>
          <a:stretch>
            <a:fillRect/>
          </a:stretch>
        </p:blipFill>
        <p:spPr>
          <a:xfrm>
            <a:off x="6063300" y="3298407"/>
            <a:ext cx="2608175" cy="1164368"/>
          </a:xfrm>
          <a:prstGeom prst="rect">
            <a:avLst/>
          </a:prstGeom>
          <a:noFill/>
          <a:ln w="19050" cap="flat" cmpd="sng">
            <a:solidFill>
              <a:srgbClr val="B7B7B7"/>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713975" y="5107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Data That Changes Over Time</a:t>
            </a:r>
            <a:endParaRPr/>
          </a:p>
        </p:txBody>
      </p:sp>
      <p:sp>
        <p:nvSpPr>
          <p:cNvPr id="144" name="Google Shape;144;p26"/>
          <p:cNvSpPr txBox="1">
            <a:spLocks noGrp="1"/>
          </p:cNvSpPr>
          <p:nvPr>
            <p:ph type="body" idx="1"/>
          </p:nvPr>
        </p:nvSpPr>
        <p:spPr>
          <a:xfrm>
            <a:off x="637775" y="1228350"/>
            <a:ext cx="6687900" cy="3348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400"/>
              </a:spcBef>
              <a:spcAft>
                <a:spcPts val="0"/>
              </a:spcAft>
              <a:buClr>
                <a:srgbClr val="0B5394"/>
              </a:buClr>
              <a:buSzPts val="1900"/>
              <a:buChar char="✗"/>
            </a:pPr>
            <a:r>
              <a:rPr lang="en" sz="1900">
                <a:solidFill>
                  <a:srgbClr val="0B5394"/>
                </a:solidFill>
              </a:rPr>
              <a:t>Questions yield responses that </a:t>
            </a:r>
            <a:r>
              <a:rPr lang="en" sz="1900"/>
              <a:t>are numeric values that change over a period of time.  </a:t>
            </a:r>
            <a:endParaRPr sz="1900">
              <a:solidFill>
                <a:srgbClr val="0B5394"/>
              </a:solidFill>
            </a:endParaRPr>
          </a:p>
          <a:p>
            <a:pPr marL="457200" lvl="0" indent="-349250" algn="l" rtl="0">
              <a:lnSpc>
                <a:spcPct val="100000"/>
              </a:lnSpc>
              <a:spcBef>
                <a:spcPts val="0"/>
              </a:spcBef>
              <a:spcAft>
                <a:spcPts val="0"/>
              </a:spcAft>
              <a:buClr>
                <a:srgbClr val="0B5394"/>
              </a:buClr>
              <a:buSzPts val="1900"/>
              <a:buChar char="✗"/>
            </a:pPr>
            <a:r>
              <a:rPr lang="en" sz="1900">
                <a:solidFill>
                  <a:srgbClr val="0B5394"/>
                </a:solidFill>
              </a:rPr>
              <a:t>Examples:  </a:t>
            </a:r>
            <a:endParaRPr sz="1900">
              <a:solidFill>
                <a:srgbClr val="0B5394"/>
              </a:solidFill>
            </a:endParaRPr>
          </a:p>
          <a:p>
            <a:pPr marL="914400" lvl="1" indent="-349250" algn="l" rtl="0">
              <a:lnSpc>
                <a:spcPct val="100000"/>
              </a:lnSpc>
              <a:spcBef>
                <a:spcPts val="0"/>
              </a:spcBef>
              <a:spcAft>
                <a:spcPts val="0"/>
              </a:spcAft>
              <a:buClr>
                <a:srgbClr val="0B5394"/>
              </a:buClr>
              <a:buSzPts val="1900"/>
              <a:buChar char="✗"/>
            </a:pPr>
            <a:r>
              <a:rPr lang="en" sz="1900"/>
              <a:t>How has the temperature changed overnight?</a:t>
            </a:r>
            <a:endParaRPr sz="1900">
              <a:solidFill>
                <a:srgbClr val="0B5394"/>
              </a:solidFill>
            </a:endParaRPr>
          </a:p>
          <a:p>
            <a:pPr marL="914400" lvl="1" indent="-349250" algn="l" rtl="0">
              <a:lnSpc>
                <a:spcPct val="100000"/>
              </a:lnSpc>
              <a:spcBef>
                <a:spcPts val="0"/>
              </a:spcBef>
              <a:spcAft>
                <a:spcPts val="0"/>
              </a:spcAft>
              <a:buClr>
                <a:srgbClr val="0B5394"/>
              </a:buClr>
              <a:buSzPts val="1900"/>
              <a:buChar char="✗"/>
            </a:pPr>
            <a:r>
              <a:rPr lang="en" sz="1900"/>
              <a:t>How much have you grown this past year? </a:t>
            </a:r>
            <a:endParaRPr sz="1900"/>
          </a:p>
          <a:p>
            <a:pPr marL="914400" lvl="1" indent="-349250" algn="l" rtl="0">
              <a:lnSpc>
                <a:spcPct val="100000"/>
              </a:lnSpc>
              <a:spcBef>
                <a:spcPts val="0"/>
              </a:spcBef>
              <a:spcAft>
                <a:spcPts val="0"/>
              </a:spcAft>
              <a:buSzPts val="1900"/>
              <a:buChar char="✗"/>
            </a:pPr>
            <a:r>
              <a:rPr lang="en" sz="1900"/>
              <a:t>Describe how the temperature of the water changed when I added an ice cube.  </a:t>
            </a:r>
            <a:endParaRPr sz="1900"/>
          </a:p>
          <a:p>
            <a:pPr marL="914400" lvl="1" indent="-349250" algn="l" rtl="0">
              <a:lnSpc>
                <a:spcPct val="100000"/>
              </a:lnSpc>
              <a:spcBef>
                <a:spcPts val="0"/>
              </a:spcBef>
              <a:spcAft>
                <a:spcPts val="0"/>
              </a:spcAft>
              <a:buClr>
                <a:srgbClr val="0B5394"/>
              </a:buClr>
              <a:buSzPts val="1900"/>
              <a:buChar char="✗"/>
            </a:pPr>
            <a:r>
              <a:rPr lang="en" sz="1900">
                <a:solidFill>
                  <a:srgbClr val="0B5394"/>
                </a:solidFill>
              </a:rPr>
              <a:t>How much </a:t>
            </a:r>
            <a:r>
              <a:rPr lang="en" sz="1900"/>
              <a:t>weight did you lose this month?</a:t>
            </a:r>
            <a:endParaRPr sz="1900">
              <a:solidFill>
                <a:srgbClr val="0B5394"/>
              </a:solidFill>
            </a:endParaRPr>
          </a:p>
          <a:p>
            <a:pPr marL="914400" lvl="1" indent="-349250" algn="l" rtl="0">
              <a:lnSpc>
                <a:spcPct val="100000"/>
              </a:lnSpc>
              <a:spcBef>
                <a:spcPts val="0"/>
              </a:spcBef>
              <a:spcAft>
                <a:spcPts val="0"/>
              </a:spcAft>
              <a:buClr>
                <a:srgbClr val="0B5394"/>
              </a:buClr>
              <a:buSzPts val="1900"/>
              <a:buChar char="✗"/>
            </a:pPr>
            <a:r>
              <a:rPr lang="en" sz="1900"/>
              <a:t>How has the price of the US Postage Stamp increased over the last 10 years?</a:t>
            </a:r>
            <a:endParaRPr sz="1900"/>
          </a:p>
          <a:p>
            <a:pPr marL="914400" lvl="0" indent="0" algn="l" rtl="0">
              <a:lnSpc>
                <a:spcPct val="100000"/>
              </a:lnSpc>
              <a:spcBef>
                <a:spcPts val="400"/>
              </a:spcBef>
              <a:spcAft>
                <a:spcPts val="0"/>
              </a:spcAft>
              <a:buNone/>
            </a:pPr>
            <a:endParaRPr sz="1900"/>
          </a:p>
          <a:p>
            <a:pPr marL="0" lvl="0" indent="0" algn="l" rtl="0">
              <a:lnSpc>
                <a:spcPct val="100000"/>
              </a:lnSpc>
              <a:spcBef>
                <a:spcPts val="400"/>
              </a:spcBef>
              <a:spcAft>
                <a:spcPts val="0"/>
              </a:spcAft>
              <a:buNone/>
            </a:pPr>
            <a:endParaRPr sz="1900" i="1">
              <a:solidFill>
                <a:srgbClr val="0B5394"/>
              </a:solidFill>
            </a:endParaRPr>
          </a:p>
          <a:p>
            <a:pPr marL="457200" lvl="0" indent="0" algn="l" rtl="0">
              <a:lnSpc>
                <a:spcPct val="100000"/>
              </a:lnSpc>
              <a:spcBef>
                <a:spcPts val="0"/>
              </a:spcBef>
              <a:spcAft>
                <a:spcPts val="0"/>
              </a:spcAft>
              <a:buNone/>
            </a:pPr>
            <a:endParaRPr sz="2000">
              <a:solidFill>
                <a:srgbClr val="0B5394"/>
              </a:solidFill>
            </a:endParaRPr>
          </a:p>
        </p:txBody>
      </p:sp>
      <p:sp>
        <p:nvSpPr>
          <p:cNvPr id="145" name="Google Shape;145;p2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146" name="Google Shape;146;p26"/>
          <p:cNvSpPr/>
          <p:nvPr/>
        </p:nvSpPr>
        <p:spPr>
          <a:xfrm rot="132794">
            <a:off x="6808822" y="541337"/>
            <a:ext cx="1615805" cy="1707376"/>
          </a:xfrm>
          <a:prstGeom prst="rect">
            <a:avLst/>
          </a:prstGeom>
          <a:solidFill>
            <a:srgbClr val="FFFFF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26"/>
          <p:cNvPicPr preferRelativeResize="0"/>
          <p:nvPr/>
        </p:nvPicPr>
        <p:blipFill>
          <a:blip r:embed="rId3">
            <a:alphaModFix/>
          </a:blip>
          <a:stretch>
            <a:fillRect/>
          </a:stretch>
        </p:blipFill>
        <p:spPr>
          <a:xfrm rot="163464">
            <a:off x="6776743" y="861411"/>
            <a:ext cx="1642164" cy="11790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790175" y="205975"/>
            <a:ext cx="75678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NC.5.MD.2 - Data Representation</a:t>
            </a:r>
            <a:endParaRPr sz="3000"/>
          </a:p>
        </p:txBody>
      </p:sp>
      <p:sp>
        <p:nvSpPr>
          <p:cNvPr id="153" name="Google Shape;153;p2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155" name="Google Shape;155;p27"/>
          <p:cNvPicPr preferRelativeResize="0"/>
          <p:nvPr/>
        </p:nvPicPr>
        <p:blipFill rotWithShape="1">
          <a:blip r:embed="rId3">
            <a:alphaModFix/>
          </a:blip>
          <a:srcRect l="4312" t="4773" r="3351" b="6832"/>
          <a:stretch/>
        </p:blipFill>
        <p:spPr>
          <a:xfrm>
            <a:off x="790175" y="1800808"/>
            <a:ext cx="3646675" cy="2462539"/>
          </a:xfrm>
          <a:prstGeom prst="rect">
            <a:avLst/>
          </a:prstGeom>
          <a:noFill/>
          <a:ln w="9525" cap="flat" cmpd="sng">
            <a:solidFill>
              <a:srgbClr val="000000"/>
            </a:solidFill>
            <a:prstDash val="solid"/>
            <a:round/>
            <a:headEnd type="none" w="sm" len="sm"/>
            <a:tailEnd type="none" w="sm" len="sm"/>
          </a:ln>
        </p:spPr>
      </p:pic>
      <p:pic>
        <p:nvPicPr>
          <p:cNvPr id="156" name="Google Shape;156;p27"/>
          <p:cNvPicPr preferRelativeResize="0"/>
          <p:nvPr/>
        </p:nvPicPr>
        <p:blipFill rotWithShape="1">
          <a:blip r:embed="rId4">
            <a:alphaModFix/>
          </a:blip>
          <a:srcRect l="2702" t="17045" r="3117" b="47494"/>
          <a:stretch/>
        </p:blipFill>
        <p:spPr>
          <a:xfrm>
            <a:off x="4707150" y="1902386"/>
            <a:ext cx="3811699" cy="19418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710975" y="66947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Line Graphs</a:t>
            </a:r>
            <a:endParaRPr sz="3600"/>
          </a:p>
        </p:txBody>
      </p:sp>
      <p:sp>
        <p:nvSpPr>
          <p:cNvPr id="163" name="Google Shape;163;p28"/>
          <p:cNvSpPr txBox="1">
            <a:spLocks noGrp="1"/>
          </p:cNvSpPr>
          <p:nvPr>
            <p:ph type="body" idx="1"/>
          </p:nvPr>
        </p:nvSpPr>
        <p:spPr>
          <a:xfrm>
            <a:off x="667550" y="1265925"/>
            <a:ext cx="6075000" cy="34164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0B5394"/>
              </a:buClr>
              <a:buSzPts val="2400"/>
              <a:buChar char="✗"/>
            </a:pPr>
            <a:r>
              <a:rPr lang="en" sz="2400">
                <a:solidFill>
                  <a:srgbClr val="0B5394"/>
                </a:solidFill>
              </a:rPr>
              <a:t>Continuous data showing change over time</a:t>
            </a:r>
            <a:endParaRPr sz="2400">
              <a:solidFill>
                <a:srgbClr val="0B5394"/>
              </a:solidFill>
            </a:endParaRPr>
          </a:p>
          <a:p>
            <a:pPr marL="457200" lvl="0" indent="-381000" algn="l" rtl="0">
              <a:lnSpc>
                <a:spcPct val="100000"/>
              </a:lnSpc>
              <a:spcBef>
                <a:spcPts val="0"/>
              </a:spcBef>
              <a:spcAft>
                <a:spcPts val="0"/>
              </a:spcAft>
              <a:buClr>
                <a:srgbClr val="0B5394"/>
              </a:buClr>
              <a:buSzPts val="2400"/>
              <a:buChar char="✗"/>
            </a:pPr>
            <a:r>
              <a:rPr lang="en" sz="2400">
                <a:solidFill>
                  <a:srgbClr val="0B5394"/>
                </a:solidFill>
              </a:rPr>
              <a:t>Plotted points within coordinate axes to represent change over a period of time </a:t>
            </a:r>
            <a:endParaRPr sz="2400">
              <a:solidFill>
                <a:srgbClr val="0B5394"/>
              </a:solidFill>
            </a:endParaRPr>
          </a:p>
          <a:p>
            <a:pPr marL="457200" lvl="0" indent="-381000" algn="l" rtl="0">
              <a:lnSpc>
                <a:spcPct val="100000"/>
              </a:lnSpc>
              <a:spcBef>
                <a:spcPts val="0"/>
              </a:spcBef>
              <a:spcAft>
                <a:spcPts val="0"/>
              </a:spcAft>
              <a:buClr>
                <a:srgbClr val="0B5394"/>
              </a:buClr>
              <a:buSzPts val="2400"/>
              <a:buChar char="✗"/>
            </a:pPr>
            <a:r>
              <a:rPr lang="en" sz="2400">
                <a:solidFill>
                  <a:srgbClr val="0B5394"/>
                </a:solidFill>
              </a:rPr>
              <a:t>Equally spaced units of division on each axis</a:t>
            </a:r>
            <a:endParaRPr sz="2400">
              <a:solidFill>
                <a:srgbClr val="0B5394"/>
              </a:solidFill>
            </a:endParaRPr>
          </a:p>
          <a:p>
            <a:pPr marL="457200" lvl="0" indent="-381000" algn="l" rtl="0">
              <a:lnSpc>
                <a:spcPct val="100000"/>
              </a:lnSpc>
              <a:spcBef>
                <a:spcPts val="0"/>
              </a:spcBef>
              <a:spcAft>
                <a:spcPts val="0"/>
              </a:spcAft>
              <a:buClr>
                <a:srgbClr val="0B5394"/>
              </a:buClr>
              <a:buSzPts val="2400"/>
              <a:buChar char="✗"/>
            </a:pPr>
            <a:r>
              <a:rPr lang="en" sz="2400">
                <a:solidFill>
                  <a:srgbClr val="0B5394"/>
                </a:solidFill>
              </a:rPr>
              <a:t>Graphed points connected by straight or dotted lines</a:t>
            </a:r>
            <a:br>
              <a:rPr lang="en"/>
            </a:br>
            <a:endParaRPr/>
          </a:p>
        </p:txBody>
      </p:sp>
      <p:pic>
        <p:nvPicPr>
          <p:cNvPr id="164" name="Google Shape;164;p28"/>
          <p:cNvPicPr preferRelativeResize="0"/>
          <p:nvPr/>
        </p:nvPicPr>
        <p:blipFill>
          <a:blip r:embed="rId3">
            <a:alphaModFix/>
          </a:blip>
          <a:stretch>
            <a:fillRect/>
          </a:stretch>
        </p:blipFill>
        <p:spPr>
          <a:xfrm rot="128000">
            <a:off x="6836639" y="545033"/>
            <a:ext cx="1584371" cy="1533360"/>
          </a:xfrm>
          <a:prstGeom prst="rect">
            <a:avLst/>
          </a:prstGeom>
          <a:noFill/>
          <a:ln w="19050" cap="flat" cmpd="sng">
            <a:solidFill>
              <a:srgbClr val="999999"/>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9"/>
          <p:cNvPicPr preferRelativeResize="0"/>
          <p:nvPr/>
        </p:nvPicPr>
        <p:blipFill>
          <a:blip r:embed="rId3">
            <a:alphaModFix/>
          </a:blip>
          <a:stretch>
            <a:fillRect/>
          </a:stretch>
        </p:blipFill>
        <p:spPr>
          <a:xfrm>
            <a:off x="1278294" y="426617"/>
            <a:ext cx="6994295" cy="4249758"/>
          </a:xfrm>
          <a:prstGeom prst="rect">
            <a:avLst/>
          </a:prstGeom>
          <a:noFill/>
          <a:ln>
            <a:noFill/>
          </a:ln>
        </p:spPr>
      </p:pic>
      <p:sp>
        <p:nvSpPr>
          <p:cNvPr id="170" name="Google Shape;170;p29"/>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idx="4294967295"/>
          </p:nvPr>
        </p:nvSpPr>
        <p:spPr>
          <a:xfrm>
            <a:off x="5159175" y="1498675"/>
            <a:ext cx="3366300" cy="29865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a:solidFill>
                  <a:srgbClr val="FF0000"/>
                </a:solidFill>
                <a:latin typeface="Pangolin"/>
                <a:ea typeface="Pangolin"/>
                <a:cs typeface="Pangolin"/>
                <a:sym typeface="Pangolin"/>
              </a:rPr>
              <a:t>INCORRECT:</a:t>
            </a:r>
            <a:endParaRPr sz="2400" b="1">
              <a:solidFill>
                <a:srgbClr val="FF0000"/>
              </a:solidFill>
              <a:latin typeface="Pangolin"/>
              <a:ea typeface="Pangolin"/>
              <a:cs typeface="Pangolin"/>
              <a:sym typeface="Pangolin"/>
            </a:endParaRPr>
          </a:p>
          <a:p>
            <a:pPr marL="0" lvl="0" indent="0" algn="ctr" rtl="0">
              <a:spcBef>
                <a:spcPts val="0"/>
              </a:spcBef>
              <a:spcAft>
                <a:spcPts val="0"/>
              </a:spcAft>
              <a:buNone/>
            </a:pPr>
            <a:endParaRPr sz="800">
              <a:solidFill>
                <a:srgbClr val="FF0000"/>
              </a:solidFill>
              <a:latin typeface="Pangolin"/>
              <a:ea typeface="Pangolin"/>
              <a:cs typeface="Pangolin"/>
              <a:sym typeface="Pangolin"/>
            </a:endParaRPr>
          </a:p>
          <a:p>
            <a:pPr marL="0" lvl="0" indent="0" algn="ctr" rtl="0">
              <a:spcBef>
                <a:spcPts val="0"/>
              </a:spcBef>
              <a:spcAft>
                <a:spcPts val="0"/>
              </a:spcAft>
              <a:buNone/>
            </a:pPr>
            <a:r>
              <a:rPr lang="en" sz="2400">
                <a:solidFill>
                  <a:srgbClr val="FF0000"/>
                </a:solidFill>
                <a:latin typeface="Pangolin"/>
                <a:ea typeface="Pangolin"/>
                <a:cs typeface="Pangolin"/>
                <a:sym typeface="Pangolin"/>
              </a:rPr>
              <a:t>This is NOT continuous data, so a line graph is not appropriate to represent this data. Categorical data is not to be used on a line graph.</a:t>
            </a:r>
            <a:endParaRPr sz="2400">
              <a:solidFill>
                <a:srgbClr val="FF0000"/>
              </a:solidFill>
              <a:latin typeface="Pangolin"/>
              <a:ea typeface="Pangolin"/>
              <a:cs typeface="Pangolin"/>
              <a:sym typeface="Pangolin"/>
            </a:endParaRPr>
          </a:p>
          <a:p>
            <a:pPr marL="0" lvl="0" indent="0" algn="ctr" rtl="0">
              <a:spcBef>
                <a:spcPts val="0"/>
              </a:spcBef>
              <a:spcAft>
                <a:spcPts val="0"/>
              </a:spcAft>
              <a:buNone/>
            </a:pPr>
            <a:endParaRPr sz="2400"/>
          </a:p>
        </p:txBody>
      </p:sp>
      <p:pic>
        <p:nvPicPr>
          <p:cNvPr id="176" name="Google Shape;176;p30"/>
          <p:cNvPicPr preferRelativeResize="0"/>
          <p:nvPr/>
        </p:nvPicPr>
        <p:blipFill>
          <a:blip r:embed="rId3">
            <a:alphaModFix/>
          </a:blip>
          <a:stretch>
            <a:fillRect/>
          </a:stretch>
        </p:blipFill>
        <p:spPr>
          <a:xfrm>
            <a:off x="366268" y="686203"/>
            <a:ext cx="4727581" cy="3591300"/>
          </a:xfrm>
          <a:prstGeom prst="rect">
            <a:avLst/>
          </a:prstGeom>
          <a:noFill/>
          <a:ln>
            <a:noFill/>
          </a:ln>
        </p:spPr>
      </p:pic>
      <p:sp>
        <p:nvSpPr>
          <p:cNvPr id="177" name="Google Shape;177;p30"/>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ctrTitle"/>
          </p:nvPr>
        </p:nvSpPr>
        <p:spPr>
          <a:xfrm>
            <a:off x="2703525" y="1735750"/>
            <a:ext cx="3486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6.</a:t>
            </a:r>
            <a:endParaRPr/>
          </a:p>
          <a:p>
            <a:pPr marL="0" lvl="0" indent="0" algn="ctr" rtl="0">
              <a:spcBef>
                <a:spcPts val="0"/>
              </a:spcBef>
              <a:spcAft>
                <a:spcPts val="0"/>
              </a:spcAft>
              <a:buNone/>
            </a:pPr>
            <a:r>
              <a:rPr lang="en"/>
              <a:t>Resources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637775" y="413700"/>
            <a:ext cx="47709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Learning Experiences</a:t>
            </a:r>
            <a:endParaRPr sz="3600"/>
          </a:p>
        </p:txBody>
      </p:sp>
      <p:sp>
        <p:nvSpPr>
          <p:cNvPr id="188" name="Google Shape;188;p32"/>
          <p:cNvSpPr txBox="1">
            <a:spLocks noGrp="1"/>
          </p:cNvSpPr>
          <p:nvPr>
            <p:ph type="body" idx="1"/>
          </p:nvPr>
        </p:nvSpPr>
        <p:spPr>
          <a:xfrm>
            <a:off x="768325" y="1168425"/>
            <a:ext cx="4300500" cy="32742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Clr>
                <a:srgbClr val="0B5394"/>
              </a:buClr>
              <a:buSzPts val="1800"/>
              <a:buChar char="✗"/>
            </a:pPr>
            <a:r>
              <a:rPr lang="en">
                <a:solidFill>
                  <a:srgbClr val="0B5394"/>
                </a:solidFill>
              </a:rPr>
              <a:t>What activities, experiences, and lessons will lead to achievement of the desired results and success at the assessments?</a:t>
            </a:r>
            <a:endParaRPr>
              <a:solidFill>
                <a:srgbClr val="0B5394"/>
              </a:solidFill>
            </a:endParaRPr>
          </a:p>
          <a:p>
            <a:pPr marL="457200" lvl="0" indent="-342900" algn="l" rtl="0">
              <a:lnSpc>
                <a:spcPct val="115000"/>
              </a:lnSpc>
              <a:spcBef>
                <a:spcPts val="0"/>
              </a:spcBef>
              <a:spcAft>
                <a:spcPts val="0"/>
              </a:spcAft>
              <a:buClr>
                <a:srgbClr val="0B5394"/>
              </a:buClr>
              <a:buSzPts val="1800"/>
              <a:buChar char="✗"/>
            </a:pPr>
            <a:r>
              <a:rPr lang="en">
                <a:solidFill>
                  <a:srgbClr val="0B5394"/>
                </a:solidFill>
              </a:rPr>
              <a:t>How will the lessons be sequenced                                      and differentiated to optimize                                               achievement for all learners?</a:t>
            </a:r>
            <a:endParaRPr>
              <a:solidFill>
                <a:srgbClr val="0B5394"/>
              </a:solidFill>
            </a:endParaRPr>
          </a:p>
          <a:p>
            <a:pPr marL="457200" lvl="0" indent="-342900" algn="l" rtl="0">
              <a:lnSpc>
                <a:spcPct val="115000"/>
              </a:lnSpc>
              <a:spcBef>
                <a:spcPts val="0"/>
              </a:spcBef>
              <a:spcAft>
                <a:spcPts val="0"/>
              </a:spcAft>
              <a:buClr>
                <a:srgbClr val="0B5394"/>
              </a:buClr>
              <a:buSzPts val="1800"/>
              <a:buChar char="✗"/>
            </a:pPr>
            <a:r>
              <a:rPr lang="en">
                <a:solidFill>
                  <a:srgbClr val="0B5394"/>
                </a:solidFill>
              </a:rPr>
              <a:t>Are the learning experiences aligned                                      with the goals and assessments?</a:t>
            </a:r>
            <a:endParaRPr>
              <a:solidFill>
                <a:srgbClr val="0B5394"/>
              </a:solidFill>
            </a:endParaRPr>
          </a:p>
          <a:p>
            <a:pPr marL="457200" lvl="0" indent="0" algn="l" rtl="0">
              <a:lnSpc>
                <a:spcPct val="115000"/>
              </a:lnSpc>
              <a:spcBef>
                <a:spcPts val="900"/>
              </a:spcBef>
              <a:spcAft>
                <a:spcPts val="0"/>
              </a:spcAft>
              <a:buNone/>
            </a:pPr>
            <a:endParaRPr>
              <a:solidFill>
                <a:srgbClr val="0B5394"/>
              </a:solidFill>
            </a:endParaRPr>
          </a:p>
        </p:txBody>
      </p:sp>
      <p:sp>
        <p:nvSpPr>
          <p:cNvPr id="189" name="Google Shape;189;p32"/>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pic>
        <p:nvPicPr>
          <p:cNvPr id="190" name="Google Shape;190;p32"/>
          <p:cNvPicPr preferRelativeResize="0"/>
          <p:nvPr/>
        </p:nvPicPr>
        <p:blipFill>
          <a:blip r:embed="rId3">
            <a:alphaModFix/>
          </a:blip>
          <a:stretch>
            <a:fillRect/>
          </a:stretch>
        </p:blipFill>
        <p:spPr>
          <a:xfrm rot="158469">
            <a:off x="5468873" y="583927"/>
            <a:ext cx="2822903" cy="2754921"/>
          </a:xfrm>
          <a:prstGeom prst="rect">
            <a:avLst/>
          </a:prstGeom>
          <a:noFill/>
          <a:ln w="38100" cap="flat" cmpd="sng">
            <a:solidFill>
              <a:srgbClr val="999999"/>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p:nvPr/>
        </p:nvSpPr>
        <p:spPr>
          <a:xfrm>
            <a:off x="1042775" y="2395600"/>
            <a:ext cx="2539499" cy="203034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197" name="Google Shape;197;p33"/>
          <p:cNvSpPr txBox="1">
            <a:spLocks noGrp="1"/>
          </p:cNvSpPr>
          <p:nvPr>
            <p:ph type="body" idx="4294967295"/>
          </p:nvPr>
        </p:nvSpPr>
        <p:spPr>
          <a:xfrm>
            <a:off x="713975" y="1510925"/>
            <a:ext cx="3194100" cy="264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Tools4NCTeachers</a:t>
            </a:r>
            <a:endParaRPr sz="2400"/>
          </a:p>
          <a:p>
            <a:pPr marL="0" lvl="0" indent="0" algn="ctr" rtl="0">
              <a:spcBef>
                <a:spcPts val="0"/>
              </a:spcBef>
              <a:spcAft>
                <a:spcPts val="0"/>
              </a:spcAft>
              <a:buNone/>
            </a:pPr>
            <a:r>
              <a:rPr lang="en" u="sng">
                <a:solidFill>
                  <a:schemeClr val="hlink"/>
                </a:solidFill>
                <a:hlinkClick r:id="rId3"/>
              </a:rPr>
              <a:t>http://tools4ncteachers.com/</a:t>
            </a:r>
            <a:endParaRPr/>
          </a:p>
          <a:p>
            <a:pPr marL="0" lvl="0" indent="0" algn="l" rtl="0">
              <a:spcBef>
                <a:spcPts val="0"/>
              </a:spcBef>
              <a:spcAft>
                <a:spcPts val="0"/>
              </a:spcAft>
              <a:buNone/>
            </a:pPr>
            <a:endParaRPr/>
          </a:p>
        </p:txBody>
      </p:sp>
      <p:sp>
        <p:nvSpPr>
          <p:cNvPr id="198" name="Google Shape;198;p33"/>
          <p:cNvSpPr txBox="1">
            <a:spLocks noGrp="1"/>
          </p:cNvSpPr>
          <p:nvPr>
            <p:ph type="title" idx="4294967295"/>
          </p:nvPr>
        </p:nvSpPr>
        <p:spPr>
          <a:xfrm>
            <a:off x="561575" y="586975"/>
            <a:ext cx="51093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Planning Resources</a:t>
            </a:r>
            <a:endParaRPr sz="3600"/>
          </a:p>
        </p:txBody>
      </p:sp>
      <p:pic>
        <p:nvPicPr>
          <p:cNvPr id="199" name="Google Shape;199;p33"/>
          <p:cNvPicPr preferRelativeResize="0"/>
          <p:nvPr/>
        </p:nvPicPr>
        <p:blipFill rotWithShape="1">
          <a:blip r:embed="rId4">
            <a:alphaModFix/>
          </a:blip>
          <a:srcRect l="5234" r="19988"/>
          <a:stretch/>
        </p:blipFill>
        <p:spPr>
          <a:xfrm>
            <a:off x="1171850" y="2534325"/>
            <a:ext cx="2289426" cy="1461950"/>
          </a:xfrm>
          <a:prstGeom prst="rect">
            <a:avLst/>
          </a:prstGeom>
          <a:noFill/>
          <a:ln w="19050" cap="flat" cmpd="sng">
            <a:solidFill>
              <a:srgbClr val="B7B7B7"/>
            </a:solidFill>
            <a:prstDash val="solid"/>
            <a:round/>
            <a:headEnd type="none" w="sm" len="sm"/>
            <a:tailEnd type="none" w="sm" len="sm"/>
          </a:ln>
        </p:spPr>
      </p:pic>
      <p:pic>
        <p:nvPicPr>
          <p:cNvPr id="200" name="Google Shape;200;p33"/>
          <p:cNvPicPr preferRelativeResize="0"/>
          <p:nvPr/>
        </p:nvPicPr>
        <p:blipFill>
          <a:blip r:embed="rId5">
            <a:alphaModFix/>
          </a:blip>
          <a:stretch>
            <a:fillRect/>
          </a:stretch>
        </p:blipFill>
        <p:spPr>
          <a:xfrm>
            <a:off x="4120025" y="1406550"/>
            <a:ext cx="3927674" cy="3019400"/>
          </a:xfrm>
          <a:prstGeom prst="rect">
            <a:avLst/>
          </a:prstGeom>
          <a:noFill/>
          <a:ln w="28575" cap="flat" cmpd="sng">
            <a:solidFill>
              <a:srgbClr val="9FC5E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206" name="Google Shape;206;p34"/>
          <p:cNvSpPr txBox="1">
            <a:spLocks noGrp="1"/>
          </p:cNvSpPr>
          <p:nvPr>
            <p:ph type="title"/>
          </p:nvPr>
        </p:nvSpPr>
        <p:spPr>
          <a:xfrm>
            <a:off x="682650" y="438750"/>
            <a:ext cx="64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Additional Planning Resources</a:t>
            </a:r>
            <a:endParaRPr sz="3200"/>
          </a:p>
        </p:txBody>
      </p:sp>
      <p:sp>
        <p:nvSpPr>
          <p:cNvPr id="207" name="Google Shape;207;p34"/>
          <p:cNvSpPr txBox="1">
            <a:spLocks noGrp="1"/>
          </p:cNvSpPr>
          <p:nvPr>
            <p:ph type="body" idx="1"/>
          </p:nvPr>
        </p:nvSpPr>
        <p:spPr>
          <a:xfrm>
            <a:off x="713975" y="919850"/>
            <a:ext cx="5887200" cy="279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700" dirty="0"/>
          </a:p>
          <a:p>
            <a:pPr marL="0" lvl="0" indent="0" algn="l" rtl="0">
              <a:lnSpc>
                <a:spcPct val="100000"/>
              </a:lnSpc>
              <a:spcBef>
                <a:spcPts val="0"/>
              </a:spcBef>
              <a:spcAft>
                <a:spcPts val="0"/>
              </a:spcAft>
              <a:buNone/>
            </a:pPr>
            <a:endParaRPr sz="1400" dirty="0"/>
          </a:p>
          <a:p>
            <a:pPr marL="457200" lvl="0" indent="-355600" algn="l" rtl="0">
              <a:lnSpc>
                <a:spcPct val="100000"/>
              </a:lnSpc>
              <a:spcBef>
                <a:spcPts val="0"/>
              </a:spcBef>
              <a:spcAft>
                <a:spcPts val="0"/>
              </a:spcAft>
              <a:buSzPts val="2000"/>
              <a:buChar char="●"/>
            </a:pPr>
            <a:r>
              <a:rPr lang="en" sz="2000" dirty="0"/>
              <a:t>Navigating through Algebra                                                  in Grades 3-5</a:t>
            </a:r>
            <a:endParaRPr sz="2000" dirty="0"/>
          </a:p>
          <a:p>
            <a:pPr marL="457200" lvl="0" indent="0" algn="l" rtl="0">
              <a:lnSpc>
                <a:spcPct val="100000"/>
              </a:lnSpc>
              <a:spcBef>
                <a:spcPts val="0"/>
              </a:spcBef>
              <a:spcAft>
                <a:spcPts val="0"/>
              </a:spcAft>
              <a:buNone/>
            </a:pPr>
            <a:endParaRPr sz="2000" dirty="0"/>
          </a:p>
          <a:p>
            <a:pPr marL="0" lvl="0" indent="0" algn="l" rtl="0">
              <a:lnSpc>
                <a:spcPct val="100000"/>
              </a:lnSpc>
              <a:spcBef>
                <a:spcPts val="0"/>
              </a:spcBef>
              <a:spcAft>
                <a:spcPts val="0"/>
              </a:spcAft>
              <a:buNone/>
            </a:pPr>
            <a:endParaRPr sz="2000" dirty="0"/>
          </a:p>
          <a:p>
            <a:pPr marL="457200" lvl="0" indent="-355600" algn="l" rtl="0">
              <a:lnSpc>
                <a:spcPct val="100000"/>
              </a:lnSpc>
              <a:spcBef>
                <a:spcPts val="0"/>
              </a:spcBef>
              <a:spcAft>
                <a:spcPts val="0"/>
              </a:spcAft>
              <a:buSzPts val="2000"/>
              <a:buChar char="●"/>
            </a:pPr>
            <a:r>
              <a:rPr lang="en" sz="2000" dirty="0"/>
              <a:t>K-5 Math Teaching Resources:  </a:t>
            </a:r>
            <a:r>
              <a:rPr lang="en" sz="1400" u="sng" dirty="0">
                <a:solidFill>
                  <a:schemeClr val="hlink"/>
                </a:solidFill>
                <a:hlinkClick r:id="rId3"/>
              </a:rPr>
              <a:t>https://www.k-5mathteachingresources.com/</a:t>
            </a:r>
            <a:endParaRPr sz="1400" dirty="0"/>
          </a:p>
          <a:p>
            <a:pPr marL="457200" lvl="0" indent="-355600" algn="l" rtl="0">
              <a:lnSpc>
                <a:spcPct val="100000"/>
              </a:lnSpc>
              <a:spcBef>
                <a:spcPts val="0"/>
              </a:spcBef>
              <a:spcAft>
                <a:spcPts val="0"/>
              </a:spcAft>
              <a:buSzPts val="2000"/>
              <a:buChar char="●"/>
            </a:pPr>
            <a:r>
              <a:rPr lang="en" sz="2000" dirty="0"/>
              <a:t>Illuminations:  </a:t>
            </a:r>
            <a:r>
              <a:rPr lang="en" sz="1400" u="sng" dirty="0">
                <a:solidFill>
                  <a:schemeClr val="hlink"/>
                </a:solidFill>
                <a:hlinkClick r:id="rId4"/>
              </a:rPr>
              <a:t>https://illuminations.nctm.org/</a:t>
            </a:r>
            <a:endParaRPr sz="1400" dirty="0"/>
          </a:p>
          <a:p>
            <a:pPr marL="457200" lvl="0" indent="-355600" algn="l" rtl="0">
              <a:lnSpc>
                <a:spcPct val="100000"/>
              </a:lnSpc>
              <a:spcBef>
                <a:spcPts val="0"/>
              </a:spcBef>
              <a:spcAft>
                <a:spcPts val="0"/>
              </a:spcAft>
              <a:buSzPts val="2000"/>
              <a:buChar char="●"/>
            </a:pPr>
            <a:r>
              <a:rPr lang="en" sz="2000" dirty="0"/>
              <a:t>Illustrative Mathematics:  </a:t>
            </a:r>
            <a:r>
              <a:rPr lang="en" sz="1400" u="sng" dirty="0">
                <a:solidFill>
                  <a:schemeClr val="hlink"/>
                </a:solidFill>
              </a:rPr>
              <a:t>https://www.illustrativemathematics.org/content-standards</a:t>
            </a:r>
            <a:endParaRPr sz="2000" dirty="0"/>
          </a:p>
          <a:p>
            <a:pPr marL="457200" lvl="0" indent="-355600" algn="l" rtl="0">
              <a:lnSpc>
                <a:spcPct val="100000"/>
              </a:lnSpc>
              <a:spcBef>
                <a:spcPts val="0"/>
              </a:spcBef>
              <a:spcAft>
                <a:spcPts val="0"/>
              </a:spcAft>
              <a:buSzPts val="2000"/>
              <a:buChar char="●"/>
            </a:pPr>
            <a:r>
              <a:rPr lang="en" sz="2000" dirty="0"/>
              <a:t>Other resources?</a:t>
            </a:r>
            <a:endParaRPr sz="2000" dirty="0"/>
          </a:p>
          <a:p>
            <a:pPr marL="0" lvl="0" indent="0" algn="l" rtl="0">
              <a:lnSpc>
                <a:spcPct val="100000"/>
              </a:lnSpc>
              <a:spcBef>
                <a:spcPts val="0"/>
              </a:spcBef>
              <a:spcAft>
                <a:spcPts val="0"/>
              </a:spcAft>
              <a:buNone/>
            </a:pPr>
            <a:endParaRPr sz="1400" dirty="0"/>
          </a:p>
          <a:p>
            <a:pPr marL="0" lvl="0" indent="0" algn="l" rtl="0">
              <a:lnSpc>
                <a:spcPct val="100000"/>
              </a:lnSpc>
              <a:spcBef>
                <a:spcPts val="0"/>
              </a:spcBef>
              <a:spcAft>
                <a:spcPts val="0"/>
              </a:spcAft>
              <a:buNone/>
            </a:pPr>
            <a:endParaRPr sz="2400" dirty="0"/>
          </a:p>
          <a:p>
            <a:pPr marL="0" lvl="0" indent="0" algn="l" rtl="0">
              <a:spcBef>
                <a:spcPts val="0"/>
              </a:spcBef>
              <a:spcAft>
                <a:spcPts val="0"/>
              </a:spcAft>
              <a:buNone/>
            </a:pPr>
            <a:endParaRPr dirty="0"/>
          </a:p>
        </p:txBody>
      </p:sp>
      <p:pic>
        <p:nvPicPr>
          <p:cNvPr id="208" name="Google Shape;208;p34"/>
          <p:cNvPicPr preferRelativeResize="0"/>
          <p:nvPr/>
        </p:nvPicPr>
        <p:blipFill>
          <a:blip r:embed="rId5">
            <a:alphaModFix/>
          </a:blip>
          <a:stretch>
            <a:fillRect/>
          </a:stretch>
        </p:blipFill>
        <p:spPr>
          <a:xfrm rot="120649">
            <a:off x="6837363" y="616622"/>
            <a:ext cx="1595124" cy="1673158"/>
          </a:xfrm>
          <a:prstGeom prst="rect">
            <a:avLst/>
          </a:prstGeom>
          <a:noFill/>
          <a:ln w="19050" cap="flat" cmpd="sng">
            <a:solidFill>
              <a:srgbClr val="999999"/>
            </a:solidFill>
            <a:prstDash val="solid"/>
            <a:round/>
            <a:headEnd type="none" w="sm" len="sm"/>
            <a:tailEnd type="none" w="sm" len="sm"/>
          </a:ln>
        </p:spPr>
      </p:pic>
      <p:pic>
        <p:nvPicPr>
          <p:cNvPr id="209" name="Google Shape;209;p34"/>
          <p:cNvPicPr preferRelativeResize="0"/>
          <p:nvPr/>
        </p:nvPicPr>
        <p:blipFill>
          <a:blip r:embed="rId6">
            <a:alphaModFix/>
          </a:blip>
          <a:stretch>
            <a:fillRect/>
          </a:stretch>
        </p:blipFill>
        <p:spPr>
          <a:xfrm>
            <a:off x="4572000" y="1296150"/>
            <a:ext cx="1031544" cy="1161698"/>
          </a:xfrm>
          <a:prstGeom prst="rect">
            <a:avLst/>
          </a:prstGeom>
          <a:noFill/>
          <a:ln w="9525" cap="flat" cmpd="sng">
            <a:solidFill>
              <a:srgbClr val="434343"/>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667550" y="434575"/>
            <a:ext cx="5748900" cy="8574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en" sz="2200"/>
              <a:t>Cluster 1: Creating Classroom Community through Data and Graphing</a:t>
            </a:r>
            <a:endParaRPr/>
          </a:p>
        </p:txBody>
      </p:sp>
      <p:sp>
        <p:nvSpPr>
          <p:cNvPr id="63" name="Google Shape;63;p17"/>
          <p:cNvSpPr txBox="1">
            <a:spLocks noGrp="1"/>
          </p:cNvSpPr>
          <p:nvPr>
            <p:ph type="body" idx="4294967295"/>
          </p:nvPr>
        </p:nvSpPr>
        <p:spPr>
          <a:xfrm>
            <a:off x="665475" y="1176125"/>
            <a:ext cx="6838800" cy="4043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b="1"/>
              <a:t>NC.5.MD.2</a:t>
            </a:r>
            <a:r>
              <a:rPr lang="en" sz="1500"/>
              <a:t> Represent and interpret data. </a:t>
            </a:r>
            <a:endParaRPr sz="1500"/>
          </a:p>
          <a:p>
            <a:pPr marL="0" lvl="0" indent="0" algn="l" rtl="0">
              <a:lnSpc>
                <a:spcPct val="100000"/>
              </a:lnSpc>
              <a:spcBef>
                <a:spcPts val="0"/>
              </a:spcBef>
              <a:spcAft>
                <a:spcPts val="0"/>
              </a:spcAft>
              <a:buNone/>
            </a:pPr>
            <a:r>
              <a:rPr lang="en" sz="1500"/>
              <a:t>    ● Collect data by asking a question that yields data that changes over time. </a:t>
            </a:r>
            <a:endParaRPr sz="1500"/>
          </a:p>
          <a:p>
            <a:pPr marL="0" lvl="0" indent="0" algn="l" rtl="0">
              <a:lnSpc>
                <a:spcPct val="100000"/>
              </a:lnSpc>
              <a:spcBef>
                <a:spcPts val="0"/>
              </a:spcBef>
              <a:spcAft>
                <a:spcPts val="0"/>
              </a:spcAft>
              <a:buNone/>
            </a:pPr>
            <a:r>
              <a:rPr lang="en" sz="1500"/>
              <a:t>    ● Make and interpret a representation of data using a line graph. </a:t>
            </a:r>
            <a:endParaRPr sz="1500"/>
          </a:p>
          <a:p>
            <a:pPr marL="0" lvl="0" indent="0" algn="l" rtl="0">
              <a:lnSpc>
                <a:spcPct val="100000"/>
              </a:lnSpc>
              <a:spcBef>
                <a:spcPts val="0"/>
              </a:spcBef>
              <a:spcAft>
                <a:spcPts val="0"/>
              </a:spcAft>
              <a:buNone/>
            </a:pPr>
            <a:r>
              <a:rPr lang="en" sz="1500"/>
              <a:t>    ● Determine whether a survey question will yield categorical or                            </a:t>
            </a:r>
            <a:endParaRPr sz="1500"/>
          </a:p>
          <a:p>
            <a:pPr marL="0" lvl="0" indent="0" algn="l" rtl="0">
              <a:lnSpc>
                <a:spcPct val="100000"/>
              </a:lnSpc>
              <a:spcBef>
                <a:spcPts val="0"/>
              </a:spcBef>
              <a:spcAft>
                <a:spcPts val="0"/>
              </a:spcAft>
              <a:buNone/>
            </a:pPr>
            <a:r>
              <a:rPr lang="en" sz="1500"/>
              <a:t>        numerical data, or data that changes over time. </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 sz="1500" b="1"/>
              <a:t>NC.5.G.1</a:t>
            </a:r>
            <a:r>
              <a:rPr lang="en" sz="1500"/>
              <a:t> Graph points in the first quadrant of a coordinate plane, and identify and interpret the x and y coordinates to solve problems. </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 sz="1500" b="1"/>
              <a:t>NC.5.OA.3</a:t>
            </a:r>
            <a:r>
              <a:rPr lang="en" sz="1500"/>
              <a:t> Generate two numerical patterns using two given rules. </a:t>
            </a:r>
            <a:endParaRPr sz="1500"/>
          </a:p>
          <a:p>
            <a:pPr marL="0" lvl="0" indent="0" algn="l" rtl="0">
              <a:lnSpc>
                <a:spcPct val="100000"/>
              </a:lnSpc>
              <a:spcBef>
                <a:spcPts val="0"/>
              </a:spcBef>
              <a:spcAft>
                <a:spcPts val="0"/>
              </a:spcAft>
              <a:buNone/>
            </a:pPr>
            <a:r>
              <a:rPr lang="en" sz="1500"/>
              <a:t>    ● Identify apparent relationships between corresponding terms. </a:t>
            </a:r>
            <a:endParaRPr sz="1500"/>
          </a:p>
          <a:p>
            <a:pPr marL="0" lvl="0" indent="0" algn="l" rtl="0">
              <a:lnSpc>
                <a:spcPct val="100000"/>
              </a:lnSpc>
              <a:spcBef>
                <a:spcPts val="0"/>
              </a:spcBef>
              <a:spcAft>
                <a:spcPts val="0"/>
              </a:spcAft>
              <a:buNone/>
            </a:pPr>
            <a:r>
              <a:rPr lang="en" sz="1500"/>
              <a:t>    ● Form ordered pairs consisting of corresponding terms from the two patterns. </a:t>
            </a:r>
            <a:endParaRPr sz="1500"/>
          </a:p>
          <a:p>
            <a:pPr marL="0" lvl="0" indent="0" algn="l" rtl="0">
              <a:lnSpc>
                <a:spcPct val="100000"/>
              </a:lnSpc>
              <a:spcBef>
                <a:spcPts val="0"/>
              </a:spcBef>
              <a:spcAft>
                <a:spcPts val="0"/>
              </a:spcAft>
              <a:buNone/>
            </a:pPr>
            <a:r>
              <a:rPr lang="en" sz="1500"/>
              <a:t>    ● Graph the ordered pairs on a coordinate plane. </a:t>
            </a:r>
            <a:endParaRPr sz="15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64" name="Google Shape;64;p1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65" name="Google Shape;65;p17"/>
          <p:cNvSpPr/>
          <p:nvPr/>
        </p:nvSpPr>
        <p:spPr>
          <a:xfrm>
            <a:off x="2536949" y="4761450"/>
            <a:ext cx="428109" cy="297009"/>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66" name="Google Shape;66;p17"/>
          <p:cNvSpPr txBox="1"/>
          <p:nvPr/>
        </p:nvSpPr>
        <p:spPr>
          <a:xfrm>
            <a:off x="2967625" y="4685225"/>
            <a:ext cx="5748900" cy="2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CC0000"/>
                </a:solidFill>
                <a:latin typeface="Pangolin"/>
                <a:ea typeface="Pangolin"/>
                <a:cs typeface="Pangolin"/>
                <a:sym typeface="Pangolin"/>
              </a:rPr>
              <a:t>Read the standards and discuss the meaning of each one.</a:t>
            </a:r>
            <a:endParaRPr sz="1800">
              <a:solidFill>
                <a:srgbClr val="CC0000"/>
              </a:solidFill>
              <a:latin typeface="Pangolin"/>
              <a:ea typeface="Pangolin"/>
              <a:cs typeface="Pangolin"/>
              <a:sym typeface="Pangolin"/>
            </a:endParaRPr>
          </a:p>
        </p:txBody>
      </p:sp>
      <p:pic>
        <p:nvPicPr>
          <p:cNvPr id="67" name="Google Shape;67;p17"/>
          <p:cNvPicPr preferRelativeResize="0"/>
          <p:nvPr/>
        </p:nvPicPr>
        <p:blipFill>
          <a:blip r:embed="rId3">
            <a:alphaModFix/>
          </a:blip>
          <a:stretch>
            <a:fillRect/>
          </a:stretch>
        </p:blipFill>
        <p:spPr>
          <a:xfrm rot="136866">
            <a:off x="6823528" y="517803"/>
            <a:ext cx="1589422" cy="1589422"/>
          </a:xfrm>
          <a:prstGeom prst="rect">
            <a:avLst/>
          </a:prstGeom>
          <a:noFill/>
          <a:ln w="28575" cap="flat" cmpd="sng">
            <a:solidFill>
              <a:srgbClr val="999999"/>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713975" y="358375"/>
            <a:ext cx="7567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Cluster 1</a:t>
            </a:r>
            <a:endParaRPr sz="3600"/>
          </a:p>
        </p:txBody>
      </p:sp>
      <p:sp>
        <p:nvSpPr>
          <p:cNvPr id="215" name="Google Shape;215;p35"/>
          <p:cNvSpPr txBox="1">
            <a:spLocks noGrp="1"/>
          </p:cNvSpPr>
          <p:nvPr>
            <p:ph type="body" idx="1"/>
          </p:nvPr>
        </p:nvSpPr>
        <p:spPr>
          <a:xfrm>
            <a:off x="655900" y="1083050"/>
            <a:ext cx="4829400" cy="3593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200"/>
              <a:t>Cluster 1:  Creating Classroom Community through Data and Graphing</a:t>
            </a:r>
            <a:endParaRPr sz="22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2200"/>
              <a:t>Discuss:</a:t>
            </a:r>
            <a:endParaRPr sz="2200"/>
          </a:p>
          <a:p>
            <a:pPr marL="457200" lvl="0" indent="-342900" algn="l" rtl="0">
              <a:lnSpc>
                <a:spcPct val="100000"/>
              </a:lnSpc>
              <a:spcBef>
                <a:spcPts val="0"/>
              </a:spcBef>
              <a:spcAft>
                <a:spcPts val="0"/>
              </a:spcAft>
              <a:buSzPts val="1800"/>
              <a:buChar char="✗"/>
            </a:pPr>
            <a:r>
              <a:rPr lang="en" sz="1800"/>
              <a:t>How will you build your mathematics community?</a:t>
            </a:r>
            <a:endParaRPr sz="1800"/>
          </a:p>
          <a:p>
            <a:pPr marL="457200" lvl="0" indent="-342900" algn="l" rtl="0">
              <a:lnSpc>
                <a:spcPct val="100000"/>
              </a:lnSpc>
              <a:spcBef>
                <a:spcPts val="0"/>
              </a:spcBef>
              <a:spcAft>
                <a:spcPts val="0"/>
              </a:spcAft>
              <a:buSzPts val="1800"/>
              <a:buChar char="✗"/>
            </a:pPr>
            <a:r>
              <a:rPr lang="en" sz="1800"/>
              <a:t>How can you integrate data and graphing standards as you establish your classroom community at the beginning of the school year?</a:t>
            </a:r>
            <a:endParaRPr sz="1800"/>
          </a:p>
          <a:p>
            <a:pPr marL="0" lvl="0" indent="0" algn="ctr" rtl="0">
              <a:lnSpc>
                <a:spcPct val="100000"/>
              </a:lnSpc>
              <a:spcBef>
                <a:spcPts val="0"/>
              </a:spcBef>
              <a:spcAft>
                <a:spcPts val="0"/>
              </a:spcAft>
              <a:buNone/>
            </a:pPr>
            <a:endParaRPr sz="1000"/>
          </a:p>
          <a:p>
            <a:pPr marL="0" lvl="0" indent="0" algn="ctr" rtl="0">
              <a:lnSpc>
                <a:spcPct val="100000"/>
              </a:lnSpc>
              <a:spcBef>
                <a:spcPts val="0"/>
              </a:spcBef>
              <a:spcAft>
                <a:spcPts val="0"/>
              </a:spcAft>
              <a:buNone/>
            </a:pPr>
            <a:endParaRPr/>
          </a:p>
        </p:txBody>
      </p:sp>
      <p:sp>
        <p:nvSpPr>
          <p:cNvPr id="216" name="Google Shape;216;p3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217" name="Google Shape;217;p35"/>
          <p:cNvPicPr preferRelativeResize="0"/>
          <p:nvPr/>
        </p:nvPicPr>
        <p:blipFill>
          <a:blip r:embed="rId3">
            <a:alphaModFix/>
          </a:blip>
          <a:stretch>
            <a:fillRect/>
          </a:stretch>
        </p:blipFill>
        <p:spPr>
          <a:xfrm>
            <a:off x="5709500" y="731463"/>
            <a:ext cx="2656701" cy="368057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713975" y="358375"/>
            <a:ext cx="7567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Cluster 1</a:t>
            </a:r>
            <a:endParaRPr sz="3600"/>
          </a:p>
        </p:txBody>
      </p:sp>
      <p:sp>
        <p:nvSpPr>
          <p:cNvPr id="73" name="Google Shape;73;p18"/>
          <p:cNvSpPr txBox="1">
            <a:spLocks noGrp="1"/>
          </p:cNvSpPr>
          <p:nvPr>
            <p:ph type="body" idx="1"/>
          </p:nvPr>
        </p:nvSpPr>
        <p:spPr>
          <a:xfrm>
            <a:off x="655900" y="1083050"/>
            <a:ext cx="5254800" cy="3593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200"/>
              <a:t>Read Cluster 1:  Creating Classroom Community through Data and Graphing in the Instructional Framework (p. 3-4).</a:t>
            </a:r>
            <a:endParaRPr sz="22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2200"/>
              <a:t>Discuss:</a:t>
            </a:r>
            <a:endParaRPr sz="2200"/>
          </a:p>
          <a:p>
            <a:pPr marL="457200" lvl="0" indent="-342900" algn="l" rtl="0">
              <a:lnSpc>
                <a:spcPct val="100000"/>
              </a:lnSpc>
              <a:spcBef>
                <a:spcPts val="0"/>
              </a:spcBef>
              <a:spcAft>
                <a:spcPts val="0"/>
              </a:spcAft>
              <a:buClr>
                <a:srgbClr val="0B5394"/>
              </a:buClr>
              <a:buSzPts val="1800"/>
              <a:buChar char="✗"/>
            </a:pPr>
            <a:r>
              <a:rPr lang="en" sz="1800">
                <a:solidFill>
                  <a:srgbClr val="0B5394"/>
                </a:solidFill>
              </a:rPr>
              <a:t>What does the standard mean?  </a:t>
            </a:r>
            <a:endParaRPr sz="1800">
              <a:solidFill>
                <a:srgbClr val="0B5394"/>
              </a:solidFill>
            </a:endParaRPr>
          </a:p>
          <a:p>
            <a:pPr marL="457200" lvl="0" indent="-342900" algn="l" rtl="0">
              <a:lnSpc>
                <a:spcPct val="100000"/>
              </a:lnSpc>
              <a:spcBef>
                <a:spcPts val="0"/>
              </a:spcBef>
              <a:spcAft>
                <a:spcPts val="0"/>
              </a:spcAft>
              <a:buClr>
                <a:srgbClr val="0B5394"/>
              </a:buClr>
              <a:buSzPts val="1800"/>
              <a:buChar char="✗"/>
            </a:pPr>
            <a:r>
              <a:rPr lang="en" sz="1800">
                <a:solidFill>
                  <a:srgbClr val="0B5394"/>
                </a:solidFill>
              </a:rPr>
              <a:t>What do students need to know and be able to do?</a:t>
            </a:r>
            <a:endParaRPr sz="1800">
              <a:solidFill>
                <a:srgbClr val="0B5394"/>
              </a:solidFill>
            </a:endParaRPr>
          </a:p>
          <a:p>
            <a:pPr marL="457200" lvl="0" indent="-342900" algn="l" rtl="0">
              <a:lnSpc>
                <a:spcPct val="100000"/>
              </a:lnSpc>
              <a:spcBef>
                <a:spcPts val="0"/>
              </a:spcBef>
              <a:spcAft>
                <a:spcPts val="0"/>
              </a:spcAft>
              <a:buSzPts val="1800"/>
              <a:buChar char="✗"/>
            </a:pPr>
            <a:r>
              <a:rPr lang="en" sz="1800"/>
              <a:t>What vocabulary should be taught along with the standard?</a:t>
            </a:r>
            <a:endParaRPr sz="1800"/>
          </a:p>
          <a:p>
            <a:pPr marL="457200" lvl="0" indent="-342900" algn="l" rtl="0">
              <a:lnSpc>
                <a:spcPct val="100000"/>
              </a:lnSpc>
              <a:spcBef>
                <a:spcPts val="0"/>
              </a:spcBef>
              <a:spcAft>
                <a:spcPts val="0"/>
              </a:spcAft>
              <a:buSzPts val="1800"/>
              <a:buChar char="✗"/>
            </a:pPr>
            <a:r>
              <a:rPr lang="en" sz="1800"/>
              <a:t>What have students learned in prior grades that will help them master this standard?</a:t>
            </a:r>
            <a:endParaRPr sz="1800"/>
          </a:p>
          <a:p>
            <a:pPr marL="0" lvl="0" indent="0" algn="ctr" rtl="0">
              <a:lnSpc>
                <a:spcPct val="100000"/>
              </a:lnSpc>
              <a:spcBef>
                <a:spcPts val="0"/>
              </a:spcBef>
              <a:spcAft>
                <a:spcPts val="0"/>
              </a:spcAft>
              <a:buNone/>
            </a:pPr>
            <a:endParaRPr sz="1000"/>
          </a:p>
          <a:p>
            <a:pPr marL="0" lvl="0" indent="0" algn="ctr" rtl="0">
              <a:lnSpc>
                <a:spcPct val="100000"/>
              </a:lnSpc>
              <a:spcBef>
                <a:spcPts val="0"/>
              </a:spcBef>
              <a:spcAft>
                <a:spcPts val="0"/>
              </a:spcAft>
              <a:buNone/>
            </a:pPr>
            <a:endParaRPr/>
          </a:p>
        </p:txBody>
      </p:sp>
      <p:sp>
        <p:nvSpPr>
          <p:cNvPr id="74" name="Google Shape;74;p1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75" name="Google Shape;75;p18"/>
          <p:cNvPicPr preferRelativeResize="0"/>
          <p:nvPr/>
        </p:nvPicPr>
        <p:blipFill>
          <a:blip r:embed="rId3">
            <a:alphaModFix/>
          </a:blip>
          <a:stretch>
            <a:fillRect/>
          </a:stretch>
        </p:blipFill>
        <p:spPr>
          <a:xfrm>
            <a:off x="6008300" y="914125"/>
            <a:ext cx="2500526" cy="3464217"/>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713975" y="358375"/>
            <a:ext cx="7567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Cluster 1</a:t>
            </a:r>
            <a:endParaRPr sz="3600"/>
          </a:p>
        </p:txBody>
      </p:sp>
      <p:sp>
        <p:nvSpPr>
          <p:cNvPr id="81" name="Google Shape;81;p19"/>
          <p:cNvSpPr txBox="1">
            <a:spLocks noGrp="1"/>
          </p:cNvSpPr>
          <p:nvPr>
            <p:ph type="body" idx="1"/>
          </p:nvPr>
        </p:nvSpPr>
        <p:spPr>
          <a:xfrm>
            <a:off x="732100" y="1083050"/>
            <a:ext cx="4690200" cy="3593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200"/>
              <a:t>Read about NC.5.MD.2, NC.5.G.1, and NC.5.OA.3 in the Unpacking Document                 (p. 20, 23, &amp; 6 ).</a:t>
            </a:r>
            <a:endParaRPr sz="22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2200"/>
              <a:t>Discuss:</a:t>
            </a:r>
            <a:endParaRPr sz="2200"/>
          </a:p>
          <a:p>
            <a:pPr marL="457200" lvl="0" indent="-342900" algn="l" rtl="0">
              <a:lnSpc>
                <a:spcPct val="100000"/>
              </a:lnSpc>
              <a:spcBef>
                <a:spcPts val="0"/>
              </a:spcBef>
              <a:spcAft>
                <a:spcPts val="0"/>
              </a:spcAft>
              <a:buClr>
                <a:srgbClr val="0B5394"/>
              </a:buClr>
              <a:buSzPts val="1800"/>
              <a:buChar char="✗"/>
            </a:pPr>
            <a:r>
              <a:rPr lang="en" sz="1800">
                <a:solidFill>
                  <a:srgbClr val="0B5394"/>
                </a:solidFill>
              </a:rPr>
              <a:t>What does the standard mean?  </a:t>
            </a:r>
            <a:endParaRPr sz="1800">
              <a:solidFill>
                <a:srgbClr val="0B5394"/>
              </a:solidFill>
            </a:endParaRPr>
          </a:p>
          <a:p>
            <a:pPr marL="457200" lvl="0" indent="-342900" algn="l" rtl="0">
              <a:lnSpc>
                <a:spcPct val="100000"/>
              </a:lnSpc>
              <a:spcBef>
                <a:spcPts val="0"/>
              </a:spcBef>
              <a:spcAft>
                <a:spcPts val="0"/>
              </a:spcAft>
              <a:buClr>
                <a:srgbClr val="0B5394"/>
              </a:buClr>
              <a:buSzPts val="1800"/>
              <a:buChar char="✗"/>
            </a:pPr>
            <a:r>
              <a:rPr lang="en" sz="1800">
                <a:solidFill>
                  <a:srgbClr val="0B5394"/>
                </a:solidFill>
              </a:rPr>
              <a:t>What do students need to know and be able to do?</a:t>
            </a:r>
            <a:endParaRPr sz="1800">
              <a:solidFill>
                <a:srgbClr val="0B5394"/>
              </a:solidFill>
            </a:endParaRPr>
          </a:p>
          <a:p>
            <a:pPr marL="457200" lvl="0" indent="-342900" algn="l" rtl="0">
              <a:lnSpc>
                <a:spcPct val="100000"/>
              </a:lnSpc>
              <a:spcBef>
                <a:spcPts val="0"/>
              </a:spcBef>
              <a:spcAft>
                <a:spcPts val="0"/>
              </a:spcAft>
              <a:buSzPts val="1800"/>
              <a:buChar char="✗"/>
            </a:pPr>
            <a:r>
              <a:rPr lang="en" sz="1800"/>
              <a:t>What vocabulary should be taught along with the standard?</a:t>
            </a:r>
            <a:endParaRPr sz="1800"/>
          </a:p>
          <a:p>
            <a:pPr marL="457200" lvl="0" indent="-342900" algn="l" rtl="0">
              <a:lnSpc>
                <a:spcPct val="100000"/>
              </a:lnSpc>
              <a:spcBef>
                <a:spcPts val="0"/>
              </a:spcBef>
              <a:spcAft>
                <a:spcPts val="0"/>
              </a:spcAft>
              <a:buSzPts val="1800"/>
              <a:buChar char="✗"/>
            </a:pPr>
            <a:r>
              <a:rPr lang="en" sz="1800"/>
              <a:t>What have students learned in prior grades that will help them master this standard?</a:t>
            </a:r>
            <a:endParaRPr sz="1800"/>
          </a:p>
          <a:p>
            <a:pPr marL="0" lvl="0" indent="0" algn="ctr" rtl="0">
              <a:lnSpc>
                <a:spcPct val="100000"/>
              </a:lnSpc>
              <a:spcBef>
                <a:spcPts val="0"/>
              </a:spcBef>
              <a:spcAft>
                <a:spcPts val="0"/>
              </a:spcAft>
              <a:buNone/>
            </a:pPr>
            <a:endParaRPr sz="1000"/>
          </a:p>
          <a:p>
            <a:pPr marL="0" lvl="0" indent="0" algn="ctr" rtl="0">
              <a:lnSpc>
                <a:spcPct val="100000"/>
              </a:lnSpc>
              <a:spcBef>
                <a:spcPts val="0"/>
              </a:spcBef>
              <a:spcAft>
                <a:spcPts val="0"/>
              </a:spcAft>
              <a:buNone/>
            </a:pPr>
            <a:endParaRPr/>
          </a:p>
        </p:txBody>
      </p:sp>
      <p:sp>
        <p:nvSpPr>
          <p:cNvPr id="82" name="Google Shape;82;p19"/>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83" name="Google Shape;83;p19"/>
          <p:cNvPicPr preferRelativeResize="0"/>
          <p:nvPr/>
        </p:nvPicPr>
        <p:blipFill>
          <a:blip r:embed="rId3">
            <a:alphaModFix/>
          </a:blip>
          <a:stretch>
            <a:fillRect/>
          </a:stretch>
        </p:blipFill>
        <p:spPr>
          <a:xfrm>
            <a:off x="5422300" y="1170400"/>
            <a:ext cx="3171074" cy="23763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713975" y="358375"/>
            <a:ext cx="7567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Previous Work with Data</a:t>
            </a:r>
            <a:endParaRPr sz="3600"/>
          </a:p>
        </p:txBody>
      </p:sp>
      <p:sp>
        <p:nvSpPr>
          <p:cNvPr id="89" name="Google Shape;89;p20"/>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graphicFrame>
        <p:nvGraphicFramePr>
          <p:cNvPr id="90" name="Google Shape;90;p20"/>
          <p:cNvGraphicFramePr/>
          <p:nvPr/>
        </p:nvGraphicFramePr>
        <p:xfrm>
          <a:off x="765625" y="1063350"/>
          <a:ext cx="6835850" cy="3383190"/>
        </p:xfrm>
        <a:graphic>
          <a:graphicData uri="http://schemas.openxmlformats.org/drawingml/2006/table">
            <a:tbl>
              <a:tblPr>
                <a:noFill/>
                <a:tableStyleId>{87A8A90E-AEA0-47F1-BA81-5C6482155CAA}</a:tableStyleId>
              </a:tblPr>
              <a:tblGrid>
                <a:gridCol w="916925">
                  <a:extLst>
                    <a:ext uri="{9D8B030D-6E8A-4147-A177-3AD203B41FA5}">
                      <a16:colId xmlns:a16="http://schemas.microsoft.com/office/drawing/2014/main" val="20000"/>
                    </a:ext>
                  </a:extLst>
                </a:gridCol>
                <a:gridCol w="5918925">
                  <a:extLst>
                    <a:ext uri="{9D8B030D-6E8A-4147-A177-3AD203B41FA5}">
                      <a16:colId xmlns:a16="http://schemas.microsoft.com/office/drawing/2014/main" val="20001"/>
                    </a:ext>
                  </a:extLst>
                </a:gridCol>
              </a:tblGrid>
              <a:tr h="358875">
                <a:tc>
                  <a:txBody>
                    <a:bodyPr/>
                    <a:lstStyle/>
                    <a:p>
                      <a:pPr marL="0" lvl="0" indent="0" algn="ctr" rtl="0">
                        <a:spcBef>
                          <a:spcPts val="0"/>
                        </a:spcBef>
                        <a:spcAft>
                          <a:spcPts val="0"/>
                        </a:spcAft>
                        <a:buNone/>
                      </a:pPr>
                      <a:r>
                        <a:rPr lang="en" sz="1800" b="1">
                          <a:solidFill>
                            <a:srgbClr val="0B5394"/>
                          </a:solidFill>
                          <a:latin typeface="Pangolin"/>
                          <a:ea typeface="Pangolin"/>
                          <a:cs typeface="Pangolin"/>
                          <a:sym typeface="Pangolin"/>
                        </a:rPr>
                        <a:t>Grade</a:t>
                      </a:r>
                      <a:endParaRPr sz="1800" b="1">
                        <a:solidFill>
                          <a:srgbClr val="0B5394"/>
                        </a:solidFill>
                        <a:latin typeface="Pangolin"/>
                        <a:ea typeface="Pangolin"/>
                        <a:cs typeface="Pangolin"/>
                        <a:sym typeface="Pangolin"/>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800" b="1">
                          <a:solidFill>
                            <a:srgbClr val="0B5394"/>
                          </a:solidFill>
                          <a:latin typeface="Pangolin"/>
                          <a:ea typeface="Pangolin"/>
                          <a:cs typeface="Pangolin"/>
                          <a:sym typeface="Pangolin"/>
                        </a:rPr>
                        <a:t>Standard</a:t>
                      </a:r>
                      <a:endParaRPr sz="1800" b="1">
                        <a:solidFill>
                          <a:srgbClr val="0B5394"/>
                        </a:solidFill>
                        <a:latin typeface="Pangolin"/>
                        <a:ea typeface="Pangolin"/>
                        <a:cs typeface="Pangolin"/>
                        <a:sym typeface="Pangolin"/>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12575" cap="flat" cmpd="sng">
                      <a:solidFill>
                        <a:srgbClr val="0B5394"/>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1125200">
                <a:tc>
                  <a:txBody>
                    <a:bodyPr/>
                    <a:lstStyle/>
                    <a:p>
                      <a:pPr marL="0" lvl="0" indent="0" algn="ctr" rtl="0">
                        <a:spcBef>
                          <a:spcPts val="0"/>
                        </a:spcBef>
                        <a:spcAft>
                          <a:spcPts val="0"/>
                        </a:spcAft>
                        <a:buNone/>
                      </a:pPr>
                      <a:r>
                        <a:rPr lang="en" sz="1800">
                          <a:solidFill>
                            <a:srgbClr val="0B5394"/>
                          </a:solidFill>
                          <a:latin typeface="Pangolin"/>
                          <a:ea typeface="Pangolin"/>
                          <a:cs typeface="Pangolin"/>
                          <a:sym typeface="Pangolin"/>
                        </a:rPr>
                        <a:t>Second Grade</a:t>
                      </a:r>
                      <a:endParaRPr sz="1800">
                        <a:solidFill>
                          <a:srgbClr val="0B5394"/>
                        </a:solidFill>
                        <a:latin typeface="Pangolin"/>
                        <a:ea typeface="Pangolin"/>
                        <a:cs typeface="Pangolin"/>
                        <a:sym typeface="Pangolin"/>
                      </a:endParaRPr>
                    </a:p>
                  </a:txBody>
                  <a:tcPr marL="91425" marR="91425" marT="91425" marB="91425">
                    <a:lnL w="9525" cap="flat" cmpd="sng">
                      <a:solidFill>
                        <a:srgbClr val="0B5394"/>
                      </a:solidFill>
                      <a:prstDash val="solid"/>
                      <a:round/>
                      <a:headEnd type="none" w="sm" len="sm"/>
                      <a:tailEnd type="none" w="sm" len="sm"/>
                    </a:lnL>
                    <a:lnR w="1257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EFEFEF"/>
                    </a:solidFill>
                  </a:tcPr>
                </a:tc>
                <a:tc>
                  <a:txBody>
                    <a:bodyPr/>
                    <a:lstStyle/>
                    <a:p>
                      <a:pPr marL="0" lvl="0" indent="0" algn="l" rtl="0">
                        <a:lnSpc>
                          <a:spcPct val="100000"/>
                        </a:lnSpc>
                        <a:spcBef>
                          <a:spcPts val="0"/>
                        </a:spcBef>
                        <a:spcAft>
                          <a:spcPts val="0"/>
                        </a:spcAft>
                        <a:buNone/>
                      </a:pPr>
                      <a:r>
                        <a:rPr lang="en" b="1">
                          <a:solidFill>
                            <a:srgbClr val="0B5394"/>
                          </a:solidFill>
                          <a:latin typeface="Pangolin"/>
                          <a:ea typeface="Pangolin"/>
                          <a:cs typeface="Pangolin"/>
                          <a:sym typeface="Pangolin"/>
                        </a:rPr>
                        <a:t>NC.2.MD.10</a:t>
                      </a:r>
                      <a:r>
                        <a:rPr lang="en">
                          <a:solidFill>
                            <a:srgbClr val="0B5394"/>
                          </a:solidFill>
                          <a:latin typeface="Pangolin"/>
                          <a:ea typeface="Pangolin"/>
                          <a:cs typeface="Pangolin"/>
                          <a:sym typeface="Pangolin"/>
                        </a:rPr>
                        <a:t>  Organize, represent, and interpret data with up to four categories.</a:t>
                      </a:r>
                      <a:endParaRPr>
                        <a:solidFill>
                          <a:srgbClr val="0B5394"/>
                        </a:solidFill>
                        <a:latin typeface="Pangolin"/>
                        <a:ea typeface="Pangolin"/>
                        <a:cs typeface="Pangolin"/>
                        <a:sym typeface="Pangolin"/>
                      </a:endParaRPr>
                    </a:p>
                    <a:p>
                      <a:pPr marL="457200" lvl="0" indent="-317500" algn="l" rtl="0">
                        <a:lnSpc>
                          <a:spcPct val="100000"/>
                        </a:lnSpc>
                        <a:spcBef>
                          <a:spcPts val="0"/>
                        </a:spcBef>
                        <a:spcAft>
                          <a:spcPts val="0"/>
                        </a:spcAft>
                        <a:buClr>
                          <a:srgbClr val="0B5394"/>
                        </a:buClr>
                        <a:buSzPts val="1400"/>
                        <a:buFont typeface="Pangolin"/>
                        <a:buChar char="●"/>
                      </a:pPr>
                      <a:r>
                        <a:rPr lang="en">
                          <a:solidFill>
                            <a:srgbClr val="0B5394"/>
                          </a:solidFill>
                          <a:latin typeface="Pangolin"/>
                          <a:ea typeface="Pangolin"/>
                          <a:cs typeface="Pangolin"/>
                          <a:sym typeface="Pangolin"/>
                        </a:rPr>
                        <a:t>Draw a picture graph and a bar graph with a single-unit scale to  represent a data set.</a:t>
                      </a:r>
                      <a:endParaRPr>
                        <a:solidFill>
                          <a:srgbClr val="0B5394"/>
                        </a:solidFill>
                        <a:latin typeface="Pangolin"/>
                        <a:ea typeface="Pangolin"/>
                        <a:cs typeface="Pangolin"/>
                        <a:sym typeface="Pangolin"/>
                      </a:endParaRPr>
                    </a:p>
                    <a:p>
                      <a:pPr marL="457200" lvl="0" indent="-317500" algn="l" rtl="0">
                        <a:lnSpc>
                          <a:spcPct val="100000"/>
                        </a:lnSpc>
                        <a:spcBef>
                          <a:spcPts val="0"/>
                        </a:spcBef>
                        <a:spcAft>
                          <a:spcPts val="0"/>
                        </a:spcAft>
                        <a:buClr>
                          <a:srgbClr val="0B5394"/>
                        </a:buClr>
                        <a:buSzPts val="1400"/>
                        <a:buFont typeface="Pangolin"/>
                        <a:buChar char="●"/>
                      </a:pPr>
                      <a:r>
                        <a:rPr lang="en">
                          <a:solidFill>
                            <a:srgbClr val="0B5394"/>
                          </a:solidFill>
                          <a:latin typeface="Pangolin"/>
                          <a:ea typeface="Pangolin"/>
                          <a:cs typeface="Pangolin"/>
                          <a:sym typeface="Pangolin"/>
                        </a:rPr>
                        <a:t>Solve simple put-together, take-apart, and compare problems          using information presented in a picture and a bar graph.</a:t>
                      </a:r>
                      <a:endParaRPr>
                        <a:solidFill>
                          <a:srgbClr val="0B5394"/>
                        </a:solidFill>
                        <a:latin typeface="Pangolin"/>
                        <a:ea typeface="Pangolin"/>
                        <a:cs typeface="Pangolin"/>
                        <a:sym typeface="Pangolin"/>
                      </a:endParaRPr>
                    </a:p>
                  </a:txBody>
                  <a:tcPr marL="68575" marR="68575" marT="91425" marB="91425">
                    <a:lnL w="12575" cap="flat" cmpd="sng">
                      <a:solidFill>
                        <a:srgbClr val="0B5394"/>
                      </a:solidFill>
                      <a:prstDash val="solid"/>
                      <a:round/>
                      <a:headEnd type="none" w="sm" len="sm"/>
                      <a:tailEnd type="none" w="sm" len="sm"/>
                    </a:lnL>
                    <a:lnR w="12575" cap="flat" cmpd="sng">
                      <a:solidFill>
                        <a:srgbClr val="0B5394"/>
                      </a:solidFill>
                      <a:prstDash val="solid"/>
                      <a:round/>
                      <a:headEnd type="none" w="sm" len="sm"/>
                      <a:tailEnd type="none" w="sm" len="sm"/>
                    </a:lnR>
                    <a:lnT w="12575" cap="flat" cmpd="sng">
                      <a:solidFill>
                        <a:srgbClr val="0B5394"/>
                      </a:solidFill>
                      <a:prstDash val="solid"/>
                      <a:round/>
                      <a:headEnd type="none" w="sm" len="sm"/>
                      <a:tailEnd type="none" w="sm" len="sm"/>
                    </a:lnT>
                    <a:lnB w="12575" cap="flat" cmpd="sng">
                      <a:solidFill>
                        <a:srgbClr val="0B5394"/>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528400">
                <a:tc>
                  <a:txBody>
                    <a:bodyPr/>
                    <a:lstStyle/>
                    <a:p>
                      <a:pPr marL="0" lvl="0" indent="0" algn="ctr" rtl="0">
                        <a:spcBef>
                          <a:spcPts val="0"/>
                        </a:spcBef>
                        <a:spcAft>
                          <a:spcPts val="0"/>
                        </a:spcAft>
                        <a:buNone/>
                      </a:pPr>
                      <a:r>
                        <a:rPr lang="en" sz="1800">
                          <a:solidFill>
                            <a:srgbClr val="0B5394"/>
                          </a:solidFill>
                          <a:latin typeface="Pangolin"/>
                          <a:ea typeface="Pangolin"/>
                          <a:cs typeface="Pangolin"/>
                          <a:sym typeface="Pangolin"/>
                        </a:rPr>
                        <a:t>Third Grade</a:t>
                      </a:r>
                      <a:endParaRPr sz="1800">
                        <a:solidFill>
                          <a:srgbClr val="0B5394"/>
                        </a:solidFill>
                        <a:latin typeface="Pangolin"/>
                        <a:ea typeface="Pangolin"/>
                        <a:cs typeface="Pangolin"/>
                        <a:sym typeface="Pangolin"/>
                      </a:endParaRPr>
                    </a:p>
                  </a:txBody>
                  <a:tcPr marL="91425" marR="91425" marT="91425" marB="91425">
                    <a:lnL w="9525" cap="flat" cmpd="sng">
                      <a:solidFill>
                        <a:srgbClr val="0B5394"/>
                      </a:solidFill>
                      <a:prstDash val="solid"/>
                      <a:round/>
                      <a:headEnd type="none" w="sm" len="sm"/>
                      <a:tailEnd type="none" w="sm" len="sm"/>
                    </a:lnL>
                    <a:lnR w="1257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EFEFEF"/>
                    </a:solidFill>
                  </a:tcPr>
                </a:tc>
                <a:tc>
                  <a:txBody>
                    <a:bodyPr/>
                    <a:lstStyle/>
                    <a:p>
                      <a:pPr marL="0" lvl="0" indent="0" algn="l" rtl="0">
                        <a:lnSpc>
                          <a:spcPct val="100000"/>
                        </a:lnSpc>
                        <a:spcBef>
                          <a:spcPts val="0"/>
                        </a:spcBef>
                        <a:spcAft>
                          <a:spcPts val="0"/>
                        </a:spcAft>
                        <a:buNone/>
                      </a:pPr>
                      <a:r>
                        <a:rPr lang="en" b="1">
                          <a:solidFill>
                            <a:srgbClr val="0B5394"/>
                          </a:solidFill>
                          <a:latin typeface="Pangolin"/>
                          <a:ea typeface="Pangolin"/>
                          <a:cs typeface="Pangolin"/>
                          <a:sym typeface="Pangolin"/>
                        </a:rPr>
                        <a:t>NC.3.MD.3</a:t>
                      </a:r>
                      <a:r>
                        <a:rPr lang="en">
                          <a:solidFill>
                            <a:srgbClr val="0B5394"/>
                          </a:solidFill>
                          <a:latin typeface="Pangolin"/>
                          <a:ea typeface="Pangolin"/>
                          <a:cs typeface="Pangolin"/>
                          <a:sym typeface="Pangolin"/>
                        </a:rPr>
                        <a:t>  Represent and interpret scaled picture and bar graphs:</a:t>
                      </a:r>
                      <a:endParaRPr>
                        <a:solidFill>
                          <a:srgbClr val="0B5394"/>
                        </a:solidFill>
                        <a:latin typeface="Pangolin"/>
                        <a:ea typeface="Pangolin"/>
                        <a:cs typeface="Pangolin"/>
                        <a:sym typeface="Pangolin"/>
                      </a:endParaRPr>
                    </a:p>
                    <a:p>
                      <a:pPr marL="457200" lvl="0" indent="-317500" algn="l" rtl="0">
                        <a:lnSpc>
                          <a:spcPct val="100000"/>
                        </a:lnSpc>
                        <a:spcBef>
                          <a:spcPts val="0"/>
                        </a:spcBef>
                        <a:spcAft>
                          <a:spcPts val="0"/>
                        </a:spcAft>
                        <a:buClr>
                          <a:srgbClr val="0B5394"/>
                        </a:buClr>
                        <a:buSzPts val="1400"/>
                        <a:buFont typeface="Pangolin"/>
                        <a:buChar char="●"/>
                      </a:pPr>
                      <a:r>
                        <a:rPr lang="en">
                          <a:solidFill>
                            <a:srgbClr val="0B5394"/>
                          </a:solidFill>
                          <a:latin typeface="Pangolin"/>
                          <a:ea typeface="Pangolin"/>
                          <a:cs typeface="Pangolin"/>
                          <a:sym typeface="Pangolin"/>
                        </a:rPr>
                        <a:t>Collect data by asking a question that yields data in up to four  categories.</a:t>
                      </a:r>
                      <a:endParaRPr>
                        <a:solidFill>
                          <a:srgbClr val="0B5394"/>
                        </a:solidFill>
                        <a:latin typeface="Pangolin"/>
                        <a:ea typeface="Pangolin"/>
                        <a:cs typeface="Pangolin"/>
                        <a:sym typeface="Pangolin"/>
                      </a:endParaRPr>
                    </a:p>
                    <a:p>
                      <a:pPr marL="457200" lvl="0" indent="-317500" algn="l" rtl="0">
                        <a:lnSpc>
                          <a:spcPct val="100000"/>
                        </a:lnSpc>
                        <a:spcBef>
                          <a:spcPts val="0"/>
                        </a:spcBef>
                        <a:spcAft>
                          <a:spcPts val="0"/>
                        </a:spcAft>
                        <a:buClr>
                          <a:srgbClr val="0B5394"/>
                        </a:buClr>
                        <a:buSzPts val="1400"/>
                        <a:buFont typeface="Pangolin"/>
                        <a:buChar char="●"/>
                      </a:pPr>
                      <a:r>
                        <a:rPr lang="en">
                          <a:solidFill>
                            <a:srgbClr val="0B5394"/>
                          </a:solidFill>
                          <a:latin typeface="Pangolin"/>
                          <a:ea typeface="Pangolin"/>
                          <a:cs typeface="Pangolin"/>
                          <a:sym typeface="Pangolin"/>
                        </a:rPr>
                        <a:t>Make a representation of data and interpret data in a frequency        table, scaled picture graph, and/or scaled bar graph with axes provided.</a:t>
                      </a:r>
                      <a:endParaRPr>
                        <a:solidFill>
                          <a:srgbClr val="0B5394"/>
                        </a:solidFill>
                        <a:latin typeface="Pangolin"/>
                        <a:ea typeface="Pangolin"/>
                        <a:cs typeface="Pangolin"/>
                        <a:sym typeface="Pangolin"/>
                      </a:endParaRPr>
                    </a:p>
                    <a:p>
                      <a:pPr marL="457200" lvl="0" indent="-317500" algn="l" rtl="0">
                        <a:lnSpc>
                          <a:spcPct val="100000"/>
                        </a:lnSpc>
                        <a:spcBef>
                          <a:spcPts val="0"/>
                        </a:spcBef>
                        <a:spcAft>
                          <a:spcPts val="0"/>
                        </a:spcAft>
                        <a:buClr>
                          <a:srgbClr val="0B5394"/>
                        </a:buClr>
                        <a:buSzPts val="1400"/>
                        <a:buFont typeface="Pangolin"/>
                        <a:buChar char="●"/>
                      </a:pPr>
                      <a:r>
                        <a:rPr lang="en">
                          <a:solidFill>
                            <a:srgbClr val="0B5394"/>
                          </a:solidFill>
                          <a:latin typeface="Pangolin"/>
                          <a:ea typeface="Pangolin"/>
                          <a:cs typeface="Pangolin"/>
                          <a:sym typeface="Pangolin"/>
                        </a:rPr>
                        <a:t>Solve one and two-step “how many more” and “how many less” problems using information from these graphs.</a:t>
                      </a:r>
                      <a:endParaRPr>
                        <a:solidFill>
                          <a:srgbClr val="0B5394"/>
                        </a:solidFill>
                        <a:latin typeface="Pangolin"/>
                        <a:ea typeface="Pangolin"/>
                        <a:cs typeface="Pangolin"/>
                        <a:sym typeface="Pangolin"/>
                      </a:endParaRPr>
                    </a:p>
                  </a:txBody>
                  <a:tcPr marL="68575" marR="68575" marT="91425" marB="91425">
                    <a:lnL w="12575" cap="flat" cmpd="sng">
                      <a:solidFill>
                        <a:srgbClr val="0B5394"/>
                      </a:solidFill>
                      <a:prstDash val="solid"/>
                      <a:round/>
                      <a:headEnd type="none" w="sm" len="sm"/>
                      <a:tailEnd type="none" w="sm" len="sm"/>
                    </a:lnL>
                    <a:lnR w="12575" cap="flat" cmpd="sng">
                      <a:solidFill>
                        <a:srgbClr val="0B5394"/>
                      </a:solidFill>
                      <a:prstDash val="solid"/>
                      <a:round/>
                      <a:headEnd type="none" w="sm" len="sm"/>
                      <a:tailEnd type="none" w="sm" len="sm"/>
                    </a:lnR>
                    <a:lnT w="12575" cap="flat" cmpd="sng">
                      <a:solidFill>
                        <a:srgbClr val="0B5394"/>
                      </a:solidFill>
                      <a:prstDash val="solid"/>
                      <a:round/>
                      <a:headEnd type="none" w="sm" len="sm"/>
                      <a:tailEnd type="none" w="sm" len="sm"/>
                    </a:lnT>
                    <a:lnB w="12575" cap="flat" cmpd="sng">
                      <a:solidFill>
                        <a:srgbClr val="0B5394"/>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bl>
          </a:graphicData>
        </a:graphic>
      </p:graphicFrame>
      <p:pic>
        <p:nvPicPr>
          <p:cNvPr id="91" name="Google Shape;91;p20"/>
          <p:cNvPicPr preferRelativeResize="0"/>
          <p:nvPr/>
        </p:nvPicPr>
        <p:blipFill>
          <a:blip r:embed="rId3">
            <a:alphaModFix/>
          </a:blip>
          <a:stretch>
            <a:fillRect/>
          </a:stretch>
        </p:blipFill>
        <p:spPr>
          <a:xfrm rot="351490">
            <a:off x="7004975" y="2541600"/>
            <a:ext cx="1501896" cy="1120650"/>
          </a:xfrm>
          <a:prstGeom prst="rect">
            <a:avLst/>
          </a:prstGeom>
          <a:noFill/>
          <a:ln w="9525" cap="flat" cmpd="sng">
            <a:solidFill>
              <a:schemeClr val="dk2"/>
            </a:solidFill>
            <a:prstDash val="solid"/>
            <a:round/>
            <a:headEnd type="none" w="sm" len="sm"/>
            <a:tailEnd type="none" w="sm" len="sm"/>
          </a:ln>
        </p:spPr>
      </p:pic>
      <p:pic>
        <p:nvPicPr>
          <p:cNvPr id="92" name="Google Shape;92;p20"/>
          <p:cNvPicPr preferRelativeResize="0"/>
          <p:nvPr/>
        </p:nvPicPr>
        <p:blipFill>
          <a:blip r:embed="rId4">
            <a:alphaModFix/>
          </a:blip>
          <a:stretch>
            <a:fillRect/>
          </a:stretch>
        </p:blipFill>
        <p:spPr>
          <a:xfrm>
            <a:off x="7388675" y="3735977"/>
            <a:ext cx="1688525" cy="1195273"/>
          </a:xfrm>
          <a:prstGeom prst="rect">
            <a:avLst/>
          </a:prstGeom>
          <a:noFill/>
          <a:ln>
            <a:noFill/>
          </a:ln>
        </p:spPr>
      </p:pic>
      <p:pic>
        <p:nvPicPr>
          <p:cNvPr id="93" name="Google Shape;93;p20"/>
          <p:cNvPicPr preferRelativeResize="0"/>
          <p:nvPr/>
        </p:nvPicPr>
        <p:blipFill rotWithShape="1">
          <a:blip r:embed="rId5">
            <a:alphaModFix/>
          </a:blip>
          <a:srcRect l="1767" t="4787" r="2170" b="6872"/>
          <a:stretch/>
        </p:blipFill>
        <p:spPr>
          <a:xfrm>
            <a:off x="6630975" y="640125"/>
            <a:ext cx="1808450" cy="721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713975" y="358375"/>
            <a:ext cx="7567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Previous Work with Data</a:t>
            </a:r>
            <a:endParaRPr sz="3600"/>
          </a:p>
        </p:txBody>
      </p:sp>
      <p:sp>
        <p:nvSpPr>
          <p:cNvPr id="99" name="Google Shape;99;p21"/>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graphicFrame>
        <p:nvGraphicFramePr>
          <p:cNvPr id="100" name="Google Shape;100;p21"/>
          <p:cNvGraphicFramePr/>
          <p:nvPr/>
        </p:nvGraphicFramePr>
        <p:xfrm>
          <a:off x="765625" y="1063350"/>
          <a:ext cx="7360400" cy="1706820"/>
        </p:xfrm>
        <a:graphic>
          <a:graphicData uri="http://schemas.openxmlformats.org/drawingml/2006/table">
            <a:tbl>
              <a:tblPr>
                <a:noFill/>
                <a:tableStyleId>{87A8A90E-AEA0-47F1-BA81-5C6482155CAA}</a:tableStyleId>
              </a:tblPr>
              <a:tblGrid>
                <a:gridCol w="987275">
                  <a:extLst>
                    <a:ext uri="{9D8B030D-6E8A-4147-A177-3AD203B41FA5}">
                      <a16:colId xmlns:a16="http://schemas.microsoft.com/office/drawing/2014/main" val="20000"/>
                    </a:ext>
                  </a:extLst>
                </a:gridCol>
                <a:gridCol w="6373125">
                  <a:extLst>
                    <a:ext uri="{9D8B030D-6E8A-4147-A177-3AD203B41FA5}">
                      <a16:colId xmlns:a16="http://schemas.microsoft.com/office/drawing/2014/main" val="20001"/>
                    </a:ext>
                  </a:extLst>
                </a:gridCol>
              </a:tblGrid>
              <a:tr h="358875">
                <a:tc>
                  <a:txBody>
                    <a:bodyPr/>
                    <a:lstStyle/>
                    <a:p>
                      <a:pPr marL="0" lvl="0" indent="0" algn="ctr" rtl="0">
                        <a:spcBef>
                          <a:spcPts val="0"/>
                        </a:spcBef>
                        <a:spcAft>
                          <a:spcPts val="0"/>
                        </a:spcAft>
                        <a:buNone/>
                      </a:pPr>
                      <a:r>
                        <a:rPr lang="en" sz="1800" b="1">
                          <a:solidFill>
                            <a:srgbClr val="0B5394"/>
                          </a:solidFill>
                          <a:latin typeface="Pangolin"/>
                          <a:ea typeface="Pangolin"/>
                          <a:cs typeface="Pangolin"/>
                          <a:sym typeface="Pangolin"/>
                        </a:rPr>
                        <a:t>Grade</a:t>
                      </a:r>
                      <a:endParaRPr sz="1800" b="1">
                        <a:solidFill>
                          <a:srgbClr val="0B5394"/>
                        </a:solidFill>
                        <a:latin typeface="Pangolin"/>
                        <a:ea typeface="Pangolin"/>
                        <a:cs typeface="Pangolin"/>
                        <a:sym typeface="Pangolin"/>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800" b="1">
                          <a:solidFill>
                            <a:srgbClr val="0B5394"/>
                          </a:solidFill>
                          <a:latin typeface="Pangolin"/>
                          <a:ea typeface="Pangolin"/>
                          <a:cs typeface="Pangolin"/>
                          <a:sym typeface="Pangolin"/>
                        </a:rPr>
                        <a:t>Standard</a:t>
                      </a:r>
                      <a:endParaRPr sz="1800" b="1">
                        <a:solidFill>
                          <a:srgbClr val="0B5394"/>
                        </a:solidFill>
                        <a:latin typeface="Pangolin"/>
                        <a:ea typeface="Pangolin"/>
                        <a:cs typeface="Pangolin"/>
                        <a:sym typeface="Pangolin"/>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12575" cap="flat" cmpd="sng">
                      <a:solidFill>
                        <a:srgbClr val="0B5394"/>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1125200">
                <a:tc>
                  <a:txBody>
                    <a:bodyPr/>
                    <a:lstStyle/>
                    <a:p>
                      <a:pPr marL="0" lvl="0" indent="0" algn="ctr" rtl="0">
                        <a:spcBef>
                          <a:spcPts val="0"/>
                        </a:spcBef>
                        <a:spcAft>
                          <a:spcPts val="0"/>
                        </a:spcAft>
                        <a:buNone/>
                      </a:pPr>
                      <a:r>
                        <a:rPr lang="en" sz="1800">
                          <a:solidFill>
                            <a:srgbClr val="0B5394"/>
                          </a:solidFill>
                          <a:latin typeface="Pangolin"/>
                          <a:ea typeface="Pangolin"/>
                          <a:cs typeface="Pangolin"/>
                          <a:sym typeface="Pangolin"/>
                        </a:rPr>
                        <a:t>Fourth Grade</a:t>
                      </a:r>
                      <a:endParaRPr sz="1800">
                        <a:solidFill>
                          <a:srgbClr val="0B5394"/>
                        </a:solidFill>
                        <a:latin typeface="Pangolin"/>
                        <a:ea typeface="Pangolin"/>
                        <a:cs typeface="Pangolin"/>
                        <a:sym typeface="Pangolin"/>
                      </a:endParaRPr>
                    </a:p>
                  </a:txBody>
                  <a:tcPr marL="91425" marR="91425" marT="91425" marB="91425">
                    <a:lnL w="9525" cap="flat" cmpd="sng">
                      <a:solidFill>
                        <a:srgbClr val="0B5394"/>
                      </a:solidFill>
                      <a:prstDash val="solid"/>
                      <a:round/>
                      <a:headEnd type="none" w="sm" len="sm"/>
                      <a:tailEnd type="none" w="sm" len="sm"/>
                    </a:lnL>
                    <a:lnR w="1257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EFEFEF"/>
                    </a:solidFill>
                  </a:tcPr>
                </a:tc>
                <a:tc>
                  <a:txBody>
                    <a:bodyPr/>
                    <a:lstStyle/>
                    <a:p>
                      <a:pPr marL="57150" lvl="0" indent="0" algn="l" rtl="0">
                        <a:spcBef>
                          <a:spcPts val="0"/>
                        </a:spcBef>
                        <a:spcAft>
                          <a:spcPts val="0"/>
                        </a:spcAft>
                        <a:buClr>
                          <a:srgbClr val="000000"/>
                        </a:buClr>
                        <a:buSzPts val="1100"/>
                        <a:buFont typeface="Arial"/>
                        <a:buNone/>
                      </a:pPr>
                      <a:r>
                        <a:rPr lang="en" b="1">
                          <a:solidFill>
                            <a:srgbClr val="0B5394"/>
                          </a:solidFill>
                          <a:latin typeface="Pangolin"/>
                          <a:ea typeface="Pangolin"/>
                          <a:cs typeface="Pangolin"/>
                          <a:sym typeface="Pangolin"/>
                        </a:rPr>
                        <a:t>NC.4.MD.4 </a:t>
                      </a:r>
                      <a:r>
                        <a:rPr lang="en">
                          <a:solidFill>
                            <a:srgbClr val="0B5394"/>
                          </a:solidFill>
                          <a:latin typeface="Pangolin"/>
                          <a:ea typeface="Pangolin"/>
                          <a:cs typeface="Pangolin"/>
                          <a:sym typeface="Pangolin"/>
                        </a:rPr>
                        <a:t>Represent and interpret data using whole numbers. </a:t>
                      </a:r>
                      <a:endParaRPr>
                        <a:solidFill>
                          <a:srgbClr val="0B5394"/>
                        </a:solidFill>
                        <a:latin typeface="Pangolin"/>
                        <a:ea typeface="Pangolin"/>
                        <a:cs typeface="Pangolin"/>
                        <a:sym typeface="Pangolin"/>
                      </a:endParaRPr>
                    </a:p>
                    <a:p>
                      <a:pPr marL="457200" lvl="0" indent="-317500" algn="l" rtl="0">
                        <a:spcBef>
                          <a:spcPts val="0"/>
                        </a:spcBef>
                        <a:spcAft>
                          <a:spcPts val="0"/>
                        </a:spcAft>
                        <a:buClr>
                          <a:srgbClr val="0B5394"/>
                        </a:buClr>
                        <a:buSzPts val="1400"/>
                        <a:buFont typeface="Pangolin"/>
                        <a:buChar char="●"/>
                      </a:pPr>
                      <a:r>
                        <a:rPr lang="en">
                          <a:solidFill>
                            <a:srgbClr val="0B5394"/>
                          </a:solidFill>
                          <a:latin typeface="Pangolin"/>
                          <a:ea typeface="Pangolin"/>
                          <a:cs typeface="Pangolin"/>
                          <a:sym typeface="Pangolin"/>
                        </a:rPr>
                        <a:t>Collect data by asking a question that yields numerical data. </a:t>
                      </a:r>
                      <a:endParaRPr>
                        <a:solidFill>
                          <a:srgbClr val="0B5394"/>
                        </a:solidFill>
                        <a:latin typeface="Pangolin"/>
                        <a:ea typeface="Pangolin"/>
                        <a:cs typeface="Pangolin"/>
                        <a:sym typeface="Pangolin"/>
                      </a:endParaRPr>
                    </a:p>
                    <a:p>
                      <a:pPr marL="457200" lvl="0" indent="-317500" algn="l" rtl="0">
                        <a:spcBef>
                          <a:spcPts val="0"/>
                        </a:spcBef>
                        <a:spcAft>
                          <a:spcPts val="0"/>
                        </a:spcAft>
                        <a:buClr>
                          <a:srgbClr val="0B5394"/>
                        </a:buClr>
                        <a:buSzPts val="1400"/>
                        <a:buFont typeface="Pangolin"/>
                        <a:buChar char="●"/>
                      </a:pPr>
                      <a:r>
                        <a:rPr lang="en">
                          <a:solidFill>
                            <a:srgbClr val="0B5394"/>
                          </a:solidFill>
                          <a:latin typeface="Pangolin"/>
                          <a:ea typeface="Pangolin"/>
                          <a:cs typeface="Pangolin"/>
                          <a:sym typeface="Pangolin"/>
                        </a:rPr>
                        <a:t>Make a representation of data and interpret data in a frequency table, scaled bar graph, and/or line plot. </a:t>
                      </a:r>
                      <a:endParaRPr>
                        <a:solidFill>
                          <a:srgbClr val="0B5394"/>
                        </a:solidFill>
                        <a:latin typeface="Pangolin"/>
                        <a:ea typeface="Pangolin"/>
                        <a:cs typeface="Pangolin"/>
                        <a:sym typeface="Pangolin"/>
                      </a:endParaRPr>
                    </a:p>
                    <a:p>
                      <a:pPr marL="457200" lvl="0" indent="-317500" algn="l" rtl="0">
                        <a:spcBef>
                          <a:spcPts val="0"/>
                        </a:spcBef>
                        <a:spcAft>
                          <a:spcPts val="0"/>
                        </a:spcAft>
                        <a:buClr>
                          <a:srgbClr val="0B5394"/>
                        </a:buClr>
                        <a:buSzPts val="1400"/>
                        <a:buFont typeface="Pangolin"/>
                        <a:buChar char="●"/>
                      </a:pPr>
                      <a:r>
                        <a:rPr lang="en">
                          <a:solidFill>
                            <a:srgbClr val="0B5394"/>
                          </a:solidFill>
                          <a:latin typeface="Pangolin"/>
                          <a:ea typeface="Pangolin"/>
                          <a:cs typeface="Pangolin"/>
                          <a:sym typeface="Pangolin"/>
                        </a:rPr>
                        <a:t>Determine whether a survey question will yield categorical or numerical data.</a:t>
                      </a:r>
                      <a:endParaRPr b="1">
                        <a:solidFill>
                          <a:srgbClr val="0B5394"/>
                        </a:solidFill>
                        <a:latin typeface="Pangolin"/>
                        <a:ea typeface="Pangolin"/>
                        <a:cs typeface="Pangolin"/>
                        <a:sym typeface="Pangolin"/>
                      </a:endParaRPr>
                    </a:p>
                  </a:txBody>
                  <a:tcPr marL="68575" marR="68575" marT="91425" marB="91425">
                    <a:lnL w="12575" cap="flat" cmpd="sng">
                      <a:solidFill>
                        <a:srgbClr val="0B5394"/>
                      </a:solidFill>
                      <a:prstDash val="solid"/>
                      <a:round/>
                      <a:headEnd type="none" w="sm" len="sm"/>
                      <a:tailEnd type="none" w="sm" len="sm"/>
                    </a:lnL>
                    <a:lnR w="12575" cap="flat" cmpd="sng">
                      <a:solidFill>
                        <a:srgbClr val="0B5394"/>
                      </a:solidFill>
                      <a:prstDash val="solid"/>
                      <a:round/>
                      <a:headEnd type="none" w="sm" len="sm"/>
                      <a:tailEnd type="none" w="sm" len="sm"/>
                    </a:lnR>
                    <a:lnT w="12575" cap="flat" cmpd="sng">
                      <a:solidFill>
                        <a:srgbClr val="0B5394"/>
                      </a:solidFill>
                      <a:prstDash val="solid"/>
                      <a:round/>
                      <a:headEnd type="none" w="sm" len="sm"/>
                      <a:tailEnd type="none" w="sm" len="sm"/>
                    </a:lnT>
                    <a:lnB w="12575" cap="flat" cmpd="sng">
                      <a:solidFill>
                        <a:srgbClr val="0B5394"/>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pic>
        <p:nvPicPr>
          <p:cNvPr id="101" name="Google Shape;101;p21"/>
          <p:cNvPicPr preferRelativeResize="0"/>
          <p:nvPr/>
        </p:nvPicPr>
        <p:blipFill>
          <a:blip r:embed="rId3">
            <a:alphaModFix/>
          </a:blip>
          <a:stretch>
            <a:fillRect/>
          </a:stretch>
        </p:blipFill>
        <p:spPr>
          <a:xfrm>
            <a:off x="3439725" y="2866825"/>
            <a:ext cx="2264527" cy="1689675"/>
          </a:xfrm>
          <a:prstGeom prst="rect">
            <a:avLst/>
          </a:prstGeom>
          <a:noFill/>
          <a:ln>
            <a:noFill/>
          </a:ln>
        </p:spPr>
      </p:pic>
      <p:pic>
        <p:nvPicPr>
          <p:cNvPr id="102" name="Google Shape;102;p21"/>
          <p:cNvPicPr preferRelativeResize="0"/>
          <p:nvPr/>
        </p:nvPicPr>
        <p:blipFill>
          <a:blip r:embed="rId4">
            <a:alphaModFix/>
          </a:blip>
          <a:stretch>
            <a:fillRect/>
          </a:stretch>
        </p:blipFill>
        <p:spPr>
          <a:xfrm>
            <a:off x="5861500" y="3147550"/>
            <a:ext cx="2264525" cy="1049912"/>
          </a:xfrm>
          <a:prstGeom prst="rect">
            <a:avLst/>
          </a:prstGeom>
          <a:noFill/>
          <a:ln w="9525" cap="flat" cmpd="sng">
            <a:solidFill>
              <a:schemeClr val="dk2"/>
            </a:solidFill>
            <a:prstDash val="solid"/>
            <a:round/>
            <a:headEnd type="none" w="sm" len="sm"/>
            <a:tailEnd type="none" w="sm" len="sm"/>
          </a:ln>
        </p:spPr>
      </p:pic>
      <p:pic>
        <p:nvPicPr>
          <p:cNvPr id="103" name="Google Shape;103;p21"/>
          <p:cNvPicPr preferRelativeResize="0"/>
          <p:nvPr/>
        </p:nvPicPr>
        <p:blipFill>
          <a:blip r:embed="rId5">
            <a:alphaModFix/>
          </a:blip>
          <a:stretch>
            <a:fillRect/>
          </a:stretch>
        </p:blipFill>
        <p:spPr>
          <a:xfrm>
            <a:off x="765628" y="3147550"/>
            <a:ext cx="2551862" cy="1049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866375" y="642310"/>
            <a:ext cx="3966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Line Plots</a:t>
            </a:r>
            <a:endParaRPr sz="4800"/>
          </a:p>
        </p:txBody>
      </p:sp>
      <p:sp>
        <p:nvSpPr>
          <p:cNvPr id="109" name="Google Shape;109;p22"/>
          <p:cNvSpPr txBox="1">
            <a:spLocks noGrp="1"/>
          </p:cNvSpPr>
          <p:nvPr>
            <p:ph type="body" idx="1"/>
          </p:nvPr>
        </p:nvSpPr>
        <p:spPr>
          <a:xfrm>
            <a:off x="866375" y="1499700"/>
            <a:ext cx="4177200" cy="2943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Removed from the second and third grade standards </a:t>
            </a:r>
            <a:endParaRPr sz="2000"/>
          </a:p>
          <a:p>
            <a:pPr marL="457200" lvl="0" indent="-355600" algn="l" rtl="0">
              <a:spcBef>
                <a:spcPts val="0"/>
              </a:spcBef>
              <a:spcAft>
                <a:spcPts val="0"/>
              </a:spcAft>
              <a:buSzPts val="2000"/>
              <a:buChar char="✗"/>
            </a:pPr>
            <a:r>
              <a:rPr lang="en" sz="2000"/>
              <a:t>Moved to fourth grade </a:t>
            </a:r>
            <a:endParaRPr sz="2000"/>
          </a:p>
          <a:p>
            <a:pPr marL="457200" lvl="0" indent="-355600" algn="l" rtl="0">
              <a:spcBef>
                <a:spcPts val="0"/>
              </a:spcBef>
              <a:spcAft>
                <a:spcPts val="0"/>
              </a:spcAft>
              <a:buSzPts val="2000"/>
              <a:buChar char="✗"/>
            </a:pPr>
            <a:r>
              <a:rPr lang="en" sz="2000"/>
              <a:t>Includes whole numbers rather than fractions  </a:t>
            </a:r>
            <a:endParaRPr sz="2000"/>
          </a:p>
        </p:txBody>
      </p:sp>
      <p:sp>
        <p:nvSpPr>
          <p:cNvPr id="110" name="Google Shape;110;p22"/>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111" name="Google Shape;111;p22"/>
          <p:cNvPicPr preferRelativeResize="0"/>
          <p:nvPr/>
        </p:nvPicPr>
        <p:blipFill rotWithShape="1">
          <a:blip r:embed="rId3">
            <a:alphaModFix/>
          </a:blip>
          <a:srcRect l="7763" t="16826" r="7577"/>
          <a:stretch/>
        </p:blipFill>
        <p:spPr>
          <a:xfrm rot="139829">
            <a:off x="5591189" y="831835"/>
            <a:ext cx="2652048" cy="20734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713975" y="5107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Categorical vs. Numerical Data</a:t>
            </a:r>
            <a:endParaRPr/>
          </a:p>
        </p:txBody>
      </p:sp>
      <p:sp>
        <p:nvSpPr>
          <p:cNvPr id="117" name="Google Shape;117;p23"/>
          <p:cNvSpPr txBox="1">
            <a:spLocks noGrp="1"/>
          </p:cNvSpPr>
          <p:nvPr>
            <p:ph type="body" idx="1"/>
          </p:nvPr>
        </p:nvSpPr>
        <p:spPr>
          <a:xfrm>
            <a:off x="866375" y="1492898"/>
            <a:ext cx="5287200" cy="2874652"/>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B5394"/>
              </a:buClr>
              <a:buSzPts val="1400"/>
              <a:buChar char="✗"/>
            </a:pPr>
            <a:r>
              <a:rPr lang="en" dirty="0">
                <a:solidFill>
                  <a:srgbClr val="0B5394"/>
                </a:solidFill>
              </a:rPr>
              <a:t>What is the difference between categorical and numerical data?</a:t>
            </a:r>
            <a:endParaRPr dirty="0">
              <a:solidFill>
                <a:srgbClr val="0B5394"/>
              </a:solidFill>
            </a:endParaRPr>
          </a:p>
          <a:p>
            <a:pPr marL="457200" lvl="0" indent="0" algn="l" rtl="0">
              <a:lnSpc>
                <a:spcPct val="100000"/>
              </a:lnSpc>
              <a:spcBef>
                <a:spcPts val="0"/>
              </a:spcBef>
              <a:spcAft>
                <a:spcPts val="0"/>
              </a:spcAft>
              <a:buNone/>
            </a:pPr>
            <a:endParaRPr dirty="0">
              <a:solidFill>
                <a:srgbClr val="0B5394"/>
              </a:solidFill>
            </a:endParaRPr>
          </a:p>
          <a:p>
            <a:pPr marL="0" lvl="0" indent="0" algn="l" rtl="0">
              <a:lnSpc>
                <a:spcPct val="100000"/>
              </a:lnSpc>
              <a:spcBef>
                <a:spcPts val="0"/>
              </a:spcBef>
              <a:spcAft>
                <a:spcPts val="0"/>
              </a:spcAft>
              <a:buNone/>
            </a:pPr>
            <a:endParaRPr dirty="0"/>
          </a:p>
        </p:txBody>
      </p:sp>
      <p:sp>
        <p:nvSpPr>
          <p:cNvPr id="118" name="Google Shape;118;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119" name="Google Shape;119;p23"/>
          <p:cNvPicPr preferRelativeResize="0"/>
          <p:nvPr/>
        </p:nvPicPr>
        <p:blipFill>
          <a:blip r:embed="rId3">
            <a:alphaModFix/>
          </a:blip>
          <a:stretch>
            <a:fillRect/>
          </a:stretch>
        </p:blipFill>
        <p:spPr>
          <a:xfrm rot="173103">
            <a:off x="6829086" y="544380"/>
            <a:ext cx="1550004" cy="1740065"/>
          </a:xfrm>
          <a:prstGeom prst="rect">
            <a:avLst/>
          </a:prstGeom>
          <a:noFill/>
          <a:ln w="28575" cap="flat" cmpd="sng">
            <a:solidFill>
              <a:srgbClr val="999999"/>
            </a:solidFill>
            <a:prstDash val="solid"/>
            <a:round/>
            <a:headEnd type="none" w="sm" len="sm"/>
            <a:tailEnd type="none" w="sm" len="sm"/>
          </a:ln>
        </p:spPr>
      </p:pic>
      <p:sp>
        <p:nvSpPr>
          <p:cNvPr id="120" name="Google Shape;120;p23"/>
          <p:cNvSpPr txBox="1"/>
          <p:nvPr/>
        </p:nvSpPr>
        <p:spPr>
          <a:xfrm>
            <a:off x="1974950" y="4761425"/>
            <a:ext cx="6453600" cy="2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CC0000"/>
              </a:solidFill>
              <a:latin typeface="Pangolin"/>
              <a:ea typeface="Pangolin"/>
              <a:cs typeface="Pangolin"/>
              <a:sym typeface="Pangolin"/>
            </a:endParaRPr>
          </a:p>
        </p:txBody>
      </p:sp>
      <p:sp>
        <p:nvSpPr>
          <p:cNvPr id="121" name="Google Shape;121;p23"/>
          <p:cNvSpPr txBox="1"/>
          <p:nvPr/>
        </p:nvSpPr>
        <p:spPr>
          <a:xfrm>
            <a:off x="1234469" y="2903787"/>
            <a:ext cx="6294300" cy="1276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rgbClr val="0B5394"/>
                </a:solidFill>
                <a:latin typeface="Pangolin"/>
                <a:ea typeface="Pangolin"/>
                <a:cs typeface="Pangolin"/>
                <a:sym typeface="Pangolin"/>
              </a:rPr>
              <a:t>NC.5.MD.2</a:t>
            </a:r>
            <a:r>
              <a:rPr lang="en" sz="1500">
                <a:solidFill>
                  <a:srgbClr val="0B5394"/>
                </a:solidFill>
                <a:latin typeface="Pangolin"/>
                <a:ea typeface="Pangolin"/>
                <a:cs typeface="Pangolin"/>
                <a:sym typeface="Pangolin"/>
              </a:rPr>
              <a:t> Represent and interpret data. </a:t>
            </a:r>
            <a:endParaRPr sz="1500">
              <a:solidFill>
                <a:srgbClr val="0B5394"/>
              </a:solidFill>
              <a:latin typeface="Pangolin"/>
              <a:ea typeface="Pangolin"/>
              <a:cs typeface="Pangolin"/>
              <a:sym typeface="Pangolin"/>
            </a:endParaRPr>
          </a:p>
          <a:p>
            <a:pPr marL="0" lvl="0" indent="0" algn="l" rtl="0">
              <a:spcBef>
                <a:spcPts val="0"/>
              </a:spcBef>
              <a:spcAft>
                <a:spcPts val="0"/>
              </a:spcAft>
              <a:buClr>
                <a:schemeClr val="dk1"/>
              </a:buClr>
              <a:buSzPts val="1100"/>
              <a:buFont typeface="Arial"/>
              <a:buNone/>
            </a:pPr>
            <a:r>
              <a:rPr lang="en" sz="1500">
                <a:solidFill>
                  <a:srgbClr val="0B5394"/>
                </a:solidFill>
                <a:latin typeface="Pangolin"/>
                <a:ea typeface="Pangolin"/>
                <a:cs typeface="Pangolin"/>
                <a:sym typeface="Pangolin"/>
              </a:rPr>
              <a:t>    ● Collect data by asking a question that yields data that changes over time. </a:t>
            </a:r>
            <a:endParaRPr sz="1500">
              <a:solidFill>
                <a:srgbClr val="0B5394"/>
              </a:solidFill>
              <a:latin typeface="Pangolin"/>
              <a:ea typeface="Pangolin"/>
              <a:cs typeface="Pangolin"/>
              <a:sym typeface="Pangolin"/>
            </a:endParaRPr>
          </a:p>
          <a:p>
            <a:pPr marL="0" lvl="0" indent="0" algn="l" rtl="0">
              <a:spcBef>
                <a:spcPts val="0"/>
              </a:spcBef>
              <a:spcAft>
                <a:spcPts val="0"/>
              </a:spcAft>
              <a:buClr>
                <a:schemeClr val="dk1"/>
              </a:buClr>
              <a:buSzPts val="1100"/>
              <a:buFont typeface="Arial"/>
              <a:buNone/>
            </a:pPr>
            <a:r>
              <a:rPr lang="en" sz="1500">
                <a:solidFill>
                  <a:srgbClr val="0B5394"/>
                </a:solidFill>
                <a:latin typeface="Pangolin"/>
                <a:ea typeface="Pangolin"/>
                <a:cs typeface="Pangolin"/>
                <a:sym typeface="Pangolin"/>
              </a:rPr>
              <a:t>    ● Make and interpret a representation of data using a line graph. </a:t>
            </a:r>
            <a:endParaRPr sz="1500">
              <a:solidFill>
                <a:srgbClr val="0B5394"/>
              </a:solidFill>
              <a:latin typeface="Pangolin"/>
              <a:ea typeface="Pangolin"/>
              <a:cs typeface="Pangolin"/>
              <a:sym typeface="Pangolin"/>
            </a:endParaRPr>
          </a:p>
          <a:p>
            <a:pPr marL="0" lvl="0" indent="0" algn="l" rtl="0">
              <a:spcBef>
                <a:spcPts val="0"/>
              </a:spcBef>
              <a:spcAft>
                <a:spcPts val="0"/>
              </a:spcAft>
              <a:buClr>
                <a:schemeClr val="dk1"/>
              </a:buClr>
              <a:buSzPts val="1100"/>
              <a:buFont typeface="Arial"/>
              <a:buNone/>
            </a:pPr>
            <a:r>
              <a:rPr lang="en" sz="1500">
                <a:solidFill>
                  <a:srgbClr val="0B5394"/>
                </a:solidFill>
                <a:latin typeface="Pangolin"/>
                <a:ea typeface="Pangolin"/>
                <a:cs typeface="Pangolin"/>
                <a:sym typeface="Pangolin"/>
              </a:rPr>
              <a:t>    ● </a:t>
            </a:r>
            <a:r>
              <a:rPr lang="en" sz="1500" b="1">
                <a:solidFill>
                  <a:srgbClr val="FF0000"/>
                </a:solidFill>
                <a:latin typeface="Pangolin"/>
                <a:ea typeface="Pangolin"/>
                <a:cs typeface="Pangolin"/>
                <a:sym typeface="Pangolin"/>
              </a:rPr>
              <a:t>Determine whether a survey question will yield categorical or                            </a:t>
            </a:r>
            <a:endParaRPr sz="1500" b="1">
              <a:solidFill>
                <a:srgbClr val="FF0000"/>
              </a:solidFill>
              <a:latin typeface="Pangolin"/>
              <a:ea typeface="Pangolin"/>
              <a:cs typeface="Pangolin"/>
              <a:sym typeface="Pangolin"/>
            </a:endParaRPr>
          </a:p>
          <a:p>
            <a:pPr marL="0" lvl="0" indent="0" algn="l" rtl="0">
              <a:spcBef>
                <a:spcPts val="0"/>
              </a:spcBef>
              <a:spcAft>
                <a:spcPts val="0"/>
              </a:spcAft>
              <a:buClr>
                <a:schemeClr val="dk1"/>
              </a:buClr>
              <a:buSzPts val="1100"/>
              <a:buFont typeface="Arial"/>
              <a:buNone/>
            </a:pPr>
            <a:r>
              <a:rPr lang="en" sz="1500" b="1">
                <a:solidFill>
                  <a:srgbClr val="FF0000"/>
                </a:solidFill>
                <a:latin typeface="Pangolin"/>
                <a:ea typeface="Pangolin"/>
                <a:cs typeface="Pangolin"/>
                <a:sym typeface="Pangolin"/>
              </a:rPr>
              <a:t>        numerical data, or data that changes over time.</a:t>
            </a:r>
            <a:r>
              <a:rPr lang="en" sz="1500">
                <a:solidFill>
                  <a:srgbClr val="0B5394"/>
                </a:solidFill>
                <a:latin typeface="Pangolin"/>
                <a:ea typeface="Pangolin"/>
                <a:cs typeface="Pangolin"/>
                <a:sym typeface="Pangolin"/>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713975" y="5107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Categorical Data</a:t>
            </a:r>
            <a:endParaRPr/>
          </a:p>
        </p:txBody>
      </p:sp>
      <p:sp>
        <p:nvSpPr>
          <p:cNvPr id="127" name="Google Shape;127;p24"/>
          <p:cNvSpPr txBox="1">
            <a:spLocks noGrp="1"/>
          </p:cNvSpPr>
          <p:nvPr>
            <p:ph type="body" idx="1"/>
          </p:nvPr>
        </p:nvSpPr>
        <p:spPr>
          <a:xfrm>
            <a:off x="637775" y="1228350"/>
            <a:ext cx="6988500" cy="3348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400"/>
              </a:spcBef>
              <a:spcAft>
                <a:spcPts val="0"/>
              </a:spcAft>
              <a:buClr>
                <a:srgbClr val="0B5394"/>
              </a:buClr>
              <a:buSzPts val="1900"/>
              <a:buChar char="✗"/>
            </a:pPr>
            <a:r>
              <a:rPr lang="en" sz="1900">
                <a:solidFill>
                  <a:srgbClr val="0B5394"/>
                </a:solidFill>
              </a:rPr>
              <a:t>Questions yield responses that describe characteristics          that can be placed into groups or categories.</a:t>
            </a:r>
            <a:endParaRPr sz="1900">
              <a:solidFill>
                <a:srgbClr val="0B5394"/>
              </a:solidFill>
            </a:endParaRPr>
          </a:p>
          <a:p>
            <a:pPr marL="457200" lvl="0" indent="-349250" algn="l" rtl="0">
              <a:lnSpc>
                <a:spcPct val="100000"/>
              </a:lnSpc>
              <a:spcBef>
                <a:spcPts val="0"/>
              </a:spcBef>
              <a:spcAft>
                <a:spcPts val="0"/>
              </a:spcAft>
              <a:buClr>
                <a:srgbClr val="0B5394"/>
              </a:buClr>
              <a:buSzPts val="1900"/>
              <a:buChar char="✗"/>
            </a:pPr>
            <a:r>
              <a:rPr lang="en" sz="1900">
                <a:solidFill>
                  <a:srgbClr val="0B5394"/>
                </a:solidFill>
              </a:rPr>
              <a:t>Examples:  </a:t>
            </a:r>
            <a:endParaRPr sz="1900">
              <a:solidFill>
                <a:srgbClr val="0B5394"/>
              </a:solidFill>
            </a:endParaRPr>
          </a:p>
          <a:p>
            <a:pPr marL="914400" lvl="1" indent="-349250" algn="l" rtl="0">
              <a:lnSpc>
                <a:spcPct val="100000"/>
              </a:lnSpc>
              <a:spcBef>
                <a:spcPts val="0"/>
              </a:spcBef>
              <a:spcAft>
                <a:spcPts val="0"/>
              </a:spcAft>
              <a:buClr>
                <a:srgbClr val="0B5394"/>
              </a:buClr>
              <a:buSzPts val="1900"/>
              <a:buChar char="✗"/>
            </a:pPr>
            <a:r>
              <a:rPr lang="en" sz="1900">
                <a:solidFill>
                  <a:srgbClr val="0B5394"/>
                </a:solidFill>
              </a:rPr>
              <a:t>What is your favorite type of food?</a:t>
            </a:r>
            <a:endParaRPr sz="1900">
              <a:solidFill>
                <a:srgbClr val="0B5394"/>
              </a:solidFill>
            </a:endParaRPr>
          </a:p>
          <a:p>
            <a:pPr marL="914400" lvl="1" indent="-349250" algn="l" rtl="0">
              <a:lnSpc>
                <a:spcPct val="100000"/>
              </a:lnSpc>
              <a:spcBef>
                <a:spcPts val="0"/>
              </a:spcBef>
              <a:spcAft>
                <a:spcPts val="0"/>
              </a:spcAft>
              <a:buClr>
                <a:srgbClr val="0B5394"/>
              </a:buClr>
              <a:buSzPts val="1900"/>
              <a:buChar char="✗"/>
            </a:pPr>
            <a:r>
              <a:rPr lang="en" sz="1900">
                <a:solidFill>
                  <a:srgbClr val="0B5394"/>
                </a:solidFill>
              </a:rPr>
              <a:t>Which type of music do you prefer?</a:t>
            </a:r>
            <a:endParaRPr sz="1900">
              <a:solidFill>
                <a:srgbClr val="0B5394"/>
              </a:solidFill>
            </a:endParaRPr>
          </a:p>
          <a:p>
            <a:pPr marL="914400" lvl="1" indent="-349250" algn="l" rtl="0">
              <a:lnSpc>
                <a:spcPct val="100000"/>
              </a:lnSpc>
              <a:spcBef>
                <a:spcPts val="0"/>
              </a:spcBef>
              <a:spcAft>
                <a:spcPts val="0"/>
              </a:spcAft>
              <a:buClr>
                <a:srgbClr val="0B5394"/>
              </a:buClr>
              <a:buSzPts val="1900"/>
              <a:buChar char="✗"/>
            </a:pPr>
            <a:r>
              <a:rPr lang="en" sz="1900">
                <a:solidFill>
                  <a:srgbClr val="0B5394"/>
                </a:solidFill>
              </a:rPr>
              <a:t>What flavor of ice cream do you like?</a:t>
            </a:r>
            <a:endParaRPr sz="1900">
              <a:solidFill>
                <a:srgbClr val="0B5394"/>
              </a:solidFill>
            </a:endParaRPr>
          </a:p>
          <a:p>
            <a:pPr marL="914400" lvl="1" indent="-349250" algn="l" rtl="0">
              <a:lnSpc>
                <a:spcPct val="100000"/>
              </a:lnSpc>
              <a:spcBef>
                <a:spcPts val="0"/>
              </a:spcBef>
              <a:spcAft>
                <a:spcPts val="0"/>
              </a:spcAft>
              <a:buClr>
                <a:srgbClr val="0B5394"/>
              </a:buClr>
              <a:buSzPts val="1900"/>
              <a:buChar char="✗"/>
            </a:pPr>
            <a:r>
              <a:rPr lang="en" sz="1900">
                <a:solidFill>
                  <a:srgbClr val="0B5394"/>
                </a:solidFill>
              </a:rPr>
              <a:t>What month were you born in? </a:t>
            </a:r>
            <a:endParaRPr sz="1900">
              <a:solidFill>
                <a:srgbClr val="0B5394"/>
              </a:solidFill>
            </a:endParaRPr>
          </a:p>
          <a:p>
            <a:pPr marL="0" lvl="0" indent="0" algn="l" rtl="0">
              <a:lnSpc>
                <a:spcPct val="100000"/>
              </a:lnSpc>
              <a:spcBef>
                <a:spcPts val="400"/>
              </a:spcBef>
              <a:spcAft>
                <a:spcPts val="0"/>
              </a:spcAft>
              <a:buNone/>
            </a:pPr>
            <a:endParaRPr sz="1000">
              <a:solidFill>
                <a:srgbClr val="0B5394"/>
              </a:solidFill>
            </a:endParaRPr>
          </a:p>
          <a:p>
            <a:pPr marL="0" lvl="0" indent="0" algn="l" rtl="0">
              <a:lnSpc>
                <a:spcPct val="100000"/>
              </a:lnSpc>
              <a:spcBef>
                <a:spcPts val="400"/>
              </a:spcBef>
              <a:spcAft>
                <a:spcPts val="0"/>
              </a:spcAft>
              <a:buNone/>
            </a:pPr>
            <a:r>
              <a:rPr lang="en" sz="1900" i="1">
                <a:solidFill>
                  <a:srgbClr val="0B5394"/>
                </a:solidFill>
              </a:rPr>
              <a:t>*Notice all responses </a:t>
            </a:r>
            <a:r>
              <a:rPr lang="en" sz="1900" i="1"/>
              <a:t> repr</a:t>
            </a:r>
            <a:r>
              <a:rPr lang="en" sz="1900" i="1">
                <a:solidFill>
                  <a:srgbClr val="0B5394"/>
                </a:solidFill>
              </a:rPr>
              <a:t>esent  categories.  </a:t>
            </a:r>
            <a:endParaRPr sz="1900" i="1">
              <a:solidFill>
                <a:srgbClr val="0B5394"/>
              </a:solidFill>
            </a:endParaRPr>
          </a:p>
          <a:p>
            <a:pPr marL="0" lvl="0" indent="0" algn="l" rtl="0">
              <a:lnSpc>
                <a:spcPct val="100000"/>
              </a:lnSpc>
              <a:spcBef>
                <a:spcPts val="400"/>
              </a:spcBef>
              <a:spcAft>
                <a:spcPts val="0"/>
              </a:spcAft>
              <a:buNone/>
            </a:pPr>
            <a:r>
              <a:rPr lang="en" sz="1900" i="1">
                <a:solidFill>
                  <a:srgbClr val="0B5394"/>
                </a:solidFill>
              </a:rPr>
              <a:t>Categories include:  favorite foods, music genre preference, ice cream flavor, month.</a:t>
            </a:r>
            <a:endParaRPr sz="1900" i="1">
              <a:solidFill>
                <a:srgbClr val="0B5394"/>
              </a:solidFill>
            </a:endParaRPr>
          </a:p>
          <a:p>
            <a:pPr marL="457200" lvl="0" indent="0" algn="l" rtl="0">
              <a:lnSpc>
                <a:spcPct val="100000"/>
              </a:lnSpc>
              <a:spcBef>
                <a:spcPts val="0"/>
              </a:spcBef>
              <a:spcAft>
                <a:spcPts val="0"/>
              </a:spcAft>
              <a:buNone/>
            </a:pPr>
            <a:endParaRPr sz="2000">
              <a:solidFill>
                <a:srgbClr val="0B5394"/>
              </a:solidFill>
            </a:endParaRPr>
          </a:p>
        </p:txBody>
      </p:sp>
      <p:sp>
        <p:nvSpPr>
          <p:cNvPr id="128" name="Google Shape;128;p2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129" name="Google Shape;129;p24"/>
          <p:cNvPicPr preferRelativeResize="0"/>
          <p:nvPr/>
        </p:nvPicPr>
        <p:blipFill rotWithShape="1">
          <a:blip r:embed="rId3">
            <a:alphaModFix/>
          </a:blip>
          <a:srcRect l="7489" t="14519" r="38784" b="46303"/>
          <a:stretch/>
        </p:blipFill>
        <p:spPr>
          <a:xfrm rot="155405">
            <a:off x="6793492" y="490988"/>
            <a:ext cx="1623639" cy="1610922"/>
          </a:xfrm>
          <a:prstGeom prst="rect">
            <a:avLst/>
          </a:prstGeom>
          <a:noFill/>
          <a:ln w="19050" cap="flat" cmpd="sng">
            <a:solidFill>
              <a:srgbClr val="999999"/>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Jaqu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2595</Words>
  <Application>Microsoft Office PowerPoint</Application>
  <PresentationFormat>On-screen Show (16:9)</PresentationFormat>
  <Paragraphs>185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Pangolin</vt:lpstr>
      <vt:lpstr>Inconsolata</vt:lpstr>
      <vt:lpstr>Jaques template</vt:lpstr>
      <vt:lpstr>Teacher Background Knowledge for  Cluster 1</vt:lpstr>
      <vt:lpstr>Cluster 1: Creating Classroom Community through Data and Graphing</vt:lpstr>
      <vt:lpstr>Cluster 1</vt:lpstr>
      <vt:lpstr>Cluster 1</vt:lpstr>
      <vt:lpstr>Previous Work with Data</vt:lpstr>
      <vt:lpstr>Previous Work with Data</vt:lpstr>
      <vt:lpstr>Line Plots</vt:lpstr>
      <vt:lpstr>Categorical vs. Numerical Data</vt:lpstr>
      <vt:lpstr>Categorical Data</vt:lpstr>
      <vt:lpstr>Numerical Data</vt:lpstr>
      <vt:lpstr>Data That Changes Over Time</vt:lpstr>
      <vt:lpstr>NC.5.MD.2 - Data Representation</vt:lpstr>
      <vt:lpstr>Line Graphs</vt:lpstr>
      <vt:lpstr>PowerPoint Presentation</vt:lpstr>
      <vt:lpstr>INCORRECT:  This is NOT continuous data, so a line graph is not appropriate to represent this data. Categorical data is not to be used on a line graph. </vt:lpstr>
      <vt:lpstr>6. Resources</vt:lpstr>
      <vt:lpstr>Learning Experiences</vt:lpstr>
      <vt:lpstr>Planning Resources</vt:lpstr>
      <vt:lpstr>Additional Planning Resources</vt:lpstr>
      <vt:lpstr>Cluster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Background Knowledge for  Cluster 1</dc:title>
  <dc:creator>Wendy Rich</dc:creator>
  <cp:lastModifiedBy>Wendy Rich</cp:lastModifiedBy>
  <cp:revision>2</cp:revision>
  <dcterms:modified xsi:type="dcterms:W3CDTF">2018-09-27T16:24:27Z</dcterms:modified>
</cp:coreProperties>
</file>