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303" r:id="rId5"/>
    <p:sldId id="29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5" r:id="rId19"/>
    <p:sldId id="262" r:id="rId20"/>
    <p:sldId id="263" r:id="rId21"/>
    <p:sldId id="264" r:id="rId22"/>
    <p:sldId id="261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BD0"/>
    <a:srgbClr val="1D4999"/>
    <a:srgbClr val="3A60A7"/>
    <a:srgbClr val="829AC7"/>
    <a:srgbClr val="000066"/>
    <a:srgbClr val="E8EEF8"/>
    <a:srgbClr val="FFFF81"/>
    <a:srgbClr val="BDFFBD"/>
    <a:srgbClr val="C9E7A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7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4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0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0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4F604-D203-405B-9E8D-0EA7723417E2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CC66-AB15-4DED-8C29-FCC78C87C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8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ssfT0GMM7Oo" TargetMode="External"/><Relationship Id="rId4" Type="http://schemas.openxmlformats.org/officeDocument/2006/relationships/hyperlink" Target="http://www.youtube.com/watch?v=SCqDBvDWt3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rgbClr val="00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248192"/>
            <a:ext cx="1174853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Kindergarten Number Talks</a:t>
            </a:r>
          </a:p>
          <a:p>
            <a:pPr algn="ctr"/>
            <a:r>
              <a:rPr lang="en-US" sz="5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First Quarter</a:t>
            </a:r>
          </a:p>
          <a:p>
            <a:pPr algn="ctr"/>
            <a:endParaRPr lang="en-US" sz="66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66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66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7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13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Adapted from</a:t>
            </a:r>
          </a:p>
          <a:p>
            <a:pPr algn="ctr"/>
            <a:r>
              <a:rPr lang="en-US" sz="1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 </a:t>
            </a:r>
            <a:r>
              <a:rPr lang="en-US" sz="1400" dirty="0">
                <a:solidFill>
                  <a:srgbClr val="000066"/>
                </a:solidFill>
                <a:latin typeface="Berlin Sans FB" panose="020E0602020502020306" pitchFamily="34" charset="0"/>
              </a:rPr>
              <a:t>Number Talks: Helping Children Build Mental Math and Computation Strategies, </a:t>
            </a:r>
            <a:r>
              <a:rPr lang="en-US" sz="1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by Sherry Parrish</a:t>
            </a:r>
          </a:p>
          <a:p>
            <a:pPr algn="ctr"/>
            <a:r>
              <a:rPr lang="en-US" sz="1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Number Talks Teacher’s Guide, Cumberland County Schools</a:t>
            </a:r>
            <a:endParaRPr lang="en-US" sz="1400" dirty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 descr="Image result for math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56" r="41701" b="68637"/>
          <a:stretch/>
        </p:blipFill>
        <p:spPr bwMode="auto">
          <a:xfrm>
            <a:off x="4486875" y="2248824"/>
            <a:ext cx="3192794" cy="33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11-13.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Five &amp; Ten Frames: Flexibility with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6430" y="2386287"/>
            <a:ext cx="39281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 smtClean="0"/>
              <a:t>Five frames and ten frames can be used to build fluency, </a:t>
            </a:r>
            <a:r>
              <a:rPr lang="en-US" sz="2000" dirty="0" err="1" smtClean="0"/>
              <a:t>subitize</a:t>
            </a:r>
            <a:r>
              <a:rPr lang="en-US" sz="2000" dirty="0" smtClean="0"/>
              <a:t>, and develop and understanding of conservation (a quantity can be represented in more than one way).   These skills are the foundation to computational fluency with addition and subtraction.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803478" y="2386287"/>
            <a:ext cx="53725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How did you find the amount of dots?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How </a:t>
            </a:r>
            <a:r>
              <a:rPr lang="en-US" sz="2000" dirty="0">
                <a:solidFill>
                  <a:prstClr val="black"/>
                </a:solidFill>
              </a:rPr>
              <a:t>could you find the amount of dots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are the dots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many more dots do you need to make five?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What changed between the first and second (or second and third) five frame?  What stayed the same?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38871" y="2275739"/>
            <a:ext cx="4115728" cy="317691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740400" y="2275739"/>
            <a:ext cx="5524500" cy="317691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12164" r="11647" b="69073"/>
          <a:stretch/>
        </p:blipFill>
        <p:spPr>
          <a:xfrm>
            <a:off x="4448907" y="1544363"/>
            <a:ext cx="3654735" cy="116721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41188" r="11647" b="40049"/>
          <a:stretch/>
        </p:blipFill>
        <p:spPr>
          <a:xfrm>
            <a:off x="4466492" y="3084262"/>
            <a:ext cx="3654735" cy="116721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70827" r="11647" b="11552"/>
          <a:stretch/>
        </p:blipFill>
        <p:spPr>
          <a:xfrm>
            <a:off x="4484078" y="4691723"/>
            <a:ext cx="3654736" cy="109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11086" r="19544" b="63464"/>
          <a:stretch/>
        </p:blipFill>
        <p:spPr>
          <a:xfrm>
            <a:off x="4500656" y="1161829"/>
            <a:ext cx="3412421" cy="161820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43010" r="19544" b="32243"/>
          <a:stretch/>
        </p:blipFill>
        <p:spPr>
          <a:xfrm>
            <a:off x="4500656" y="2940388"/>
            <a:ext cx="3165231" cy="145952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70880" r="19544" b="4237"/>
          <a:stretch/>
        </p:blipFill>
        <p:spPr>
          <a:xfrm>
            <a:off x="4500655" y="4618616"/>
            <a:ext cx="3165231" cy="14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10813" r="21753" b="62274"/>
          <a:stretch/>
        </p:blipFill>
        <p:spPr>
          <a:xfrm>
            <a:off x="4689230" y="1213335"/>
            <a:ext cx="3056686" cy="154744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44632" r="21753" b="32442"/>
          <a:stretch/>
        </p:blipFill>
        <p:spPr>
          <a:xfrm>
            <a:off x="4689230" y="3024553"/>
            <a:ext cx="2813539" cy="121333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t="70216" r="21753" b="4129"/>
          <a:stretch/>
        </p:blipFill>
        <p:spPr>
          <a:xfrm>
            <a:off x="4689230" y="4515510"/>
            <a:ext cx="2813539" cy="13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813202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15-17.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Ten Frames: Flexibility with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825" y="2350110"/>
            <a:ext cx="39281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 smtClean="0"/>
              <a:t>Five frames and ten frames can be used to build fluency, </a:t>
            </a:r>
            <a:r>
              <a:rPr lang="en-US" sz="2000" dirty="0" err="1" smtClean="0"/>
              <a:t>subitize</a:t>
            </a:r>
            <a:r>
              <a:rPr lang="en-US" sz="2000" dirty="0" smtClean="0"/>
              <a:t>, and develop and understanding of conservation (a quantity can be represented in more than one way).   These skills are the foundation to computational fluency with addition and subtraction.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5213" y="2350110"/>
            <a:ext cx="61287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How did you find the amount of dots?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Is there another way to find out how many dots?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Could you find how many dots there are without counting them one by one?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How are the dots arranged?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What is the same about the first and second ten frame?  Different?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How can looking at the first ten frame help you find the amount of dots on another ten frame?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763021" y="2239562"/>
            <a:ext cx="4115728" cy="3342202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564550" y="2239562"/>
            <a:ext cx="5935788" cy="3342202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11628" r="22189" b="63069"/>
          <a:stretch/>
        </p:blipFill>
        <p:spPr>
          <a:xfrm>
            <a:off x="4561699" y="1238436"/>
            <a:ext cx="3220619" cy="159268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42913" r="22189" b="31064"/>
          <a:stretch/>
        </p:blipFill>
        <p:spPr>
          <a:xfrm>
            <a:off x="4561700" y="2982023"/>
            <a:ext cx="3007974" cy="152986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70431" r="22189" b="3882"/>
          <a:stretch/>
        </p:blipFill>
        <p:spPr>
          <a:xfrm>
            <a:off x="4561700" y="4708647"/>
            <a:ext cx="3007974" cy="15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11584" r="20616" b="63600"/>
          <a:stretch/>
        </p:blipFill>
        <p:spPr>
          <a:xfrm>
            <a:off x="4794735" y="1238440"/>
            <a:ext cx="3033471" cy="141180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43107" r="20616" b="31406"/>
          <a:stretch/>
        </p:blipFill>
        <p:spPr>
          <a:xfrm>
            <a:off x="4794735" y="3012006"/>
            <a:ext cx="2795955" cy="133643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70270" r="20616" b="4244"/>
          <a:stretch/>
        </p:blipFill>
        <p:spPr>
          <a:xfrm>
            <a:off x="4794735" y="4577036"/>
            <a:ext cx="2795955" cy="1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12485" r="20887" b="63594"/>
          <a:stretch/>
        </p:blipFill>
        <p:spPr>
          <a:xfrm>
            <a:off x="4641062" y="1159912"/>
            <a:ext cx="3052206" cy="141308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42785" r="20887" b="30742"/>
          <a:stretch/>
        </p:blipFill>
        <p:spPr>
          <a:xfrm>
            <a:off x="4658918" y="2892669"/>
            <a:ext cx="2848707" cy="145952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70215" r="20887" b="4270"/>
          <a:stretch/>
        </p:blipFill>
        <p:spPr>
          <a:xfrm>
            <a:off x="4690056" y="4563210"/>
            <a:ext cx="2848707" cy="14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19-21.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Dot Images: Flexibility with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5751" y="2448661"/>
            <a:ext cx="35977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Dot </a:t>
            </a:r>
            <a:r>
              <a:rPr lang="en-US" sz="2000" dirty="0">
                <a:solidFill>
                  <a:prstClr val="black"/>
                </a:solidFill>
              </a:rPr>
              <a:t>images are a great tool for introducing composing and decomposing, practicing counting, seeing numbers in a variety of ways, subitizing (instantly recognizing a quantity), and noticing number combinations.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5778" y="2462850"/>
            <a:ext cx="39755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 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many dots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did you know “how many”?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Could you find the number of dots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Is there another way to find the number of  dots?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61171" y="2288801"/>
            <a:ext cx="3785318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268138" y="2288801"/>
            <a:ext cx="4298261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70500" y="1007409"/>
            <a:ext cx="1676400" cy="1198084"/>
            <a:chOff x="5270500" y="1007409"/>
            <a:chExt cx="1676400" cy="1198084"/>
          </a:xfrm>
        </p:grpSpPr>
        <p:sp>
          <p:nvSpPr>
            <p:cNvPr id="11" name="Rectangle 10"/>
            <p:cNvSpPr/>
            <p:nvPr/>
          </p:nvSpPr>
          <p:spPr>
            <a:xfrm>
              <a:off x="5270500" y="1007409"/>
              <a:ext cx="1676400" cy="119808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911" y="1192028"/>
              <a:ext cx="403577" cy="296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270500" y="2315793"/>
            <a:ext cx="1676400" cy="1260128"/>
            <a:chOff x="5270500" y="2315793"/>
            <a:chExt cx="1676400" cy="1260128"/>
          </a:xfrm>
        </p:grpSpPr>
        <p:sp>
          <p:nvSpPr>
            <p:cNvPr id="13" name="Rectangle 12"/>
            <p:cNvSpPr/>
            <p:nvPr/>
          </p:nvSpPr>
          <p:spPr>
            <a:xfrm>
              <a:off x="5270500" y="2315793"/>
              <a:ext cx="1676400" cy="12601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203" y="2489937"/>
              <a:ext cx="447771" cy="32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8700" y="2477135"/>
              <a:ext cx="465214" cy="341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270500" y="3704516"/>
            <a:ext cx="1676400" cy="1266812"/>
            <a:chOff x="5270500" y="3704516"/>
            <a:chExt cx="1676400" cy="1266812"/>
          </a:xfrm>
        </p:grpSpPr>
        <p:sp>
          <p:nvSpPr>
            <p:cNvPr id="16" name="Rectangle 15"/>
            <p:cNvSpPr/>
            <p:nvPr/>
          </p:nvSpPr>
          <p:spPr>
            <a:xfrm>
              <a:off x="5270500" y="3704516"/>
              <a:ext cx="1676400" cy="12668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580" y="3881962"/>
              <a:ext cx="401726" cy="29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050" y="3881962"/>
              <a:ext cx="401726" cy="29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185" y="3881962"/>
              <a:ext cx="401726" cy="29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270500" y="5108588"/>
            <a:ext cx="1676400" cy="1266812"/>
            <a:chOff x="5270500" y="5108588"/>
            <a:chExt cx="1676400" cy="1266812"/>
          </a:xfrm>
        </p:grpSpPr>
        <p:sp>
          <p:nvSpPr>
            <p:cNvPr id="24" name="Rectangle 23"/>
            <p:cNvSpPr/>
            <p:nvPr/>
          </p:nvSpPr>
          <p:spPr>
            <a:xfrm>
              <a:off x="5270500" y="5108588"/>
              <a:ext cx="1676400" cy="12668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2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7970" y="5230025"/>
              <a:ext cx="401726" cy="29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747" y="5594574"/>
              <a:ext cx="401726" cy="29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548" y="5971413"/>
              <a:ext cx="401726" cy="294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417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rgbClr val="00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949" y="365757"/>
            <a:ext cx="1143000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Overview</a:t>
            </a:r>
          </a:p>
          <a:p>
            <a:endParaRPr lang="en-US" b="1" dirty="0" smtClean="0"/>
          </a:p>
          <a:p>
            <a:r>
              <a:rPr lang="en-US" sz="22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What </a:t>
            </a:r>
            <a:r>
              <a:rPr lang="en-US" sz="2200" dirty="0">
                <a:solidFill>
                  <a:srgbClr val="000066"/>
                </a:solidFill>
                <a:latin typeface="Berlin Sans FB" panose="020E0602020502020306" pitchFamily="34" charset="0"/>
              </a:rPr>
              <a:t>is a Number Talk?</a:t>
            </a:r>
          </a:p>
          <a:p>
            <a:r>
              <a:rPr lang="en-US" dirty="0"/>
              <a:t>A Number Talk is a brief routine (about 10 minutes) focused around developing flexibility and fluency with numbers. Through </a:t>
            </a:r>
            <a:r>
              <a:rPr lang="en-US" dirty="0" smtClean="0"/>
              <a:t>regular </a:t>
            </a:r>
            <a:r>
              <a:rPr lang="en-US" dirty="0"/>
              <a:t>opportunities to work with dot images and expressions, students develop an understanding of number relationships and structure.  This supports the development of early fluency skills. </a:t>
            </a:r>
          </a:p>
          <a:p>
            <a:r>
              <a:rPr lang="en-US" sz="1100" dirty="0"/>
              <a:t> </a:t>
            </a:r>
          </a:p>
          <a:p>
            <a:r>
              <a:rPr lang="en-US" dirty="0"/>
              <a:t>Through frequent Number Talks, students will recognize: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Numbers are composed of smaller numbers.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Numbers can be decomposed and combined with other numbers in a variety of ways.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What we know about one number can help us work with other numbers.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What we know about small numbers can help us work with large numbers.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Numbers are organized into groups of ones, tens, hundreds, etc...</a:t>
            </a:r>
            <a:endParaRPr lang="en-US" sz="2000" dirty="0"/>
          </a:p>
          <a:p>
            <a:r>
              <a:rPr lang="en-US" sz="2200" dirty="0"/>
              <a:t> </a:t>
            </a:r>
          </a:p>
          <a:p>
            <a:r>
              <a:rPr lang="en-US" sz="2200" dirty="0">
                <a:solidFill>
                  <a:srgbClr val="000066"/>
                </a:solidFill>
                <a:latin typeface="Berlin Sans FB" panose="020E0602020502020306" pitchFamily="34" charset="0"/>
              </a:rPr>
              <a:t>How Do Number Talks Look in Kindergarten?</a:t>
            </a:r>
          </a:p>
          <a:p>
            <a:r>
              <a:rPr lang="en-US" dirty="0" smtClean="0"/>
              <a:t>During much of Kindergarten, </a:t>
            </a:r>
            <a:r>
              <a:rPr lang="en-US" dirty="0"/>
              <a:t>Number Talks </a:t>
            </a:r>
            <a:r>
              <a:rPr lang="en-US" dirty="0" smtClean="0"/>
              <a:t>utilize dot images, ten frames, and </a:t>
            </a:r>
            <a:r>
              <a:rPr lang="en-US" dirty="0" err="1" smtClean="0"/>
              <a:t>Rekenreks</a:t>
            </a:r>
            <a:r>
              <a:rPr lang="en-US" dirty="0" smtClean="0"/>
              <a:t>.  Later </a:t>
            </a:r>
            <a:r>
              <a:rPr lang="en-US" dirty="0"/>
              <a:t>in the school year, they </a:t>
            </a:r>
            <a:r>
              <a:rPr lang="en-US" dirty="0" smtClean="0"/>
              <a:t> </a:t>
            </a:r>
            <a:r>
              <a:rPr lang="en-US" dirty="0"/>
              <a:t>focus around </a:t>
            </a:r>
            <a:r>
              <a:rPr lang="en-US" dirty="0" smtClean="0"/>
              <a:t>expressions. Kindergarten </a:t>
            </a:r>
            <a:r>
              <a:rPr lang="en-US" dirty="0"/>
              <a:t>students work with </a:t>
            </a:r>
            <a:r>
              <a:rPr lang="en-US" dirty="0" smtClean="0"/>
              <a:t>these quick </a:t>
            </a:r>
            <a:r>
              <a:rPr lang="en-US" dirty="0"/>
              <a:t>images to find “how many”.  </a:t>
            </a:r>
            <a:r>
              <a:rPr lang="en-US" dirty="0" smtClean="0"/>
              <a:t>The </a:t>
            </a:r>
            <a:r>
              <a:rPr lang="en-US" dirty="0"/>
              <a:t>image is briefly displayed </a:t>
            </a:r>
            <a:r>
              <a:rPr lang="en-US" dirty="0" smtClean="0"/>
              <a:t>for </a:t>
            </a:r>
            <a:r>
              <a:rPr lang="en-US" dirty="0"/>
              <a:t>three seconds, encouraging students to use strategies other than</a:t>
            </a:r>
            <a:r>
              <a:rPr lang="en-US" i="1" dirty="0"/>
              <a:t> counting all </a:t>
            </a:r>
            <a:r>
              <a:rPr lang="en-US" dirty="0"/>
              <a:t>to find the total quantity.  At first, kindergarten students may rely solely on </a:t>
            </a:r>
            <a:r>
              <a:rPr lang="en-US" i="1" dirty="0"/>
              <a:t>counting all </a:t>
            </a:r>
            <a:r>
              <a:rPr lang="en-US" dirty="0"/>
              <a:t>dots to find the quantity.  Through frequent experiences, </a:t>
            </a:r>
            <a:r>
              <a:rPr lang="en-US" dirty="0" smtClean="0"/>
              <a:t>they begin </a:t>
            </a:r>
            <a:r>
              <a:rPr lang="en-US" dirty="0"/>
              <a:t>to rely on perceptual subitizing (instantly seeing the amount), conceptual subitizing (seeing parts within the set, and using mental processes to find the total quantity), and known number facts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321300" y="3746544"/>
            <a:ext cx="1651000" cy="1268656"/>
            <a:chOff x="5321300" y="3746544"/>
            <a:chExt cx="1651000" cy="1268656"/>
          </a:xfrm>
        </p:grpSpPr>
        <p:sp>
          <p:nvSpPr>
            <p:cNvPr id="9" name="Rectangle 8"/>
            <p:cNvSpPr/>
            <p:nvPr/>
          </p:nvSpPr>
          <p:spPr>
            <a:xfrm>
              <a:off x="5321300" y="3746544"/>
              <a:ext cx="1651000" cy="1268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045" y="3932450"/>
              <a:ext cx="395640" cy="295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145" y="3932448"/>
              <a:ext cx="395640" cy="295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429" y="3932450"/>
              <a:ext cx="395640" cy="295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5321300" y="5152660"/>
            <a:ext cx="1651000" cy="1268656"/>
            <a:chOff x="5321300" y="5152660"/>
            <a:chExt cx="1651000" cy="1268656"/>
          </a:xfrm>
        </p:grpSpPr>
        <p:sp>
          <p:nvSpPr>
            <p:cNvPr id="13" name="Rectangle 12"/>
            <p:cNvSpPr/>
            <p:nvPr/>
          </p:nvSpPr>
          <p:spPr>
            <a:xfrm>
              <a:off x="5321300" y="5152660"/>
              <a:ext cx="1651000" cy="12686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429" y="5383256"/>
              <a:ext cx="395640" cy="295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088" y="5639353"/>
              <a:ext cx="395640" cy="295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618" y="5934620"/>
              <a:ext cx="395640" cy="295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21300" y="1045510"/>
            <a:ext cx="1651000" cy="1199828"/>
            <a:chOff x="5321300" y="1045510"/>
            <a:chExt cx="1651000" cy="1199828"/>
          </a:xfrm>
        </p:grpSpPr>
        <p:sp>
          <p:nvSpPr>
            <p:cNvPr id="6" name="Rectangle 5"/>
            <p:cNvSpPr/>
            <p:nvPr/>
          </p:nvSpPr>
          <p:spPr>
            <a:xfrm>
              <a:off x="5321300" y="1045510"/>
              <a:ext cx="1651000" cy="11998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069" y="1230398"/>
              <a:ext cx="397463" cy="296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069" y="1613405"/>
              <a:ext cx="397463" cy="296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321300" y="2355799"/>
            <a:ext cx="1651000" cy="1261962"/>
            <a:chOff x="5321300" y="2355799"/>
            <a:chExt cx="1651000" cy="1261962"/>
          </a:xfrm>
        </p:grpSpPr>
        <p:sp>
          <p:nvSpPr>
            <p:cNvPr id="8" name="Rectangle 7"/>
            <p:cNvSpPr/>
            <p:nvPr/>
          </p:nvSpPr>
          <p:spPr>
            <a:xfrm>
              <a:off x="5321300" y="2355799"/>
              <a:ext cx="1651000" cy="12619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606" y="2571023"/>
              <a:ext cx="397463" cy="296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606" y="3068299"/>
              <a:ext cx="397463" cy="296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742" y="3066343"/>
              <a:ext cx="397463" cy="296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88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70500" y="3723412"/>
            <a:ext cx="1739900" cy="1251827"/>
            <a:chOff x="5270500" y="3723412"/>
            <a:chExt cx="1739900" cy="1251827"/>
          </a:xfrm>
        </p:grpSpPr>
        <p:sp>
          <p:nvSpPr>
            <p:cNvPr id="23" name="Rectangle 22"/>
            <p:cNvSpPr/>
            <p:nvPr/>
          </p:nvSpPr>
          <p:spPr>
            <a:xfrm>
              <a:off x="5270500" y="3723412"/>
              <a:ext cx="1739900" cy="12518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957" y="4236511"/>
              <a:ext cx="416943" cy="29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871" y="4236509"/>
              <a:ext cx="416943" cy="29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075" y="3898758"/>
              <a:ext cx="416943" cy="29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5270500" y="5110874"/>
            <a:ext cx="1739900" cy="1251827"/>
            <a:chOff x="5270500" y="5110874"/>
            <a:chExt cx="1739900" cy="1251827"/>
          </a:xfrm>
        </p:grpSpPr>
        <p:sp>
          <p:nvSpPr>
            <p:cNvPr id="27" name="Rectangle 26"/>
            <p:cNvSpPr/>
            <p:nvPr/>
          </p:nvSpPr>
          <p:spPr>
            <a:xfrm>
              <a:off x="5270500" y="5110874"/>
              <a:ext cx="1739900" cy="12518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148" y="5200747"/>
              <a:ext cx="416943" cy="29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148" y="5591111"/>
              <a:ext cx="416943" cy="29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741" y="5972136"/>
              <a:ext cx="416943" cy="291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270500" y="2351116"/>
            <a:ext cx="1739900" cy="1245221"/>
            <a:chOff x="5270500" y="2351116"/>
            <a:chExt cx="1739900" cy="1245221"/>
          </a:xfrm>
        </p:grpSpPr>
        <p:sp>
          <p:nvSpPr>
            <p:cNvPr id="22" name="Rectangle 21"/>
            <p:cNvSpPr/>
            <p:nvPr/>
          </p:nvSpPr>
          <p:spPr>
            <a:xfrm>
              <a:off x="5270500" y="2351116"/>
              <a:ext cx="1739900" cy="12452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153" y="2563485"/>
              <a:ext cx="418864" cy="29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153" y="3054164"/>
              <a:ext cx="418864" cy="29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614" y="2742815"/>
              <a:ext cx="418864" cy="29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5270500" y="1058209"/>
            <a:ext cx="1739900" cy="1183912"/>
            <a:chOff x="5270500" y="1058209"/>
            <a:chExt cx="1739900" cy="1183912"/>
          </a:xfrm>
        </p:grpSpPr>
        <p:sp>
          <p:nvSpPr>
            <p:cNvPr id="20" name="Rectangle 19"/>
            <p:cNvSpPr/>
            <p:nvPr/>
          </p:nvSpPr>
          <p:spPr>
            <a:xfrm>
              <a:off x="5270500" y="1058209"/>
              <a:ext cx="1739900" cy="11839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018" y="1240644"/>
              <a:ext cx="418864" cy="29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309" y="1650164"/>
              <a:ext cx="418864" cy="29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1046" y="1650164"/>
              <a:ext cx="418864" cy="29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5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1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23-25.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Dot Images: Flexibility with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5751" y="2500912"/>
            <a:ext cx="35977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Dot </a:t>
            </a:r>
            <a:r>
              <a:rPr lang="en-US" sz="2000" dirty="0">
                <a:solidFill>
                  <a:prstClr val="black"/>
                </a:solidFill>
              </a:rPr>
              <a:t>images are a great tool for introducing composing and decomposing, practicing counting, seeing numbers in a variety of ways, subitizing (instantly recognizing a quantity), and noticing number combinations.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5778" y="2515101"/>
            <a:ext cx="39755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 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many dots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did you know “how many”?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Could you find the number of dots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Is there another way to find the number of dots?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were the dots arranged?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61171" y="2341052"/>
            <a:ext cx="3785318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268138" y="2341052"/>
            <a:ext cx="4298261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48222" y="1083608"/>
            <a:ext cx="2191478" cy="1552119"/>
            <a:chOff x="533400" y="5398762"/>
            <a:chExt cx="1324719" cy="996319"/>
          </a:xfrm>
        </p:grpSpPr>
        <p:sp>
          <p:nvSpPr>
            <p:cNvPr id="28" name="Rectangle 27"/>
            <p:cNvSpPr/>
            <p:nvPr/>
          </p:nvSpPr>
          <p:spPr>
            <a:xfrm>
              <a:off x="533400" y="5398762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719" y="560171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700" y="591078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26" y="560171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26" y="591078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5072921" y="2893610"/>
            <a:ext cx="2191478" cy="1552119"/>
            <a:chOff x="548330" y="6560618"/>
            <a:chExt cx="1324719" cy="996319"/>
          </a:xfrm>
        </p:grpSpPr>
        <p:sp>
          <p:nvSpPr>
            <p:cNvPr id="34" name="Rectangle 33"/>
            <p:cNvSpPr/>
            <p:nvPr/>
          </p:nvSpPr>
          <p:spPr>
            <a:xfrm>
              <a:off x="548330" y="6560618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17" y="669886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547" y="669886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39" y="669886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699" y="669886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5072922" y="4772480"/>
            <a:ext cx="2191478" cy="1552119"/>
            <a:chOff x="548331" y="7766681"/>
            <a:chExt cx="1324719" cy="996319"/>
          </a:xfrm>
        </p:grpSpPr>
        <p:sp>
          <p:nvSpPr>
            <p:cNvPr id="40" name="Rectangle 39"/>
            <p:cNvSpPr/>
            <p:nvPr/>
          </p:nvSpPr>
          <p:spPr>
            <a:xfrm>
              <a:off x="548331" y="7766681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26" y="791908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244" y="791908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669" y="817820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398" y="817820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541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997650" y="1058404"/>
            <a:ext cx="2266603" cy="1563345"/>
            <a:chOff x="2775150" y="5398762"/>
            <a:chExt cx="1324719" cy="996319"/>
          </a:xfrm>
        </p:grpSpPr>
        <p:sp>
          <p:nvSpPr>
            <p:cNvPr id="26" name="Rectangle 25"/>
            <p:cNvSpPr/>
            <p:nvPr/>
          </p:nvSpPr>
          <p:spPr>
            <a:xfrm>
              <a:off x="2775150" y="5398762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2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474" y="552157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007" y="552157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777" y="552157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959" y="552073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023195" y="2881496"/>
            <a:ext cx="2266603" cy="1563345"/>
            <a:chOff x="2790080" y="6560618"/>
            <a:chExt cx="1324719" cy="996319"/>
          </a:xfrm>
        </p:grpSpPr>
        <p:sp>
          <p:nvSpPr>
            <p:cNvPr id="32" name="Rectangle 31"/>
            <p:cNvSpPr/>
            <p:nvPr/>
          </p:nvSpPr>
          <p:spPr>
            <a:xfrm>
              <a:off x="2790080" y="6560618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3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661" y="678549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039" y="708483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489" y="708483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736" y="678549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023197" y="4773954"/>
            <a:ext cx="2266603" cy="1563345"/>
            <a:chOff x="2790081" y="7766681"/>
            <a:chExt cx="1324719" cy="996319"/>
          </a:xfrm>
        </p:grpSpPr>
        <p:sp>
          <p:nvSpPr>
            <p:cNvPr id="38" name="Rectangle 37"/>
            <p:cNvSpPr/>
            <p:nvPr/>
          </p:nvSpPr>
          <p:spPr>
            <a:xfrm>
              <a:off x="2790081" y="7766681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3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009" y="801972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554" y="835147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009" y="835147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334" y="835147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695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35750" y="1155700"/>
            <a:ext cx="2191252" cy="1530770"/>
            <a:chOff x="4984950" y="5398762"/>
            <a:chExt cx="1324719" cy="996319"/>
          </a:xfrm>
        </p:grpSpPr>
        <p:sp>
          <p:nvSpPr>
            <p:cNvPr id="41" name="Rectangle 40"/>
            <p:cNvSpPr/>
            <p:nvPr/>
          </p:nvSpPr>
          <p:spPr>
            <a:xfrm>
              <a:off x="4984950" y="5398762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087" y="546503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725" y="589687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150" y="611102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472" y="568569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060446" y="2940805"/>
            <a:ext cx="2191252" cy="1530770"/>
            <a:chOff x="4999880" y="6560618"/>
            <a:chExt cx="1324719" cy="996319"/>
          </a:xfrm>
        </p:grpSpPr>
        <p:sp>
          <p:nvSpPr>
            <p:cNvPr id="47" name="Rectangle 46"/>
            <p:cNvSpPr/>
            <p:nvPr/>
          </p:nvSpPr>
          <p:spPr>
            <a:xfrm>
              <a:off x="4999880" y="6560618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976" y="669886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829" y="697214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181" y="669885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0933" y="669885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5060448" y="4793830"/>
            <a:ext cx="2191252" cy="1530770"/>
            <a:chOff x="4999881" y="7766681"/>
            <a:chExt cx="1324719" cy="996319"/>
          </a:xfrm>
        </p:grpSpPr>
        <p:sp>
          <p:nvSpPr>
            <p:cNvPr id="53" name="Rectangle 52"/>
            <p:cNvSpPr/>
            <p:nvPr/>
          </p:nvSpPr>
          <p:spPr>
            <a:xfrm>
              <a:off x="4999881" y="7766681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839" y="793309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1260" y="824372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839" y="824372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1260" y="793309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3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27-29.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Dot Images: Flexibility with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3318" y="2461723"/>
            <a:ext cx="359775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Dot </a:t>
            </a:r>
            <a:r>
              <a:rPr lang="en-US" sz="2000" dirty="0">
                <a:solidFill>
                  <a:prstClr val="black"/>
                </a:solidFill>
              </a:rPr>
              <a:t>images are a great tool for introducing composing and decomposing, practicing counting, seeing numbers in a variety of ways, subitizing (instantly recognizing a quantity), and noticing number combinations.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3345" y="2475912"/>
            <a:ext cx="39755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Reflection Questions: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many dots do you see?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did you know “how many”?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Is there another way to find the number of  dots?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How can the amount of dots in the first (or second) box help you find the amount of dots in the second (or third) box?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678738" y="2301863"/>
            <a:ext cx="3785318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385705" y="2301863"/>
            <a:ext cx="4298261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953000" y="1045509"/>
            <a:ext cx="2222846" cy="1574686"/>
            <a:chOff x="565350" y="5474962"/>
            <a:chExt cx="1324719" cy="996319"/>
          </a:xfrm>
        </p:grpSpPr>
        <p:sp>
          <p:nvSpPr>
            <p:cNvPr id="56" name="Rectangle 55"/>
            <p:cNvSpPr/>
            <p:nvPr/>
          </p:nvSpPr>
          <p:spPr>
            <a:xfrm>
              <a:off x="565350" y="5474962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09" y="571450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09" y="607182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754" y="607181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754" y="571450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363" y="589854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978052" y="2881827"/>
            <a:ext cx="2222846" cy="1574686"/>
            <a:chOff x="580280" y="6636818"/>
            <a:chExt cx="1324719" cy="996319"/>
          </a:xfrm>
        </p:grpSpPr>
        <p:sp>
          <p:nvSpPr>
            <p:cNvPr id="50" name="Rectangle 49"/>
            <p:cNvSpPr/>
            <p:nvPr/>
          </p:nvSpPr>
          <p:spPr>
            <a:xfrm>
              <a:off x="580280" y="6636818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81" y="688462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690" y="687506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690" y="687506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45" y="688462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754" y="711410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4978054" y="4788014"/>
            <a:ext cx="2222846" cy="1574686"/>
            <a:chOff x="580281" y="7842881"/>
            <a:chExt cx="1324719" cy="996319"/>
          </a:xfrm>
        </p:grpSpPr>
        <p:sp>
          <p:nvSpPr>
            <p:cNvPr id="27" name="Rectangle 26"/>
            <p:cNvSpPr/>
            <p:nvPr/>
          </p:nvSpPr>
          <p:spPr>
            <a:xfrm>
              <a:off x="580281" y="7842881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430" y="800929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673" y="849319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430" y="849319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673" y="800929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24" y="825440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81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940300" y="1111788"/>
            <a:ext cx="2298197" cy="1570102"/>
            <a:chOff x="2743200" y="5474962"/>
            <a:chExt cx="1324719" cy="996319"/>
          </a:xfrm>
        </p:grpSpPr>
        <p:sp>
          <p:nvSpPr>
            <p:cNvPr id="24" name="Rectangle 23"/>
            <p:cNvSpPr/>
            <p:nvPr/>
          </p:nvSpPr>
          <p:spPr>
            <a:xfrm>
              <a:off x="2743200" y="5474962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059" y="571450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059" y="607182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604" y="607181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604" y="571450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570" y="607181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4966201" y="2942760"/>
            <a:ext cx="2298197" cy="1570102"/>
            <a:chOff x="2758130" y="6636818"/>
            <a:chExt cx="1324719" cy="996319"/>
          </a:xfrm>
        </p:grpSpPr>
        <p:sp>
          <p:nvSpPr>
            <p:cNvPr id="49" name="Rectangle 48"/>
            <p:cNvSpPr/>
            <p:nvPr/>
          </p:nvSpPr>
          <p:spPr>
            <a:xfrm>
              <a:off x="2758130" y="6636818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35" y="732307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616" y="690016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616" y="721708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35" y="677357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35" y="7048339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4966203" y="4843397"/>
            <a:ext cx="2298197" cy="1570102"/>
            <a:chOff x="2758131" y="7842881"/>
            <a:chExt cx="1324719" cy="996319"/>
          </a:xfrm>
        </p:grpSpPr>
        <p:sp>
          <p:nvSpPr>
            <p:cNvPr id="56" name="Rectangle 55"/>
            <p:cNvSpPr/>
            <p:nvPr/>
          </p:nvSpPr>
          <p:spPr>
            <a:xfrm>
              <a:off x="2758131" y="7842881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5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418" y="800929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634" y="831992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0237" y="831341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664" y="8009291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434" y="800929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43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984950" y="1033005"/>
            <a:ext cx="2216369" cy="1575002"/>
            <a:chOff x="4984950" y="5463524"/>
            <a:chExt cx="1324719" cy="996319"/>
          </a:xfrm>
        </p:grpSpPr>
        <p:sp>
          <p:nvSpPr>
            <p:cNvPr id="63" name="Rectangle 62"/>
            <p:cNvSpPr/>
            <p:nvPr/>
          </p:nvSpPr>
          <p:spPr>
            <a:xfrm>
              <a:off x="4984950" y="5463524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6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914" y="555507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94" y="555462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805" y="5546818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042" y="5555077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513" y="5538503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5009929" y="2869691"/>
            <a:ext cx="2216369" cy="1575002"/>
            <a:chOff x="4999880" y="6625380"/>
            <a:chExt cx="1324719" cy="996319"/>
          </a:xfrm>
        </p:grpSpPr>
        <p:sp>
          <p:nvSpPr>
            <p:cNvPr id="70" name="Rectangle 69"/>
            <p:cNvSpPr/>
            <p:nvPr/>
          </p:nvSpPr>
          <p:spPr>
            <a:xfrm>
              <a:off x="4999880" y="6625380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7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899" y="7333052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899" y="6828725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290" y="706740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613" y="675691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139" y="7067406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Group 75"/>
          <p:cNvGrpSpPr/>
          <p:nvPr/>
        </p:nvGrpSpPr>
        <p:grpSpPr>
          <a:xfrm>
            <a:off x="5009931" y="4776260"/>
            <a:ext cx="2216369" cy="1575002"/>
            <a:chOff x="4999881" y="7831443"/>
            <a:chExt cx="1324719" cy="996319"/>
          </a:xfrm>
        </p:grpSpPr>
        <p:sp>
          <p:nvSpPr>
            <p:cNvPr id="77" name="Rectangle 76"/>
            <p:cNvSpPr/>
            <p:nvPr/>
          </p:nvSpPr>
          <p:spPr>
            <a:xfrm>
              <a:off x="4999881" y="7831443"/>
              <a:ext cx="1324719" cy="9963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78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0653" y="793261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94" y="844517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1921" y="8187290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78" y="844517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http://cdn.shopify.com/s/files/1/0095/5362/products/SMALL-Black-dot_large.png?v=13553985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805" y="8445174"/>
              <a:ext cx="231030" cy="17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rgbClr val="00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949" y="365757"/>
            <a:ext cx="11430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Overview (continued)</a:t>
            </a:r>
          </a:p>
          <a:p>
            <a:endParaRPr lang="en-US" b="1" dirty="0" smtClean="0"/>
          </a:p>
          <a:p>
            <a:r>
              <a:rPr lang="en-US" sz="22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Kindergarten Number Talk Images: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600" dirty="0" smtClean="0"/>
          </a:p>
          <a:p>
            <a:endParaRPr lang="en-US" sz="2600" dirty="0"/>
          </a:p>
          <a:p>
            <a:endParaRPr lang="en-US" sz="3400" dirty="0"/>
          </a:p>
          <a:p>
            <a:r>
              <a:rPr lang="en-US" sz="22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Directions for Implementation: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The teacher selects a Number Talk slide, and reveals the first image for three seconds.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Students find the total quantity of dots on the first image.  Students put a thumb up when ready.</a:t>
            </a:r>
          </a:p>
          <a:p>
            <a:pPr marL="342900" lvl="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A few students share answers and thinking.  The teacher records so thinking is visible to all students.</a:t>
            </a:r>
          </a:p>
          <a:p>
            <a:pPr marL="342900" lvl="0" indent="-342900">
              <a:buFont typeface="+mj-lt"/>
              <a:buAutoNum type="arabicPeriod"/>
            </a:pPr>
            <a:endParaRPr lang="en-US" sz="800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Steps 1-4 are repeated for the remaining problems.   Teacher reveals the next image.  Students determine the amount, and make connections to the previous image since they are typically </a:t>
            </a:r>
            <a:r>
              <a:rPr lang="en-US" dirty="0" smtClean="0"/>
              <a:t>related.</a:t>
            </a:r>
          </a:p>
          <a:p>
            <a:pPr lvl="0"/>
            <a:endParaRPr lang="en-US" sz="26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endParaRPr lang="en-US" dirty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925" y="1589856"/>
            <a:ext cx="70670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11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11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       </a:t>
            </a:r>
            <a:r>
              <a:rPr lang="en-US" dirty="0" smtClean="0"/>
              <a:t>Scattered Dots                  Five/Ten Frames                       </a:t>
            </a:r>
            <a:r>
              <a:rPr lang="en-US" dirty="0" err="1" smtClean="0"/>
              <a:t>Rekenreks</a:t>
            </a:r>
            <a:r>
              <a:rPr lang="en-US" dirty="0" smtClean="0"/>
              <a:t>*</a:t>
            </a:r>
          </a:p>
          <a:p>
            <a:endParaRPr lang="en-US" sz="2200" dirty="0" smtClean="0"/>
          </a:p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809" y="1886757"/>
            <a:ext cx="1324719" cy="5978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cdn.shopify.com/s/files/1/0095/5362/products/SMALL-Black-dot_large.png?v=1355398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96" y="2248580"/>
            <a:ext cx="231030" cy="1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dn.shopify.com/s/files/1/0095/5362/products/SMALL-Black-dot_large.png?v=1355398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26" y="2143070"/>
            <a:ext cx="231030" cy="1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dn.shopify.com/s/files/1/0095/5362/products/SMALL-Black-dot_large.png?v=1355398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18" y="2090314"/>
            <a:ext cx="231030" cy="1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shopify.com/s/files/1/0095/5362/products/SMALL-Black-dot_large.png?v=13553985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78" y="1984805"/>
            <a:ext cx="231030" cy="17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9989" r="11312" b="66363"/>
          <a:stretch/>
        </p:blipFill>
        <p:spPr>
          <a:xfrm>
            <a:off x="3450434" y="1930483"/>
            <a:ext cx="1371600" cy="53557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9" b="72800"/>
          <a:stretch/>
        </p:blipFill>
        <p:spPr bwMode="auto">
          <a:xfrm>
            <a:off x="5904745" y="1716937"/>
            <a:ext cx="1403422" cy="8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62" y="1869403"/>
            <a:ext cx="911185" cy="69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31840" y="1719438"/>
            <a:ext cx="2799471" cy="1015663"/>
          </a:xfrm>
          <a:prstGeom prst="rect">
            <a:avLst/>
          </a:prstGeom>
          <a:solidFill>
            <a:srgbClr val="E8EEF8"/>
          </a:solidFill>
          <a:ln w="28575" cap="rnd">
            <a:solidFill>
              <a:srgbClr val="1D4999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*A </a:t>
            </a:r>
            <a:r>
              <a:rPr lang="en-US" sz="1200" dirty="0" err="1" smtClean="0"/>
              <a:t>Rekenrek</a:t>
            </a:r>
            <a:r>
              <a:rPr lang="en-US" sz="1200" dirty="0" smtClean="0"/>
              <a:t> </a:t>
            </a:r>
            <a:r>
              <a:rPr lang="en-US" sz="1200" dirty="0"/>
              <a:t>contains two wires.  On each wire is a set of ten beads, five in one color and five in another color</a:t>
            </a:r>
            <a:r>
              <a:rPr lang="en-US" sz="1200" dirty="0" smtClean="0"/>
              <a:t>.  </a:t>
            </a:r>
            <a:r>
              <a:rPr lang="en-US" sz="1200" dirty="0"/>
              <a:t>When working with </a:t>
            </a:r>
            <a:r>
              <a:rPr lang="en-US" sz="1200" dirty="0" err="1" smtClean="0"/>
              <a:t>Rekenreks</a:t>
            </a:r>
            <a:r>
              <a:rPr lang="en-US" sz="1200" dirty="0"/>
              <a:t>, </a:t>
            </a:r>
            <a:r>
              <a:rPr lang="en-US" sz="1200" dirty="0" smtClean="0"/>
              <a:t>students </a:t>
            </a:r>
            <a:r>
              <a:rPr lang="en-US" sz="1200" dirty="0"/>
              <a:t>attend to the beads moved to the left of the </a:t>
            </a:r>
            <a:r>
              <a:rPr lang="en-US" sz="1200" dirty="0" err="1" smtClean="0"/>
              <a:t>Rekenrek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28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31-33.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err="1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Rekenreks</a:t>
            </a:r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: Flexibility with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9906" y="2421025"/>
            <a:ext cx="45368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is made of two rods, each containing ten beads.  The beads are in groups of fives to support subitizing.</a:t>
            </a:r>
          </a:p>
          <a:p>
            <a:endParaRPr lang="en-US" sz="2000" dirty="0"/>
          </a:p>
          <a:p>
            <a:r>
              <a:rPr lang="en-US" sz="2000" dirty="0" err="1" smtClean="0"/>
              <a:t>Rekenreks</a:t>
            </a:r>
            <a:r>
              <a:rPr lang="en-US" sz="2000" dirty="0" smtClean="0"/>
              <a:t> are great tools for reasoning about numbers, subitizing, building fluency, and applying number relationships to solve problems. 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36611" y="2435214"/>
            <a:ext cx="51790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</a:t>
            </a:r>
            <a:r>
              <a:rPr lang="en-US" sz="2400" dirty="0">
                <a:solidFill>
                  <a:srgbClr val="000066"/>
                </a:solidFill>
                <a:latin typeface="Berlin Sans FB" panose="020E0602020502020306" pitchFamily="34" charset="0"/>
              </a:rPr>
              <a:t>Questions: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did you find the amount on the </a:t>
            </a:r>
            <a:r>
              <a:rPr lang="en-US" sz="2000" b="1" i="1" u="sng" dirty="0" smtClean="0"/>
              <a:t>left side</a:t>
            </a:r>
            <a:r>
              <a:rPr lang="en-US" sz="200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Could you find how many beads there are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Is there another way to find the amount?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are the beads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can you use what you know about the first (or second)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to find the amount on the second (or third)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896812" y="2313920"/>
            <a:ext cx="4765433" cy="3179055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21977" y="2319264"/>
            <a:ext cx="5328892" cy="3179055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8" b="73033"/>
          <a:stretch/>
        </p:blipFill>
        <p:spPr bwMode="auto">
          <a:xfrm>
            <a:off x="4608337" y="812608"/>
            <a:ext cx="2999578" cy="181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5" r="49815" b="48619"/>
          <a:stretch/>
        </p:blipFill>
        <p:spPr bwMode="auto">
          <a:xfrm>
            <a:off x="4608337" y="2736909"/>
            <a:ext cx="2950974" cy="158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0" r="50079" b="22963"/>
          <a:stretch/>
        </p:blipFill>
        <p:spPr bwMode="auto">
          <a:xfrm>
            <a:off x="4608336" y="4535583"/>
            <a:ext cx="2935464" cy="162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60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51" b="72657"/>
          <a:stretch/>
        </p:blipFill>
        <p:spPr bwMode="auto">
          <a:xfrm>
            <a:off x="4659223" y="841527"/>
            <a:ext cx="2843662" cy="174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2" r="51991" b="47237"/>
          <a:stretch/>
        </p:blipFill>
        <p:spPr bwMode="auto">
          <a:xfrm>
            <a:off x="4652399" y="2758257"/>
            <a:ext cx="2808588" cy="152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0" r="51284" b="23120"/>
          <a:stretch/>
        </p:blipFill>
        <p:spPr bwMode="auto">
          <a:xfrm>
            <a:off x="4664122" y="4516721"/>
            <a:ext cx="2859359" cy="147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4" b="68835"/>
          <a:stretch/>
        </p:blipFill>
        <p:spPr bwMode="auto">
          <a:xfrm>
            <a:off x="4651837" y="1185683"/>
            <a:ext cx="2821625" cy="16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7" r="49461" b="34839"/>
          <a:stretch/>
        </p:blipFill>
        <p:spPr bwMode="auto">
          <a:xfrm>
            <a:off x="4655025" y="3037439"/>
            <a:ext cx="2818437" cy="151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9" r="50915"/>
          <a:stretch/>
        </p:blipFill>
        <p:spPr bwMode="auto">
          <a:xfrm>
            <a:off x="4654763" y="4843008"/>
            <a:ext cx="2737347" cy="151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35-37.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err="1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Rekenreks</a:t>
            </a:r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: Flexibility with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332" y="2296426"/>
            <a:ext cx="41926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is made of two rods, each containing ten beads.  The beads are in groups of fives to support subitizing.</a:t>
            </a:r>
          </a:p>
          <a:p>
            <a:endParaRPr lang="en-US" sz="2000" dirty="0"/>
          </a:p>
          <a:p>
            <a:r>
              <a:rPr lang="en-US" sz="2000" dirty="0" err="1" smtClean="0"/>
              <a:t>Rekenreks</a:t>
            </a:r>
            <a:r>
              <a:rPr lang="en-US" sz="2000" dirty="0" smtClean="0"/>
              <a:t> are great tools for reasoning about numbers, subitizing, building fluency, and applying number relationships to solve problems. 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4805" y="2310615"/>
            <a:ext cx="56534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</a:t>
            </a:r>
            <a:r>
              <a:rPr lang="en-US" sz="2400" dirty="0">
                <a:solidFill>
                  <a:srgbClr val="000066"/>
                </a:solidFill>
                <a:latin typeface="Berlin Sans FB" panose="020E0602020502020306" pitchFamily="34" charset="0"/>
              </a:rPr>
              <a:t>Questions: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did you find the amount on the </a:t>
            </a:r>
            <a:r>
              <a:rPr lang="en-US" sz="2000" b="1" i="1" u="sng" dirty="0" smtClean="0"/>
              <a:t>left side</a:t>
            </a:r>
            <a:r>
              <a:rPr lang="en-US" sz="200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Could you find how many beads there are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Is there another way to find the amount?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are the beads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What changed between the first and second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?  What stayed the same?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can you use the second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to find the amount on the third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674238" y="2189321"/>
            <a:ext cx="4315772" cy="334760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551715" y="2194665"/>
            <a:ext cx="5811714" cy="334760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7" b="68650"/>
          <a:stretch/>
        </p:blipFill>
        <p:spPr bwMode="auto">
          <a:xfrm>
            <a:off x="4439667" y="1340518"/>
            <a:ext cx="2981040" cy="143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2" r="50507" b="32482"/>
          <a:stretch/>
        </p:blipFill>
        <p:spPr bwMode="auto">
          <a:xfrm>
            <a:off x="4439667" y="2983095"/>
            <a:ext cx="2981040" cy="147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3" r="50507" b="11"/>
          <a:stretch/>
        </p:blipFill>
        <p:spPr bwMode="auto">
          <a:xfrm>
            <a:off x="4439667" y="4512957"/>
            <a:ext cx="2981040" cy="147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5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42" b="69280"/>
          <a:stretch/>
        </p:blipFill>
        <p:spPr bwMode="auto">
          <a:xfrm>
            <a:off x="4507522" y="1222686"/>
            <a:ext cx="3247293" cy="152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8" r="50042" b="33708"/>
          <a:stretch/>
        </p:blipFill>
        <p:spPr bwMode="auto">
          <a:xfrm>
            <a:off x="4512380" y="3001265"/>
            <a:ext cx="3247293" cy="154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6" r="50042" b="-1698"/>
          <a:stretch/>
        </p:blipFill>
        <p:spPr bwMode="auto">
          <a:xfrm>
            <a:off x="4507522" y="4619049"/>
            <a:ext cx="3247293" cy="170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2" b="68720"/>
          <a:stretch/>
        </p:blipFill>
        <p:spPr bwMode="auto">
          <a:xfrm>
            <a:off x="4501663" y="1308777"/>
            <a:ext cx="3094891" cy="150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8" r="51012" b="31592"/>
          <a:stretch/>
        </p:blipFill>
        <p:spPr bwMode="auto">
          <a:xfrm>
            <a:off x="4501662" y="2848710"/>
            <a:ext cx="3094891" cy="16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4" r="51012" b="-696"/>
          <a:stretch/>
        </p:blipFill>
        <p:spPr bwMode="auto">
          <a:xfrm>
            <a:off x="4501661" y="4564487"/>
            <a:ext cx="3094891" cy="156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0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39-41.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err="1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Rekenreks</a:t>
            </a:r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: Flexibility with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710" y="2296426"/>
            <a:ext cx="42057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is made of two rods, each containing ten beads.  The beads are in groups of fives to support subitizing.</a:t>
            </a:r>
          </a:p>
          <a:p>
            <a:endParaRPr lang="en-US" sz="2000" dirty="0"/>
          </a:p>
          <a:p>
            <a:r>
              <a:rPr lang="en-US" sz="2000" dirty="0" err="1" smtClean="0"/>
              <a:t>Rekenreks</a:t>
            </a:r>
            <a:r>
              <a:rPr lang="en-US" sz="2000" dirty="0" smtClean="0"/>
              <a:t> are great tools for reasoning about numbers, subitizing, building fluency, and applying number relationships to solve problems. 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609490" y="2310615"/>
            <a:ext cx="56534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</a:t>
            </a:r>
            <a:r>
              <a:rPr lang="en-US" sz="2400" dirty="0">
                <a:solidFill>
                  <a:srgbClr val="000066"/>
                </a:solidFill>
                <a:latin typeface="Berlin Sans FB" panose="020E0602020502020306" pitchFamily="34" charset="0"/>
              </a:rPr>
              <a:t>Questions: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did you find the amount on the </a:t>
            </a:r>
            <a:r>
              <a:rPr lang="en-US" sz="2000" b="1" i="1" u="sng" dirty="0" smtClean="0"/>
              <a:t>left side</a:t>
            </a:r>
            <a:r>
              <a:rPr lang="en-US" sz="200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Could you find how many beads there are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Is there another way to find the amount?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are the beads arranged?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What changed between the first and second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?  What stayed the same?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/>
              <a:t>How can you use the second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 to find the amount on the third </a:t>
            </a:r>
            <a:r>
              <a:rPr lang="en-US" sz="2000" dirty="0" err="1" smtClean="0"/>
              <a:t>Rekenrek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752616" y="2189321"/>
            <a:ext cx="4328834" cy="334760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47211" y="2194665"/>
            <a:ext cx="5850903" cy="3347604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0" b="73364"/>
          <a:stretch/>
        </p:blipFill>
        <p:spPr bwMode="auto">
          <a:xfrm>
            <a:off x="4915540" y="922416"/>
            <a:ext cx="2311736" cy="134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6" r="50290" b="49586"/>
          <a:stretch/>
        </p:blipFill>
        <p:spPr bwMode="auto">
          <a:xfrm>
            <a:off x="4915540" y="2459311"/>
            <a:ext cx="231173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9" r="50290" b="23025"/>
          <a:stretch/>
        </p:blipFill>
        <p:spPr bwMode="auto">
          <a:xfrm>
            <a:off x="4915540" y="3770643"/>
            <a:ext cx="2311736" cy="124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7" r="50290" b="-753"/>
          <a:stretch/>
        </p:blipFill>
        <p:spPr bwMode="auto">
          <a:xfrm>
            <a:off x="4915540" y="5124659"/>
            <a:ext cx="2311736" cy="116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8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rgbClr val="00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3049" y="365757"/>
            <a:ext cx="113631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Overview (continued)</a:t>
            </a:r>
          </a:p>
          <a:p>
            <a:endParaRPr lang="en-US" b="1" dirty="0" smtClean="0"/>
          </a:p>
          <a:p>
            <a:r>
              <a:rPr lang="en-US" sz="22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Layout of this PowerPoint:</a:t>
            </a:r>
          </a:p>
          <a:p>
            <a:r>
              <a:rPr lang="en-US" dirty="0" smtClean="0"/>
              <a:t>Each section of Number Talks has a Teacher Information page followed by 3-6 Number Talk slides.  Click                at the </a:t>
            </a:r>
          </a:p>
          <a:p>
            <a:endParaRPr lang="en-US" sz="300" dirty="0"/>
          </a:p>
          <a:p>
            <a:r>
              <a:rPr lang="en-US" dirty="0" smtClean="0"/>
              <a:t>bottom of your screen to view this PowerPoint as a slideshow, activating the animation of the slides.  Click </a:t>
            </a:r>
            <a:r>
              <a:rPr lang="en-US" dirty="0"/>
              <a:t>the down </a:t>
            </a:r>
            <a:endParaRPr lang="en-US" dirty="0" smtClean="0"/>
          </a:p>
          <a:p>
            <a:endParaRPr lang="en-US" sz="300" dirty="0"/>
          </a:p>
          <a:p>
            <a:r>
              <a:rPr lang="en-US" dirty="0" smtClean="0"/>
              <a:t>arrow </a:t>
            </a:r>
            <a:r>
              <a:rPr lang="en-US" dirty="0"/>
              <a:t>on the keyboard </a:t>
            </a:r>
            <a:r>
              <a:rPr lang="en-US" dirty="0" smtClean="0"/>
              <a:t>to reveal each Number Talk image (e.g., dot card or ten frame) </a:t>
            </a:r>
            <a:r>
              <a:rPr lang="en-US" dirty="0"/>
              <a:t>and the up arrow </a:t>
            </a:r>
            <a:r>
              <a:rPr lang="en-US" dirty="0" smtClean="0"/>
              <a:t>to hide it. 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sz="11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sz="12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lvl="0"/>
            <a:endParaRPr lang="en-US" dirty="0" smtClean="0"/>
          </a:p>
          <a:p>
            <a:pPr lvl="0" algn="ctr"/>
            <a:r>
              <a:rPr lang="en-US" dirty="0" smtClean="0"/>
              <a:t>NOTE: Number Talks need not be utilized in the order presented in this PowerPoint.  Select based on student needs.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5" y="2944406"/>
            <a:ext cx="4535480" cy="2549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000" y="2753237"/>
            <a:ext cx="3362280" cy="18903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682" y="3377732"/>
            <a:ext cx="3362280" cy="1890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969" y="3773529"/>
            <a:ext cx="3362280" cy="1890360"/>
          </a:xfrm>
          <a:prstGeom prst="rect">
            <a:avLst/>
          </a:prstGeom>
        </p:spPr>
      </p:pic>
      <p:pic>
        <p:nvPicPr>
          <p:cNvPr id="1026" name="Picture 2" descr="Image result for powerpoint slideshow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2" b="47547"/>
          <a:stretch/>
        </p:blipFill>
        <p:spPr bwMode="auto">
          <a:xfrm>
            <a:off x="10201645" y="1354425"/>
            <a:ext cx="660713" cy="4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55" b="71990"/>
          <a:stretch/>
        </p:blipFill>
        <p:spPr bwMode="auto">
          <a:xfrm>
            <a:off x="4789729" y="943108"/>
            <a:ext cx="2367211" cy="14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2" r="50255" b="47733"/>
          <a:stretch/>
        </p:blipFill>
        <p:spPr bwMode="auto">
          <a:xfrm>
            <a:off x="4789729" y="2444262"/>
            <a:ext cx="2367211" cy="12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21" r="50255" b="23134"/>
          <a:stretch/>
        </p:blipFill>
        <p:spPr bwMode="auto">
          <a:xfrm>
            <a:off x="4789728" y="3823396"/>
            <a:ext cx="2367211" cy="12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9" r="50255" b="-2144"/>
          <a:stretch/>
        </p:blipFill>
        <p:spPr bwMode="auto">
          <a:xfrm>
            <a:off x="4789728" y="5173644"/>
            <a:ext cx="2367211" cy="128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24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8" b="73756"/>
          <a:stretch/>
        </p:blipFill>
        <p:spPr bwMode="auto">
          <a:xfrm>
            <a:off x="4985665" y="954834"/>
            <a:ext cx="2487797" cy="14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0" r="49378" b="48621"/>
          <a:stretch/>
        </p:blipFill>
        <p:spPr bwMode="auto">
          <a:xfrm>
            <a:off x="4985665" y="2451798"/>
            <a:ext cx="2487797" cy="126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7" r="49378" b="23486"/>
          <a:stretch/>
        </p:blipFill>
        <p:spPr bwMode="auto">
          <a:xfrm>
            <a:off x="4985665" y="3735474"/>
            <a:ext cx="2487797" cy="13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4" r="49378" b="-1650"/>
          <a:stretch/>
        </p:blipFill>
        <p:spPr bwMode="auto">
          <a:xfrm>
            <a:off x="4985664" y="5094512"/>
            <a:ext cx="2487797" cy="1318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813202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43-45.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Ten Frames: Mixed Quantities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825" y="2294595"/>
            <a:ext cx="36055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</a:p>
          <a:p>
            <a:r>
              <a:rPr lang="en-US" sz="2000" dirty="0"/>
              <a:t>Ten frames can be used to build fluency, </a:t>
            </a:r>
            <a:r>
              <a:rPr lang="en-US" sz="2000" dirty="0" err="1"/>
              <a:t>subitize</a:t>
            </a:r>
            <a:r>
              <a:rPr lang="en-US" sz="2000" dirty="0"/>
              <a:t>, and develop and understanding of conservation (a quantity can be represented in more than one way).   These skills are the foundation to computational fluency with addition and subtraction.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5173" y="2294595"/>
            <a:ext cx="61287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do you know the amount of dots?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Could you find how many dots there are without counting them one by one?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are the dots arranged on the ten frame?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many boxes are on a ten frame?  How many are empty?  How many are full?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many more would you need to make ten?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How did knowing the amount of dots from the first ten frame help you find the amount on this ten frame?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3021" y="2184047"/>
            <a:ext cx="3740399" cy="3342202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074920" y="2184047"/>
            <a:ext cx="6471138" cy="3342202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28307" y="1045509"/>
            <a:ext cx="3255952" cy="1554350"/>
            <a:chOff x="4428307" y="1045509"/>
            <a:chExt cx="3255952" cy="155435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5" t="3488" r="9280" b="72523"/>
            <a:stretch/>
          </p:blipFill>
          <p:spPr>
            <a:xfrm>
              <a:off x="4428307" y="1045509"/>
              <a:ext cx="3255952" cy="155435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238205" y="1201783"/>
              <a:ext cx="456357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27681" y="1244397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27682" y="1843348"/>
              <a:ext cx="477252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96296" y="1244515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96297" y="1843466"/>
              <a:ext cx="477252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81847" y="1216091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28306" y="2811170"/>
            <a:ext cx="3255953" cy="1521627"/>
            <a:chOff x="4428306" y="2811170"/>
            <a:chExt cx="3255953" cy="152162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5" t="39394" r="9280" b="37121"/>
            <a:stretch/>
          </p:blipFill>
          <p:spPr>
            <a:xfrm>
              <a:off x="4428306" y="2811170"/>
              <a:ext cx="3255953" cy="152162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827681" y="3024976"/>
              <a:ext cx="456357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20307" y="3629962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26217" y="3637045"/>
              <a:ext cx="477252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29110" y="3000792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029111" y="3599743"/>
              <a:ext cx="477252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13239" y="3008248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28306" y="4579015"/>
            <a:ext cx="3255953" cy="1619795"/>
            <a:chOff x="4428306" y="4579015"/>
            <a:chExt cx="3255953" cy="1619795"/>
          </a:xfrm>
        </p:grpSpPr>
        <p:grpSp>
          <p:nvGrpSpPr>
            <p:cNvPr id="29" name="Group 28"/>
            <p:cNvGrpSpPr/>
            <p:nvPr/>
          </p:nvGrpSpPr>
          <p:grpSpPr>
            <a:xfrm>
              <a:off x="4428306" y="4579015"/>
              <a:ext cx="3255953" cy="1619795"/>
              <a:chOff x="4428306" y="4579015"/>
              <a:chExt cx="3255953" cy="1619795"/>
            </a:xfrm>
          </p:grpSpPr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25" t="68770" r="9280" b="6230"/>
              <a:stretch/>
            </p:blipFill>
            <p:spPr>
              <a:xfrm>
                <a:off x="4428306" y="4579015"/>
                <a:ext cx="3255953" cy="161979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5827680" y="5607639"/>
                <a:ext cx="456357" cy="509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395494" y="4966591"/>
                <a:ext cx="477253" cy="509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251685" y="4927401"/>
                <a:ext cx="477253" cy="509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400090" y="5580464"/>
                <a:ext cx="477253" cy="509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7007569" y="5583169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80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32300" y="1193800"/>
            <a:ext cx="3075764" cy="1441300"/>
            <a:chOff x="4432300" y="1193800"/>
            <a:chExt cx="3075764" cy="14413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3" t="4931" r="10943" b="71939"/>
            <a:stretch/>
          </p:blipFill>
          <p:spPr>
            <a:xfrm>
              <a:off x="4432300" y="1193800"/>
              <a:ext cx="3075764" cy="14413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731553" y="1914450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56925" y="1347132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98376" y="1335646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90742" y="1914549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16114" y="1347231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74770" y="1319701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1329" y="1951701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57669" y="2890993"/>
            <a:ext cx="3075764" cy="1441300"/>
            <a:chOff x="4457669" y="2864867"/>
            <a:chExt cx="3075764" cy="1441300"/>
          </a:xfrm>
        </p:grpSpPr>
        <p:pic>
          <p:nvPicPr>
            <p:cNvPr id="25" name="Picture 2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3" t="4931" r="10943" b="71939"/>
            <a:stretch/>
          </p:blipFill>
          <p:spPr>
            <a:xfrm>
              <a:off x="4457669" y="2864867"/>
              <a:ext cx="3075764" cy="14413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756922" y="3585517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82294" y="3018199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23745" y="3006713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316111" y="3585616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41483" y="3018298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00139" y="2990768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32297" y="4738341"/>
            <a:ext cx="3075764" cy="1441300"/>
            <a:chOff x="4432297" y="4738341"/>
            <a:chExt cx="3075764" cy="1441300"/>
          </a:xfrm>
        </p:grpSpPr>
        <p:pic>
          <p:nvPicPr>
            <p:cNvPr id="35" name="Picture 3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3" t="4931" r="10943" b="71939"/>
            <a:stretch/>
          </p:blipFill>
          <p:spPr>
            <a:xfrm>
              <a:off x="4432297" y="4738341"/>
              <a:ext cx="3075764" cy="14413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731550" y="5458991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56922" y="4891673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298373" y="4880187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90739" y="5459090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316111" y="4891772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62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78493" y="1200560"/>
            <a:ext cx="3152575" cy="1485899"/>
            <a:chOff x="4378493" y="1200560"/>
            <a:chExt cx="3152575" cy="1485899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7" t="40327" r="11407" b="36704"/>
            <a:stretch/>
          </p:blipFill>
          <p:spPr>
            <a:xfrm>
              <a:off x="4378493" y="1200560"/>
              <a:ext cx="3152575" cy="14858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754281" y="1395958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59460" y="2000332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6476" y="1995761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62373" y="2012691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85515" y="2008120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74137" y="3011942"/>
            <a:ext cx="3152575" cy="1485899"/>
            <a:chOff x="4374137" y="3011942"/>
            <a:chExt cx="3152575" cy="1485899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7" t="40327" r="11407" b="36704"/>
            <a:stretch/>
          </p:blipFill>
          <p:spPr>
            <a:xfrm>
              <a:off x="4374137" y="3011942"/>
              <a:ext cx="3152575" cy="148589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749925" y="3207340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55104" y="3811714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52120" y="3807143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58017" y="3824073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81159" y="3819502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81158" y="3200753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74137" y="4715107"/>
            <a:ext cx="3152575" cy="1485899"/>
            <a:chOff x="4374137" y="4715107"/>
            <a:chExt cx="3152575" cy="1485899"/>
          </a:xfrm>
        </p:grpSpPr>
        <p:pic>
          <p:nvPicPr>
            <p:cNvPr id="25" name="Picture 2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7" t="40327" r="11407" b="36704"/>
            <a:stretch/>
          </p:blipFill>
          <p:spPr>
            <a:xfrm>
              <a:off x="4374137" y="4715107"/>
              <a:ext cx="3152575" cy="148589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155104" y="5514879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52120" y="5510308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58017" y="5527238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81159" y="5522667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381158" y="4903918"/>
              <a:ext cx="477253" cy="509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02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rgbClr val="00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074" y="404946"/>
            <a:ext cx="113385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Number Talks In Action</a:t>
            </a:r>
            <a:endParaRPr lang="en-US" sz="36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2400" dirty="0" smtClean="0"/>
              <a:t>Curious to see a Number Talk in action?  Click on the following links.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095" t="21695" r="48059" b="22768"/>
          <a:stretch/>
        </p:blipFill>
        <p:spPr>
          <a:xfrm>
            <a:off x="1103905" y="1854325"/>
            <a:ext cx="4233002" cy="3587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288" t="32053" r="58950" b="27947"/>
          <a:stretch/>
        </p:blipFill>
        <p:spPr>
          <a:xfrm>
            <a:off x="6570621" y="1854325"/>
            <a:ext cx="4444830" cy="36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79271" y="5530841"/>
            <a:ext cx="51409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hlinkClick r:id="rId4"/>
              </a:rPr>
              <a:t>www.youtube.com/watch?v=SCqDBvDWt3Q</a:t>
            </a:r>
            <a:r>
              <a:rPr lang="en-US" sz="1400" b="1" dirty="0" smtClean="0"/>
              <a:t> </a:t>
            </a:r>
          </a:p>
          <a:p>
            <a:pPr algn="ctr"/>
            <a:endParaRPr lang="en-US" sz="400" b="1" dirty="0"/>
          </a:p>
          <a:p>
            <a:pPr algn="ctr"/>
            <a:r>
              <a:rPr lang="en-US" sz="1400" b="1" dirty="0" smtClean="0"/>
              <a:t>Ms. S. uses dot images to facilitate a Number Talk in Kindergarten.  This Number Talk occurred during the second quarter of school.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96300" y="5519788"/>
            <a:ext cx="49412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5"/>
              </a:rPr>
              <a:t>www.youtube.com/watch?v=ssfT0GMM7Oo</a:t>
            </a:r>
            <a:r>
              <a:rPr lang="en-US" sz="1400" dirty="0" smtClean="0"/>
              <a:t> </a:t>
            </a:r>
            <a:endParaRPr lang="en-US" sz="1400" dirty="0"/>
          </a:p>
          <a:p>
            <a:pPr algn="ctr"/>
            <a:endParaRPr lang="en-US" sz="400" b="1" dirty="0"/>
          </a:p>
          <a:p>
            <a:pPr algn="ctr"/>
            <a:r>
              <a:rPr lang="en-US" sz="1400" b="1" dirty="0" smtClean="0"/>
              <a:t>Ms. P. uses ten frames to facilitate a Number Talk in First Grade.  This Number Talk occurred during the first quarter of school.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952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chemeClr val="accent5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68700" y="6159500"/>
            <a:ext cx="5003800" cy="388815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1748245"/>
            <a:ext cx="1174853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endParaRPr lang="en-US" sz="1300" i="1" dirty="0" smtClean="0"/>
          </a:p>
          <a:p>
            <a:pPr algn="ctr"/>
            <a:endParaRPr lang="en-US" sz="1300" i="1" dirty="0"/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Corresponding Number Talks are on slides 7-9.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Teacher Information</a:t>
            </a:r>
          </a:p>
          <a:p>
            <a:pPr algn="ctr"/>
            <a:r>
              <a:rPr lang="en-US" sz="5400" dirty="0" smtClean="0"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</a:rPr>
              <a:t>Five Frames: Flexibility with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930" y="2347099"/>
            <a:ext cx="39281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General Information:</a:t>
            </a:r>
            <a:endParaRPr lang="en-US" sz="2400" dirty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/>
              <a:t>Five frames can be used to build fluency, </a:t>
            </a:r>
            <a:r>
              <a:rPr lang="en-US" sz="2000" dirty="0" err="1" smtClean="0"/>
              <a:t>subitize</a:t>
            </a:r>
            <a:r>
              <a:rPr lang="en-US" sz="2000" dirty="0" smtClean="0"/>
              <a:t>, and develop and understanding of conservation (a quantity can be represented in more than one way).   These skills are the foundation to computational fluency with addition and subtraction.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20978" y="2347099"/>
            <a:ext cx="46613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66"/>
                </a:solidFill>
                <a:latin typeface="Berlin Sans FB" panose="020E0602020502020306" pitchFamily="34" charset="0"/>
              </a:rPr>
              <a:t>Probing Questions: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How did you know the amount of dots?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Could </a:t>
            </a:r>
            <a:r>
              <a:rPr lang="en-US" sz="2000" dirty="0">
                <a:solidFill>
                  <a:prstClr val="black"/>
                </a:solidFill>
              </a:rPr>
              <a:t>you find the amount of dots without counting them one by one?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Is there another way to find the amount of  dots?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What changed between the first and second (or second and third) five frame?  What stayed the same?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56371" y="2236550"/>
            <a:ext cx="4115728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963338" y="2236550"/>
            <a:ext cx="4920562" cy="3287543"/>
          </a:xfrm>
          <a:prstGeom prst="roundRect">
            <a:avLst>
              <a:gd name="adj" fmla="val 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A: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1506" r="14331" b="66315"/>
          <a:stretch/>
        </p:blipFill>
        <p:spPr>
          <a:xfrm>
            <a:off x="4384313" y="1459793"/>
            <a:ext cx="3674505" cy="1218400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38312" r="14331" b="36874"/>
          <a:stretch/>
        </p:blipFill>
        <p:spPr>
          <a:xfrm>
            <a:off x="4419599" y="3148093"/>
            <a:ext cx="3667181" cy="1360407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64641" r="14331" b="8657"/>
          <a:stretch/>
        </p:blipFill>
        <p:spPr>
          <a:xfrm>
            <a:off x="4438495" y="4866162"/>
            <a:ext cx="3476988" cy="13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B: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1800" r="9207" b="70189"/>
          <a:stretch/>
        </p:blipFill>
        <p:spPr>
          <a:xfrm>
            <a:off x="4457672" y="1214373"/>
            <a:ext cx="3251200" cy="944685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41433" r="9207" b="39197"/>
          <a:stretch/>
        </p:blipFill>
        <p:spPr>
          <a:xfrm>
            <a:off x="4457672" y="2924016"/>
            <a:ext cx="3251200" cy="1016001"/>
          </a:xfrm>
          <a:prstGeom prst="rect">
            <a:avLst/>
          </a:prstGeom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69762" r="9207" b="11687"/>
          <a:stretch/>
        </p:blipFill>
        <p:spPr>
          <a:xfrm>
            <a:off x="4520837" y="4704975"/>
            <a:ext cx="3251200" cy="9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006" y="211015"/>
            <a:ext cx="11748533" cy="6400800"/>
          </a:xfrm>
          <a:prstGeom prst="rect">
            <a:avLst/>
          </a:prstGeom>
          <a:solidFill>
            <a:schemeClr val="bg1"/>
          </a:solidFill>
          <a:ln w="101600" cap="rnd">
            <a:solidFill>
              <a:srgbClr val="00006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9007" y="600891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000" dirty="0" smtClean="0">
              <a:solidFill>
                <a:srgbClr val="000066"/>
              </a:solidFill>
              <a:latin typeface="Berlin Sans FB" panose="020E0602020502020306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007" y="274319"/>
            <a:ext cx="11748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anose="020E0602020502020306" pitchFamily="34" charset="0"/>
              </a:rPr>
              <a:t>Number Talk C:</a:t>
            </a:r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12190" r="11498" b="70113"/>
          <a:stretch/>
        </p:blipFill>
        <p:spPr>
          <a:xfrm>
            <a:off x="4406900" y="1474197"/>
            <a:ext cx="3175000" cy="952501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41684" r="12119" b="40619"/>
          <a:stretch/>
        </p:blipFill>
        <p:spPr>
          <a:xfrm>
            <a:off x="4445000" y="2923665"/>
            <a:ext cx="3111500" cy="952501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6" t="70143" r="11187" b="12160"/>
          <a:stretch/>
        </p:blipFill>
        <p:spPr>
          <a:xfrm>
            <a:off x="4445000" y="4373133"/>
            <a:ext cx="3187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1801</Words>
  <Application>Microsoft Office PowerPoint</Application>
  <PresentationFormat>Widescreen</PresentationFormat>
  <Paragraphs>447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Berlin Sans FB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2018-07-16T12:19:22Z</dcterms:created>
  <dcterms:modified xsi:type="dcterms:W3CDTF">2019-07-03T14:02:39Z</dcterms:modified>
</cp:coreProperties>
</file>