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2" r:id="rId4"/>
    <p:sldId id="261"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72D4"/>
    <a:srgbClr val="FC94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1849" autoAdjust="0"/>
  </p:normalViewPr>
  <p:slideViewPr>
    <p:cSldViewPr snapToGrid="0">
      <p:cViewPr varScale="1">
        <p:scale>
          <a:sx n="81" d="100"/>
          <a:sy n="81" d="100"/>
        </p:scale>
        <p:origin x="-78" y="-5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2ADA0E-3251-42DC-8ECC-44EB427B81EE}" type="datetimeFigureOut">
              <a:rPr lang="en-US" smtClean="0"/>
              <a:t>7/26/2018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FE9857-3BDA-4968-8EBF-F146CE800D09}" type="slidenum">
              <a:rPr lang="en-US" smtClean="0"/>
              <a:t>‹#›</a:t>
            </a:fld>
            <a:endParaRPr lang="en-US"/>
          </a:p>
        </p:txBody>
      </p:sp>
    </p:spTree>
    <p:extLst>
      <p:ext uri="{BB962C8B-B14F-4D97-AF65-F5344CB8AC3E}">
        <p14:creationId xmlns:p14="http://schemas.microsoft.com/office/powerpoint/2010/main" val="3434541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Carefully select solutions you would like to share with the class.  Look for solutions that modeled various dog pens using square tiles, grid paper, or drawings, found multiple solutions to the problem, and determined the pattern between the length and width of the dog pens. </a:t>
            </a:r>
            <a:endParaRPr lang="en-US" dirty="0"/>
          </a:p>
        </p:txBody>
      </p:sp>
      <p:sp>
        <p:nvSpPr>
          <p:cNvPr id="4" name="Slide Number Placeholder 3"/>
          <p:cNvSpPr>
            <a:spLocks noGrp="1"/>
          </p:cNvSpPr>
          <p:nvPr>
            <p:ph type="sldNum" sz="quarter" idx="10"/>
          </p:nvPr>
        </p:nvSpPr>
        <p:spPr/>
        <p:txBody>
          <a:bodyPr/>
          <a:lstStyle/>
          <a:p>
            <a:fld id="{D5FE9857-3BDA-4968-8EBF-F146CE800D09}" type="slidenum">
              <a:rPr lang="en-US" smtClean="0"/>
              <a:t>5</a:t>
            </a:fld>
            <a:endParaRPr lang="en-US"/>
          </a:p>
        </p:txBody>
      </p:sp>
    </p:spTree>
    <p:extLst>
      <p:ext uri="{BB962C8B-B14F-4D97-AF65-F5344CB8AC3E}">
        <p14:creationId xmlns:p14="http://schemas.microsoft.com/office/powerpoint/2010/main" val="1728280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3F8C36-A9C7-438A-AA33-2ABC3DC393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72D864CE-50E5-45F6-8BB6-D7A7F92EC3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F165FDE8-F05E-40D3-B717-7A82EA74596A}"/>
              </a:ext>
            </a:extLst>
          </p:cNvPr>
          <p:cNvSpPr>
            <a:spLocks noGrp="1"/>
          </p:cNvSpPr>
          <p:nvPr>
            <p:ph type="dt" sz="half" idx="10"/>
          </p:nvPr>
        </p:nvSpPr>
        <p:spPr/>
        <p:txBody>
          <a:bodyPr/>
          <a:lstStyle/>
          <a:p>
            <a:fld id="{B8C15DF7-D71D-4EEC-8F60-477B8D430BFB}" type="datetimeFigureOut">
              <a:rPr lang="en-US" smtClean="0"/>
              <a:t>7/26/2018</a:t>
            </a:fld>
            <a:endParaRPr lang="en-US"/>
          </a:p>
        </p:txBody>
      </p:sp>
      <p:sp>
        <p:nvSpPr>
          <p:cNvPr id="5" name="Footer Placeholder 4">
            <a:extLst>
              <a:ext uri="{FF2B5EF4-FFF2-40B4-BE49-F238E27FC236}">
                <a16:creationId xmlns:a16="http://schemas.microsoft.com/office/drawing/2014/main" xmlns="" id="{761279EE-3AEB-429A-B6BF-3958E04612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0B41564-C244-46CD-BBA0-AAA7CE03081F}"/>
              </a:ext>
            </a:extLst>
          </p:cNvPr>
          <p:cNvSpPr>
            <a:spLocks noGrp="1"/>
          </p:cNvSpPr>
          <p:nvPr>
            <p:ph type="sldNum" sz="quarter" idx="12"/>
          </p:nvPr>
        </p:nvSpPr>
        <p:spPr/>
        <p:txBody>
          <a:bodyPr/>
          <a:lstStyle/>
          <a:p>
            <a:fld id="{BA3E6F0A-C169-47ED-A971-AED95C4CE9D5}" type="slidenum">
              <a:rPr lang="en-US" smtClean="0"/>
              <a:t>‹#›</a:t>
            </a:fld>
            <a:endParaRPr lang="en-US"/>
          </a:p>
        </p:txBody>
      </p:sp>
    </p:spTree>
    <p:extLst>
      <p:ext uri="{BB962C8B-B14F-4D97-AF65-F5344CB8AC3E}">
        <p14:creationId xmlns:p14="http://schemas.microsoft.com/office/powerpoint/2010/main" val="225311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B40AFB-60C2-4AA0-8242-F2DED20C0E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5282932-4F9A-4A3A-9EFD-5DB49FF694A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350EEB7-F7D7-4E34-88AF-B0C622826C46}"/>
              </a:ext>
            </a:extLst>
          </p:cNvPr>
          <p:cNvSpPr>
            <a:spLocks noGrp="1"/>
          </p:cNvSpPr>
          <p:nvPr>
            <p:ph type="dt" sz="half" idx="10"/>
          </p:nvPr>
        </p:nvSpPr>
        <p:spPr/>
        <p:txBody>
          <a:bodyPr/>
          <a:lstStyle/>
          <a:p>
            <a:fld id="{B8C15DF7-D71D-4EEC-8F60-477B8D430BFB}" type="datetimeFigureOut">
              <a:rPr lang="en-US" smtClean="0"/>
              <a:t>7/26/2018</a:t>
            </a:fld>
            <a:endParaRPr lang="en-US"/>
          </a:p>
        </p:txBody>
      </p:sp>
      <p:sp>
        <p:nvSpPr>
          <p:cNvPr id="5" name="Footer Placeholder 4">
            <a:extLst>
              <a:ext uri="{FF2B5EF4-FFF2-40B4-BE49-F238E27FC236}">
                <a16:creationId xmlns:a16="http://schemas.microsoft.com/office/drawing/2014/main" xmlns="" id="{2F8ED8BC-02D0-4140-9E13-15ED08E831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5C26200-73AC-41D0-8BD8-927F6EE87F45}"/>
              </a:ext>
            </a:extLst>
          </p:cNvPr>
          <p:cNvSpPr>
            <a:spLocks noGrp="1"/>
          </p:cNvSpPr>
          <p:nvPr>
            <p:ph type="sldNum" sz="quarter" idx="12"/>
          </p:nvPr>
        </p:nvSpPr>
        <p:spPr/>
        <p:txBody>
          <a:bodyPr/>
          <a:lstStyle/>
          <a:p>
            <a:fld id="{BA3E6F0A-C169-47ED-A971-AED95C4CE9D5}" type="slidenum">
              <a:rPr lang="en-US" smtClean="0"/>
              <a:t>‹#›</a:t>
            </a:fld>
            <a:endParaRPr lang="en-US"/>
          </a:p>
        </p:txBody>
      </p:sp>
    </p:spTree>
    <p:extLst>
      <p:ext uri="{BB962C8B-B14F-4D97-AF65-F5344CB8AC3E}">
        <p14:creationId xmlns:p14="http://schemas.microsoft.com/office/powerpoint/2010/main" val="3463413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1AC1D53-35A9-4BFA-9BEC-837B5EC64F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2B08200-5FD7-4F19-AE87-4C2CD36600B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0F2E176-803F-4D5A-A4DB-9C1A59F1F6B8}"/>
              </a:ext>
            </a:extLst>
          </p:cNvPr>
          <p:cNvSpPr>
            <a:spLocks noGrp="1"/>
          </p:cNvSpPr>
          <p:nvPr>
            <p:ph type="dt" sz="half" idx="10"/>
          </p:nvPr>
        </p:nvSpPr>
        <p:spPr/>
        <p:txBody>
          <a:bodyPr/>
          <a:lstStyle/>
          <a:p>
            <a:fld id="{B8C15DF7-D71D-4EEC-8F60-477B8D430BFB}" type="datetimeFigureOut">
              <a:rPr lang="en-US" smtClean="0"/>
              <a:t>7/26/2018</a:t>
            </a:fld>
            <a:endParaRPr lang="en-US"/>
          </a:p>
        </p:txBody>
      </p:sp>
      <p:sp>
        <p:nvSpPr>
          <p:cNvPr id="5" name="Footer Placeholder 4">
            <a:extLst>
              <a:ext uri="{FF2B5EF4-FFF2-40B4-BE49-F238E27FC236}">
                <a16:creationId xmlns:a16="http://schemas.microsoft.com/office/drawing/2014/main" xmlns="" id="{EDDB4073-779D-4976-B0B6-AD5C5DE49E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33C7B65-C661-45C6-AE76-94B71DBFBBDE}"/>
              </a:ext>
            </a:extLst>
          </p:cNvPr>
          <p:cNvSpPr>
            <a:spLocks noGrp="1"/>
          </p:cNvSpPr>
          <p:nvPr>
            <p:ph type="sldNum" sz="quarter" idx="12"/>
          </p:nvPr>
        </p:nvSpPr>
        <p:spPr/>
        <p:txBody>
          <a:bodyPr/>
          <a:lstStyle/>
          <a:p>
            <a:fld id="{BA3E6F0A-C169-47ED-A971-AED95C4CE9D5}" type="slidenum">
              <a:rPr lang="en-US" smtClean="0"/>
              <a:t>‹#›</a:t>
            </a:fld>
            <a:endParaRPr lang="en-US"/>
          </a:p>
        </p:txBody>
      </p:sp>
    </p:spTree>
    <p:extLst>
      <p:ext uri="{BB962C8B-B14F-4D97-AF65-F5344CB8AC3E}">
        <p14:creationId xmlns:p14="http://schemas.microsoft.com/office/powerpoint/2010/main" val="218457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9FECAB-DA5E-4DA3-8DF2-2A84AD143A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0C13665-23C4-4393-B659-986E501D8D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A2A1267-FB48-4717-8B01-B0897841BE2A}"/>
              </a:ext>
            </a:extLst>
          </p:cNvPr>
          <p:cNvSpPr>
            <a:spLocks noGrp="1"/>
          </p:cNvSpPr>
          <p:nvPr>
            <p:ph type="dt" sz="half" idx="10"/>
          </p:nvPr>
        </p:nvSpPr>
        <p:spPr/>
        <p:txBody>
          <a:bodyPr/>
          <a:lstStyle/>
          <a:p>
            <a:fld id="{B8C15DF7-D71D-4EEC-8F60-477B8D430BFB}" type="datetimeFigureOut">
              <a:rPr lang="en-US" smtClean="0"/>
              <a:t>7/26/2018</a:t>
            </a:fld>
            <a:endParaRPr lang="en-US"/>
          </a:p>
        </p:txBody>
      </p:sp>
      <p:sp>
        <p:nvSpPr>
          <p:cNvPr id="5" name="Footer Placeholder 4">
            <a:extLst>
              <a:ext uri="{FF2B5EF4-FFF2-40B4-BE49-F238E27FC236}">
                <a16:creationId xmlns:a16="http://schemas.microsoft.com/office/drawing/2014/main" xmlns="" id="{004EAB8A-29B7-4ED9-AABF-5A74F87671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750262E-FA9C-46C1-A97A-9FFD348DDB81}"/>
              </a:ext>
            </a:extLst>
          </p:cNvPr>
          <p:cNvSpPr>
            <a:spLocks noGrp="1"/>
          </p:cNvSpPr>
          <p:nvPr>
            <p:ph type="sldNum" sz="quarter" idx="12"/>
          </p:nvPr>
        </p:nvSpPr>
        <p:spPr/>
        <p:txBody>
          <a:bodyPr/>
          <a:lstStyle/>
          <a:p>
            <a:fld id="{BA3E6F0A-C169-47ED-A971-AED95C4CE9D5}" type="slidenum">
              <a:rPr lang="en-US" smtClean="0"/>
              <a:t>‹#›</a:t>
            </a:fld>
            <a:endParaRPr lang="en-US"/>
          </a:p>
        </p:txBody>
      </p:sp>
    </p:spTree>
    <p:extLst>
      <p:ext uri="{BB962C8B-B14F-4D97-AF65-F5344CB8AC3E}">
        <p14:creationId xmlns:p14="http://schemas.microsoft.com/office/powerpoint/2010/main" val="3634175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D5E072-8C47-4027-AA4C-6444A7B297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FF03327-FE14-4AB1-8006-2FE35BD881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72563F96-9309-44C0-83C5-653692697134}"/>
              </a:ext>
            </a:extLst>
          </p:cNvPr>
          <p:cNvSpPr>
            <a:spLocks noGrp="1"/>
          </p:cNvSpPr>
          <p:nvPr>
            <p:ph type="dt" sz="half" idx="10"/>
          </p:nvPr>
        </p:nvSpPr>
        <p:spPr/>
        <p:txBody>
          <a:bodyPr/>
          <a:lstStyle/>
          <a:p>
            <a:fld id="{B8C15DF7-D71D-4EEC-8F60-477B8D430BFB}" type="datetimeFigureOut">
              <a:rPr lang="en-US" smtClean="0"/>
              <a:t>7/26/2018</a:t>
            </a:fld>
            <a:endParaRPr lang="en-US"/>
          </a:p>
        </p:txBody>
      </p:sp>
      <p:sp>
        <p:nvSpPr>
          <p:cNvPr id="5" name="Footer Placeholder 4">
            <a:extLst>
              <a:ext uri="{FF2B5EF4-FFF2-40B4-BE49-F238E27FC236}">
                <a16:creationId xmlns:a16="http://schemas.microsoft.com/office/drawing/2014/main" xmlns="" id="{C060B8C8-8A7F-4C7D-B983-6134A77ADE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00EC1F1-DC71-4B37-B435-722EBD00CE7A}"/>
              </a:ext>
            </a:extLst>
          </p:cNvPr>
          <p:cNvSpPr>
            <a:spLocks noGrp="1"/>
          </p:cNvSpPr>
          <p:nvPr>
            <p:ph type="sldNum" sz="quarter" idx="12"/>
          </p:nvPr>
        </p:nvSpPr>
        <p:spPr/>
        <p:txBody>
          <a:bodyPr/>
          <a:lstStyle/>
          <a:p>
            <a:fld id="{BA3E6F0A-C169-47ED-A971-AED95C4CE9D5}" type="slidenum">
              <a:rPr lang="en-US" smtClean="0"/>
              <a:t>‹#›</a:t>
            </a:fld>
            <a:endParaRPr lang="en-US"/>
          </a:p>
        </p:txBody>
      </p:sp>
    </p:spTree>
    <p:extLst>
      <p:ext uri="{BB962C8B-B14F-4D97-AF65-F5344CB8AC3E}">
        <p14:creationId xmlns:p14="http://schemas.microsoft.com/office/powerpoint/2010/main" val="260418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156923-46E2-4BB8-8AE6-D34C49F3BB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FB8B9FA-DA91-4CA5-9693-347F0C35E06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A8E301FA-1FD9-49B6-BD98-1912623C01E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3B8AFCC-F65D-4AD2-B6B2-35961A6E57CC}"/>
              </a:ext>
            </a:extLst>
          </p:cNvPr>
          <p:cNvSpPr>
            <a:spLocks noGrp="1"/>
          </p:cNvSpPr>
          <p:nvPr>
            <p:ph type="dt" sz="half" idx="10"/>
          </p:nvPr>
        </p:nvSpPr>
        <p:spPr/>
        <p:txBody>
          <a:bodyPr/>
          <a:lstStyle/>
          <a:p>
            <a:fld id="{B8C15DF7-D71D-4EEC-8F60-477B8D430BFB}" type="datetimeFigureOut">
              <a:rPr lang="en-US" smtClean="0"/>
              <a:t>7/26/2018</a:t>
            </a:fld>
            <a:endParaRPr lang="en-US"/>
          </a:p>
        </p:txBody>
      </p:sp>
      <p:sp>
        <p:nvSpPr>
          <p:cNvPr id="6" name="Footer Placeholder 5">
            <a:extLst>
              <a:ext uri="{FF2B5EF4-FFF2-40B4-BE49-F238E27FC236}">
                <a16:creationId xmlns:a16="http://schemas.microsoft.com/office/drawing/2014/main" xmlns="" id="{D8436806-5767-42F4-9004-68B5849ED6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4442546-2BCB-47B7-95E4-202033BBD395}"/>
              </a:ext>
            </a:extLst>
          </p:cNvPr>
          <p:cNvSpPr>
            <a:spLocks noGrp="1"/>
          </p:cNvSpPr>
          <p:nvPr>
            <p:ph type="sldNum" sz="quarter" idx="12"/>
          </p:nvPr>
        </p:nvSpPr>
        <p:spPr/>
        <p:txBody>
          <a:bodyPr/>
          <a:lstStyle/>
          <a:p>
            <a:fld id="{BA3E6F0A-C169-47ED-A971-AED95C4CE9D5}" type="slidenum">
              <a:rPr lang="en-US" smtClean="0"/>
              <a:t>‹#›</a:t>
            </a:fld>
            <a:endParaRPr lang="en-US"/>
          </a:p>
        </p:txBody>
      </p:sp>
    </p:spTree>
    <p:extLst>
      <p:ext uri="{BB962C8B-B14F-4D97-AF65-F5344CB8AC3E}">
        <p14:creationId xmlns:p14="http://schemas.microsoft.com/office/powerpoint/2010/main" val="378256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8FD91-F25E-4A4A-B4C3-9579527999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201733B1-C20B-4FC6-BA34-D34EBDF466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95FC8156-BF1E-460C-BD19-A7F740CCD2F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E18AC3B-F918-4862-90B3-03F2DB1757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DC18D654-569B-4D9D-AD5A-6BEFAE7BDA3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E3720323-BCBB-47F5-A7B3-9F00165665B4}"/>
              </a:ext>
            </a:extLst>
          </p:cNvPr>
          <p:cNvSpPr>
            <a:spLocks noGrp="1"/>
          </p:cNvSpPr>
          <p:nvPr>
            <p:ph type="dt" sz="half" idx="10"/>
          </p:nvPr>
        </p:nvSpPr>
        <p:spPr/>
        <p:txBody>
          <a:bodyPr/>
          <a:lstStyle/>
          <a:p>
            <a:fld id="{B8C15DF7-D71D-4EEC-8F60-477B8D430BFB}" type="datetimeFigureOut">
              <a:rPr lang="en-US" smtClean="0"/>
              <a:t>7/26/2018</a:t>
            </a:fld>
            <a:endParaRPr lang="en-US"/>
          </a:p>
        </p:txBody>
      </p:sp>
      <p:sp>
        <p:nvSpPr>
          <p:cNvPr id="8" name="Footer Placeholder 7">
            <a:extLst>
              <a:ext uri="{FF2B5EF4-FFF2-40B4-BE49-F238E27FC236}">
                <a16:creationId xmlns:a16="http://schemas.microsoft.com/office/drawing/2014/main" xmlns="" id="{D28397DA-5257-4105-9EC9-F490BF256A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AB0AA7D-5D91-4C44-B80C-7672E48007DE}"/>
              </a:ext>
            </a:extLst>
          </p:cNvPr>
          <p:cNvSpPr>
            <a:spLocks noGrp="1"/>
          </p:cNvSpPr>
          <p:nvPr>
            <p:ph type="sldNum" sz="quarter" idx="12"/>
          </p:nvPr>
        </p:nvSpPr>
        <p:spPr/>
        <p:txBody>
          <a:bodyPr/>
          <a:lstStyle/>
          <a:p>
            <a:fld id="{BA3E6F0A-C169-47ED-A971-AED95C4CE9D5}" type="slidenum">
              <a:rPr lang="en-US" smtClean="0"/>
              <a:t>‹#›</a:t>
            </a:fld>
            <a:endParaRPr lang="en-US"/>
          </a:p>
        </p:txBody>
      </p:sp>
    </p:spTree>
    <p:extLst>
      <p:ext uri="{BB962C8B-B14F-4D97-AF65-F5344CB8AC3E}">
        <p14:creationId xmlns:p14="http://schemas.microsoft.com/office/powerpoint/2010/main" val="3111437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E0838E-7BBE-4616-B0E2-C4E3DE8E08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3DF153E-63A1-479F-A9EF-F89FBEF2D03E}"/>
              </a:ext>
            </a:extLst>
          </p:cNvPr>
          <p:cNvSpPr>
            <a:spLocks noGrp="1"/>
          </p:cNvSpPr>
          <p:nvPr>
            <p:ph type="dt" sz="half" idx="10"/>
          </p:nvPr>
        </p:nvSpPr>
        <p:spPr/>
        <p:txBody>
          <a:bodyPr/>
          <a:lstStyle/>
          <a:p>
            <a:fld id="{B8C15DF7-D71D-4EEC-8F60-477B8D430BFB}" type="datetimeFigureOut">
              <a:rPr lang="en-US" smtClean="0"/>
              <a:t>7/26/2018</a:t>
            </a:fld>
            <a:endParaRPr lang="en-US"/>
          </a:p>
        </p:txBody>
      </p:sp>
      <p:sp>
        <p:nvSpPr>
          <p:cNvPr id="4" name="Footer Placeholder 3">
            <a:extLst>
              <a:ext uri="{FF2B5EF4-FFF2-40B4-BE49-F238E27FC236}">
                <a16:creationId xmlns:a16="http://schemas.microsoft.com/office/drawing/2014/main" xmlns="" id="{7242E5FF-8D0B-4F3C-9ADF-A36B84061D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A3302A1-D7B3-4AE4-B5AE-F859E508B8B1}"/>
              </a:ext>
            </a:extLst>
          </p:cNvPr>
          <p:cNvSpPr>
            <a:spLocks noGrp="1"/>
          </p:cNvSpPr>
          <p:nvPr>
            <p:ph type="sldNum" sz="quarter" idx="12"/>
          </p:nvPr>
        </p:nvSpPr>
        <p:spPr/>
        <p:txBody>
          <a:bodyPr/>
          <a:lstStyle/>
          <a:p>
            <a:fld id="{BA3E6F0A-C169-47ED-A971-AED95C4CE9D5}" type="slidenum">
              <a:rPr lang="en-US" smtClean="0"/>
              <a:t>‹#›</a:t>
            </a:fld>
            <a:endParaRPr lang="en-US"/>
          </a:p>
        </p:txBody>
      </p:sp>
    </p:spTree>
    <p:extLst>
      <p:ext uri="{BB962C8B-B14F-4D97-AF65-F5344CB8AC3E}">
        <p14:creationId xmlns:p14="http://schemas.microsoft.com/office/powerpoint/2010/main" val="2394455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5F8A531-BABC-4A2D-BFFE-47E03C6343F3}"/>
              </a:ext>
            </a:extLst>
          </p:cNvPr>
          <p:cNvSpPr>
            <a:spLocks noGrp="1"/>
          </p:cNvSpPr>
          <p:nvPr>
            <p:ph type="dt" sz="half" idx="10"/>
          </p:nvPr>
        </p:nvSpPr>
        <p:spPr/>
        <p:txBody>
          <a:bodyPr/>
          <a:lstStyle/>
          <a:p>
            <a:fld id="{B8C15DF7-D71D-4EEC-8F60-477B8D430BFB}" type="datetimeFigureOut">
              <a:rPr lang="en-US" smtClean="0"/>
              <a:t>7/26/2018</a:t>
            </a:fld>
            <a:endParaRPr lang="en-US"/>
          </a:p>
        </p:txBody>
      </p:sp>
      <p:sp>
        <p:nvSpPr>
          <p:cNvPr id="3" name="Footer Placeholder 2">
            <a:extLst>
              <a:ext uri="{FF2B5EF4-FFF2-40B4-BE49-F238E27FC236}">
                <a16:creationId xmlns:a16="http://schemas.microsoft.com/office/drawing/2014/main" xmlns="" id="{ACD33AFC-A7BD-473A-9F86-55D5604D38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E40AC4C0-BACC-4E3F-86FA-CAEB995EB7E6}"/>
              </a:ext>
            </a:extLst>
          </p:cNvPr>
          <p:cNvSpPr>
            <a:spLocks noGrp="1"/>
          </p:cNvSpPr>
          <p:nvPr>
            <p:ph type="sldNum" sz="quarter" idx="12"/>
          </p:nvPr>
        </p:nvSpPr>
        <p:spPr/>
        <p:txBody>
          <a:bodyPr/>
          <a:lstStyle/>
          <a:p>
            <a:fld id="{BA3E6F0A-C169-47ED-A971-AED95C4CE9D5}" type="slidenum">
              <a:rPr lang="en-US" smtClean="0"/>
              <a:t>‹#›</a:t>
            </a:fld>
            <a:endParaRPr lang="en-US"/>
          </a:p>
        </p:txBody>
      </p:sp>
    </p:spTree>
    <p:extLst>
      <p:ext uri="{BB962C8B-B14F-4D97-AF65-F5344CB8AC3E}">
        <p14:creationId xmlns:p14="http://schemas.microsoft.com/office/powerpoint/2010/main" val="2434587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689D2C-6DA6-4685-8A87-12E606FEB7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2CEF1CED-6AC5-48E0-B752-1A821CA042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2823DFFB-0F78-47D9-A1C8-D0243564B8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64403253-D112-407D-8B04-0B86A6FCD7BA}"/>
              </a:ext>
            </a:extLst>
          </p:cNvPr>
          <p:cNvSpPr>
            <a:spLocks noGrp="1"/>
          </p:cNvSpPr>
          <p:nvPr>
            <p:ph type="dt" sz="half" idx="10"/>
          </p:nvPr>
        </p:nvSpPr>
        <p:spPr/>
        <p:txBody>
          <a:bodyPr/>
          <a:lstStyle/>
          <a:p>
            <a:fld id="{B8C15DF7-D71D-4EEC-8F60-477B8D430BFB}" type="datetimeFigureOut">
              <a:rPr lang="en-US" smtClean="0"/>
              <a:t>7/26/2018</a:t>
            </a:fld>
            <a:endParaRPr lang="en-US"/>
          </a:p>
        </p:txBody>
      </p:sp>
      <p:sp>
        <p:nvSpPr>
          <p:cNvPr id="6" name="Footer Placeholder 5">
            <a:extLst>
              <a:ext uri="{FF2B5EF4-FFF2-40B4-BE49-F238E27FC236}">
                <a16:creationId xmlns:a16="http://schemas.microsoft.com/office/drawing/2014/main" xmlns="" id="{3C2F435A-6CF9-44C6-8EBB-EDA7CCBC67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2E647A2-429A-4B24-8889-E17C08184437}"/>
              </a:ext>
            </a:extLst>
          </p:cNvPr>
          <p:cNvSpPr>
            <a:spLocks noGrp="1"/>
          </p:cNvSpPr>
          <p:nvPr>
            <p:ph type="sldNum" sz="quarter" idx="12"/>
          </p:nvPr>
        </p:nvSpPr>
        <p:spPr/>
        <p:txBody>
          <a:bodyPr/>
          <a:lstStyle/>
          <a:p>
            <a:fld id="{BA3E6F0A-C169-47ED-A971-AED95C4CE9D5}" type="slidenum">
              <a:rPr lang="en-US" smtClean="0"/>
              <a:t>‹#›</a:t>
            </a:fld>
            <a:endParaRPr lang="en-US"/>
          </a:p>
        </p:txBody>
      </p:sp>
    </p:spTree>
    <p:extLst>
      <p:ext uri="{BB962C8B-B14F-4D97-AF65-F5344CB8AC3E}">
        <p14:creationId xmlns:p14="http://schemas.microsoft.com/office/powerpoint/2010/main" val="1041561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8CBA4C-0CFD-4358-9883-B5FB754C9D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41DFC5B-CC93-48CE-A3FB-62F419B348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ECD000DE-4DA1-4232-8D1A-BEB8F1CED4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F401430-04B2-4A2D-A062-459B53D2270E}"/>
              </a:ext>
            </a:extLst>
          </p:cNvPr>
          <p:cNvSpPr>
            <a:spLocks noGrp="1"/>
          </p:cNvSpPr>
          <p:nvPr>
            <p:ph type="dt" sz="half" idx="10"/>
          </p:nvPr>
        </p:nvSpPr>
        <p:spPr/>
        <p:txBody>
          <a:bodyPr/>
          <a:lstStyle/>
          <a:p>
            <a:fld id="{B8C15DF7-D71D-4EEC-8F60-477B8D430BFB}" type="datetimeFigureOut">
              <a:rPr lang="en-US" smtClean="0"/>
              <a:t>7/26/2018</a:t>
            </a:fld>
            <a:endParaRPr lang="en-US"/>
          </a:p>
        </p:txBody>
      </p:sp>
      <p:sp>
        <p:nvSpPr>
          <p:cNvPr id="6" name="Footer Placeholder 5">
            <a:extLst>
              <a:ext uri="{FF2B5EF4-FFF2-40B4-BE49-F238E27FC236}">
                <a16:creationId xmlns:a16="http://schemas.microsoft.com/office/drawing/2014/main" xmlns="" id="{18A1C54B-7A93-4488-9A85-9E818F94A4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ABFAA21-A8E7-490B-8476-721A7AA0378D}"/>
              </a:ext>
            </a:extLst>
          </p:cNvPr>
          <p:cNvSpPr>
            <a:spLocks noGrp="1"/>
          </p:cNvSpPr>
          <p:nvPr>
            <p:ph type="sldNum" sz="quarter" idx="12"/>
          </p:nvPr>
        </p:nvSpPr>
        <p:spPr/>
        <p:txBody>
          <a:bodyPr/>
          <a:lstStyle/>
          <a:p>
            <a:fld id="{BA3E6F0A-C169-47ED-A971-AED95C4CE9D5}" type="slidenum">
              <a:rPr lang="en-US" smtClean="0"/>
              <a:t>‹#›</a:t>
            </a:fld>
            <a:endParaRPr lang="en-US"/>
          </a:p>
        </p:txBody>
      </p:sp>
    </p:spTree>
    <p:extLst>
      <p:ext uri="{BB962C8B-B14F-4D97-AF65-F5344CB8AC3E}">
        <p14:creationId xmlns:p14="http://schemas.microsoft.com/office/powerpoint/2010/main" val="2870668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A9C8FB2-9812-47F5-9259-2A99079F80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9667C0C2-C481-4B4C-A9D4-25A29A21E1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5E84C60-05E8-455F-92D3-057D69BB06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C15DF7-D71D-4EEC-8F60-477B8D430BFB}" type="datetimeFigureOut">
              <a:rPr lang="en-US" smtClean="0"/>
              <a:t>7/26/2018</a:t>
            </a:fld>
            <a:endParaRPr lang="en-US"/>
          </a:p>
        </p:txBody>
      </p:sp>
      <p:sp>
        <p:nvSpPr>
          <p:cNvPr id="5" name="Footer Placeholder 4">
            <a:extLst>
              <a:ext uri="{FF2B5EF4-FFF2-40B4-BE49-F238E27FC236}">
                <a16:creationId xmlns:a16="http://schemas.microsoft.com/office/drawing/2014/main" xmlns="" id="{7D537588-B24E-4408-B4B2-E95AA71017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7D018C0-4753-48B7-BB09-E5F9BE34D3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E6F0A-C169-47ED-A971-AED95C4CE9D5}" type="slidenum">
              <a:rPr lang="en-US" smtClean="0"/>
              <a:t>‹#›</a:t>
            </a:fld>
            <a:endParaRPr lang="en-US"/>
          </a:p>
        </p:txBody>
      </p:sp>
    </p:spTree>
    <p:extLst>
      <p:ext uri="{BB962C8B-B14F-4D97-AF65-F5344CB8AC3E}">
        <p14:creationId xmlns:p14="http://schemas.microsoft.com/office/powerpoint/2010/main" val="2412445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AA72D4"/>
            </a:gs>
            <a:gs pos="76000">
              <a:srgbClr val="00B050"/>
            </a:gs>
            <a:gs pos="28000">
              <a:srgbClr val="FC94B9"/>
            </a:gs>
            <a:gs pos="54000">
              <a:schemeClr val="accent1">
                <a:lumMod val="45000"/>
                <a:lumOff val="55000"/>
              </a:schemeClr>
            </a:gs>
            <a:gs pos="98000">
              <a:srgbClr val="FFFF00"/>
            </a:gs>
          </a:gsLst>
          <a:lin ang="2700000" scaled="1"/>
          <a:tileRect/>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A2C91B1C-0F1C-49FE-AD91-890BBB9B2E68}"/>
              </a:ext>
            </a:extLst>
          </p:cNvPr>
          <p:cNvSpPr txBox="1"/>
          <p:nvPr/>
        </p:nvSpPr>
        <p:spPr>
          <a:xfrm>
            <a:off x="232926" y="484883"/>
            <a:ext cx="5359906" cy="6001643"/>
          </a:xfrm>
          <a:prstGeom prst="rect">
            <a:avLst/>
          </a:prstGeom>
          <a:noFill/>
        </p:spPr>
        <p:txBody>
          <a:bodyPr wrap="square" rtlCol="0">
            <a:spAutoFit/>
          </a:bodyPr>
          <a:lstStyle/>
          <a:p>
            <a:pPr algn="ctr"/>
            <a:r>
              <a:rPr lang="en-US" sz="9600" dirty="0">
                <a:latin typeface="Aharoni" panose="02010803020104030203" pitchFamily="2" charset="-79"/>
                <a:cs typeface="Aharoni" panose="02010803020104030203" pitchFamily="2" charset="-79"/>
              </a:rPr>
              <a:t>Building a Pen for your Dog</a:t>
            </a:r>
          </a:p>
        </p:txBody>
      </p:sp>
      <p:pic>
        <p:nvPicPr>
          <p:cNvPr id="1026" name="Picture 2" descr="Image result for building a dog pen">
            <a:extLst>
              <a:ext uri="{FF2B5EF4-FFF2-40B4-BE49-F238E27FC236}">
                <a16:creationId xmlns:a16="http://schemas.microsoft.com/office/drawing/2014/main" xmlns="" id="{46DD7901-8449-44D6-B063-3E1246F08E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1944" y="189489"/>
            <a:ext cx="2453699" cy="24536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dog pen">
            <a:extLst>
              <a:ext uri="{FF2B5EF4-FFF2-40B4-BE49-F238E27FC236}">
                <a16:creationId xmlns:a16="http://schemas.microsoft.com/office/drawing/2014/main" xmlns="" id="{6C7A7E75-3D3B-421F-96A0-6871AADC5B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7419" y="2231305"/>
            <a:ext cx="4485482" cy="443720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xmlns="" id="{76B1CCDE-D6A9-48B6-8BA1-532A471D0359}"/>
              </a:ext>
            </a:extLst>
          </p:cNvPr>
          <p:cNvSpPr txBox="1"/>
          <p:nvPr/>
        </p:nvSpPr>
        <p:spPr>
          <a:xfrm>
            <a:off x="9029700" y="831563"/>
            <a:ext cx="2328863" cy="584775"/>
          </a:xfrm>
          <a:prstGeom prst="rect">
            <a:avLst/>
          </a:prstGeom>
          <a:noFill/>
        </p:spPr>
        <p:txBody>
          <a:bodyPr wrap="square" rtlCol="0">
            <a:spAutoFit/>
          </a:bodyPr>
          <a:lstStyle/>
          <a:p>
            <a:r>
              <a:rPr lang="en-US" sz="3200" b="1" dirty="0">
                <a:latin typeface="Century Gothic" panose="020B0502020202020204" pitchFamily="34" charset="0"/>
              </a:rPr>
              <a:t>NC.4.MD.3</a:t>
            </a:r>
          </a:p>
        </p:txBody>
      </p:sp>
    </p:spTree>
    <p:extLst>
      <p:ext uri="{BB962C8B-B14F-4D97-AF65-F5344CB8AC3E}">
        <p14:creationId xmlns:p14="http://schemas.microsoft.com/office/powerpoint/2010/main" val="606536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AA72D4"/>
            </a:gs>
            <a:gs pos="76000">
              <a:srgbClr val="00B050"/>
            </a:gs>
            <a:gs pos="28000">
              <a:srgbClr val="FC94B9"/>
            </a:gs>
            <a:gs pos="54000">
              <a:schemeClr val="accent1">
                <a:lumMod val="45000"/>
                <a:lumOff val="55000"/>
              </a:schemeClr>
            </a:gs>
            <a:gs pos="98000">
              <a:srgbClr val="FFFF00"/>
            </a:gs>
          </a:gsLst>
          <a:lin ang="2700000" scaled="1"/>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8A2E77B-370B-4593-8F19-B156D7760F15}"/>
              </a:ext>
            </a:extLst>
          </p:cNvPr>
          <p:cNvSpPr/>
          <p:nvPr/>
        </p:nvSpPr>
        <p:spPr>
          <a:xfrm>
            <a:off x="468924" y="929815"/>
            <a:ext cx="5509846" cy="5170646"/>
          </a:xfrm>
          <a:prstGeom prst="rect">
            <a:avLst/>
          </a:prstGeom>
        </p:spPr>
        <p:txBody>
          <a:bodyPr wrap="square">
            <a:spAutoFit/>
          </a:bodyPr>
          <a:lstStyle/>
          <a:p>
            <a:pPr marL="457200" marR="0" algn="ctr">
              <a:spcBef>
                <a:spcPts val="205"/>
              </a:spcBef>
              <a:spcAft>
                <a:spcPts val="0"/>
              </a:spcAft>
              <a:tabLst>
                <a:tab pos="546100" algn="l"/>
              </a:tabLst>
            </a:pPr>
            <a:r>
              <a:rPr lang="en-US" sz="3200" b="1" dirty="0" smtClean="0">
                <a:solidFill>
                  <a:srgbClr val="000000"/>
                </a:solidFill>
                <a:latin typeface="Century Gothic" panose="020B0502020202020204" pitchFamily="34" charset="0"/>
                <a:ea typeface="Times New Roman" panose="02020603050405020304" pitchFamily="18" charset="0"/>
              </a:rPr>
              <a:t>Do you have a pet?</a:t>
            </a:r>
            <a:endParaRPr lang="en-US" sz="3200" b="1" dirty="0">
              <a:solidFill>
                <a:srgbClr val="000000"/>
              </a:solidFill>
              <a:latin typeface="Century Gothic" panose="020B0502020202020204" pitchFamily="34" charset="0"/>
              <a:ea typeface="Times New Roman" panose="02020603050405020304" pitchFamily="18" charset="0"/>
            </a:endParaRPr>
          </a:p>
          <a:p>
            <a:pPr marL="457200" marR="0" algn="ctr">
              <a:spcBef>
                <a:spcPts val="205"/>
              </a:spcBef>
              <a:spcAft>
                <a:spcPts val="0"/>
              </a:spcAft>
              <a:tabLst>
                <a:tab pos="546100" algn="l"/>
              </a:tabLst>
            </a:pPr>
            <a:endParaRPr lang="en-US" sz="3200" b="1" dirty="0" smtClean="0">
              <a:solidFill>
                <a:srgbClr val="000000"/>
              </a:solidFill>
              <a:latin typeface="Century Gothic" panose="020B0502020202020204" pitchFamily="34" charset="0"/>
              <a:ea typeface="Times New Roman" panose="02020603050405020304" pitchFamily="18" charset="0"/>
            </a:endParaRPr>
          </a:p>
          <a:p>
            <a:pPr marL="457200" marR="0" algn="ctr">
              <a:spcBef>
                <a:spcPts val="205"/>
              </a:spcBef>
              <a:spcAft>
                <a:spcPts val="0"/>
              </a:spcAft>
              <a:tabLst>
                <a:tab pos="546100" algn="l"/>
              </a:tabLst>
            </a:pPr>
            <a:r>
              <a:rPr lang="en-US" sz="3200" b="1" dirty="0" smtClean="0">
                <a:solidFill>
                  <a:srgbClr val="000000"/>
                </a:solidFill>
                <a:latin typeface="Century Gothic" panose="020B0502020202020204" pitchFamily="34" charset="0"/>
                <a:ea typeface="Times New Roman" panose="02020603050405020304" pitchFamily="18" charset="0"/>
              </a:rPr>
              <a:t>What </a:t>
            </a:r>
            <a:r>
              <a:rPr lang="en-US" sz="3200" b="1" dirty="0">
                <a:solidFill>
                  <a:srgbClr val="000000"/>
                </a:solidFill>
                <a:latin typeface="Century Gothic" panose="020B0502020202020204" pitchFamily="34" charset="0"/>
                <a:ea typeface="Times New Roman" panose="02020603050405020304" pitchFamily="18" charset="0"/>
              </a:rPr>
              <a:t>kinds of pets do you have? </a:t>
            </a:r>
          </a:p>
          <a:p>
            <a:pPr marL="457200" marR="0" algn="ctr">
              <a:spcBef>
                <a:spcPts val="205"/>
              </a:spcBef>
              <a:spcAft>
                <a:spcPts val="0"/>
              </a:spcAft>
              <a:tabLst>
                <a:tab pos="546100" algn="l"/>
              </a:tabLst>
            </a:pPr>
            <a:endParaRPr lang="en-US" sz="3200" b="1" dirty="0">
              <a:solidFill>
                <a:srgbClr val="000000"/>
              </a:solidFill>
              <a:latin typeface="Century Gothic" panose="020B0502020202020204" pitchFamily="34" charset="0"/>
              <a:ea typeface="Times New Roman" panose="02020603050405020304" pitchFamily="18" charset="0"/>
            </a:endParaRPr>
          </a:p>
          <a:p>
            <a:pPr marL="457200" marR="0" algn="ctr">
              <a:spcBef>
                <a:spcPts val="205"/>
              </a:spcBef>
              <a:spcAft>
                <a:spcPts val="0"/>
              </a:spcAft>
              <a:tabLst>
                <a:tab pos="546100" algn="l"/>
              </a:tabLst>
            </a:pPr>
            <a:r>
              <a:rPr lang="en-US" sz="3200" b="1" dirty="0">
                <a:solidFill>
                  <a:srgbClr val="000000"/>
                </a:solidFill>
                <a:latin typeface="Century Gothic" panose="020B0502020202020204" pitchFamily="34" charset="0"/>
                <a:ea typeface="Times New Roman" panose="02020603050405020304" pitchFamily="18" charset="0"/>
              </a:rPr>
              <a:t>Where do you keep your </a:t>
            </a:r>
            <a:r>
              <a:rPr lang="en-US" sz="3200" b="1" dirty="0" smtClean="0">
                <a:solidFill>
                  <a:srgbClr val="000000"/>
                </a:solidFill>
                <a:latin typeface="Century Gothic" panose="020B0502020202020204" pitchFamily="34" charset="0"/>
                <a:ea typeface="Times New Roman" panose="02020603050405020304" pitchFamily="18" charset="0"/>
              </a:rPr>
              <a:t>pets?</a:t>
            </a:r>
            <a:endParaRPr lang="en-US" sz="3200" b="1" dirty="0">
              <a:solidFill>
                <a:srgbClr val="000000"/>
              </a:solidFill>
              <a:latin typeface="Century Gothic" panose="020B0502020202020204" pitchFamily="34" charset="0"/>
              <a:ea typeface="Times New Roman" panose="02020603050405020304" pitchFamily="18" charset="0"/>
            </a:endParaRPr>
          </a:p>
          <a:p>
            <a:pPr marL="457200" marR="0" algn="ctr">
              <a:spcBef>
                <a:spcPts val="205"/>
              </a:spcBef>
              <a:spcAft>
                <a:spcPts val="0"/>
              </a:spcAft>
              <a:tabLst>
                <a:tab pos="546100" algn="l"/>
              </a:tabLst>
            </a:pPr>
            <a:endParaRPr lang="en-US" sz="3200" b="1" dirty="0">
              <a:solidFill>
                <a:srgbClr val="000000"/>
              </a:solidFill>
              <a:latin typeface="Century Gothic" panose="020B0502020202020204" pitchFamily="34" charset="0"/>
              <a:ea typeface="Times New Roman" panose="02020603050405020304" pitchFamily="18" charset="0"/>
            </a:endParaRPr>
          </a:p>
          <a:p>
            <a:pPr marL="457200" marR="0" algn="ctr">
              <a:spcBef>
                <a:spcPts val="205"/>
              </a:spcBef>
              <a:spcAft>
                <a:spcPts val="0"/>
              </a:spcAft>
              <a:tabLst>
                <a:tab pos="546100" algn="l"/>
              </a:tabLst>
            </a:pPr>
            <a:r>
              <a:rPr lang="en-US" sz="3200" b="1" dirty="0">
                <a:solidFill>
                  <a:srgbClr val="000000"/>
                </a:solidFill>
                <a:latin typeface="Century Gothic" panose="020B0502020202020204" pitchFamily="34" charset="0"/>
                <a:ea typeface="Times New Roman" panose="02020603050405020304" pitchFamily="18" charset="0"/>
              </a:rPr>
              <a:t>Today’s task will involve designing a dog pen.  </a:t>
            </a:r>
            <a:endParaRPr lang="en-US" sz="3200" b="1" dirty="0">
              <a:solidFill>
                <a:srgbClr val="000000"/>
              </a:solidFill>
              <a:effectLst/>
              <a:latin typeface="Century Gothic" panose="020B0502020202020204" pitchFamily="34" charset="0"/>
              <a:ea typeface="Times New Roman" panose="02020603050405020304" pitchFamily="18" charset="0"/>
            </a:endParaRPr>
          </a:p>
        </p:txBody>
      </p:sp>
      <p:pic>
        <p:nvPicPr>
          <p:cNvPr id="2050" name="Picture 2" descr="Image result for dog pen">
            <a:extLst>
              <a:ext uri="{FF2B5EF4-FFF2-40B4-BE49-F238E27FC236}">
                <a16:creationId xmlns:a16="http://schemas.microsoft.com/office/drawing/2014/main" xmlns="" id="{E12201B5-9D15-460F-980F-E676972656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278" y="1368385"/>
            <a:ext cx="5651116" cy="3770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696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AA72D4"/>
            </a:gs>
            <a:gs pos="76000">
              <a:srgbClr val="00B050"/>
            </a:gs>
            <a:gs pos="28000">
              <a:srgbClr val="FC94B9"/>
            </a:gs>
            <a:gs pos="54000">
              <a:schemeClr val="accent1">
                <a:lumMod val="45000"/>
                <a:lumOff val="55000"/>
              </a:schemeClr>
            </a:gs>
            <a:gs pos="98000">
              <a:srgbClr val="FFFF00"/>
            </a:gs>
          </a:gsLst>
          <a:lin ang="2700000" scaled="1"/>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034CD47-4C14-47F3-BC3D-D564DF15A6DC}"/>
              </a:ext>
            </a:extLst>
          </p:cNvPr>
          <p:cNvSpPr/>
          <p:nvPr/>
        </p:nvSpPr>
        <p:spPr>
          <a:xfrm>
            <a:off x="5569026" y="-979756"/>
            <a:ext cx="6003010" cy="1959511"/>
          </a:xfrm>
          <a:prstGeom prst="rect">
            <a:avLst/>
          </a:prstGeom>
        </p:spPr>
        <p:txBody>
          <a:bodyPr wrap="square">
            <a:spAutoFit/>
          </a:bodyPr>
          <a:lstStyle/>
          <a:p>
            <a:pPr marL="457200" marR="0" algn="ctr">
              <a:spcBef>
                <a:spcPts val="205"/>
              </a:spcBef>
              <a:spcAft>
                <a:spcPts val="0"/>
              </a:spcAft>
              <a:tabLst>
                <a:tab pos="546100" algn="l"/>
              </a:tabLst>
            </a:pPr>
            <a:endParaRPr lang="en-US" sz="3600" b="1" dirty="0">
              <a:solidFill>
                <a:srgbClr val="000000"/>
              </a:solidFill>
              <a:latin typeface="Century Gothic" panose="020B0502020202020204" pitchFamily="34" charset="0"/>
              <a:ea typeface="Times New Roman" panose="02020603050405020304" pitchFamily="18" charset="0"/>
            </a:endParaRPr>
          </a:p>
          <a:p>
            <a:pPr marL="457200" marR="0" algn="ctr">
              <a:spcBef>
                <a:spcPts val="205"/>
              </a:spcBef>
              <a:spcAft>
                <a:spcPts val="0"/>
              </a:spcAft>
              <a:tabLst>
                <a:tab pos="546100" algn="l"/>
              </a:tabLst>
            </a:pPr>
            <a:endParaRPr lang="en-US" sz="3400" b="1" dirty="0">
              <a:solidFill>
                <a:srgbClr val="000000"/>
              </a:solidFill>
              <a:effectLst/>
              <a:latin typeface="Century Gothic" panose="020B0502020202020204" pitchFamily="34" charset="0"/>
              <a:ea typeface="Times New Roman" panose="02020603050405020304" pitchFamily="18" charset="0"/>
            </a:endParaRPr>
          </a:p>
          <a:p>
            <a:pPr marL="457200" marR="0" algn="ctr">
              <a:spcBef>
                <a:spcPts val="205"/>
              </a:spcBef>
              <a:spcAft>
                <a:spcPts val="0"/>
              </a:spcAft>
              <a:tabLst>
                <a:tab pos="546100" algn="l"/>
              </a:tabLst>
            </a:pPr>
            <a:r>
              <a:rPr lang="en-US" sz="2400" dirty="0">
                <a:solidFill>
                  <a:srgbClr val="000000"/>
                </a:solidFill>
                <a:latin typeface="Century Gothic" panose="020B0502020202020204" pitchFamily="34" charset="0"/>
                <a:ea typeface="Times New Roman" panose="02020603050405020304" pitchFamily="18" charset="0"/>
              </a:rPr>
              <a:t>You may use grid paper or square tiles to help you solve the problem. </a:t>
            </a:r>
            <a:endParaRPr lang="en-US" sz="2400" dirty="0">
              <a:solidFill>
                <a:srgbClr val="000000"/>
              </a:solidFill>
              <a:effectLst/>
              <a:latin typeface="Century Gothic" panose="020B0502020202020204" pitchFamily="34" charset="0"/>
              <a:ea typeface="Times New Roman" panose="02020603050405020304" pitchFamily="18" charset="0"/>
            </a:endParaRPr>
          </a:p>
        </p:txBody>
      </p:sp>
      <p:sp>
        <p:nvSpPr>
          <p:cNvPr id="3" name="Rectangle 2">
            <a:extLst>
              <a:ext uri="{FF2B5EF4-FFF2-40B4-BE49-F238E27FC236}">
                <a16:creationId xmlns:a16="http://schemas.microsoft.com/office/drawing/2014/main" xmlns="" id="{FC76D4B5-EECE-4F07-AA48-3FEFF222D3BB}"/>
              </a:ext>
            </a:extLst>
          </p:cNvPr>
          <p:cNvSpPr/>
          <p:nvPr/>
        </p:nvSpPr>
        <p:spPr>
          <a:xfrm>
            <a:off x="113685" y="-225517"/>
            <a:ext cx="5455341" cy="1569660"/>
          </a:xfrm>
          <a:prstGeom prst="rect">
            <a:avLst/>
          </a:prstGeom>
          <a:noFill/>
        </p:spPr>
        <p:txBody>
          <a:bodyPr wrap="none" lIns="91440" tIns="45720" rIns="91440" bIns="45720">
            <a:spAutoFit/>
          </a:bodyPr>
          <a:lstStyle/>
          <a:p>
            <a:pPr algn="ctr"/>
            <a:r>
              <a:rPr lang="en-US" sz="9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Century Gothic" panose="020B0502020202020204" pitchFamily="34" charset="0"/>
              </a:rPr>
              <a:t>Problem:</a:t>
            </a:r>
          </a:p>
        </p:txBody>
      </p:sp>
      <p:pic>
        <p:nvPicPr>
          <p:cNvPr id="4" name="Picture 3">
            <a:extLst>
              <a:ext uri="{FF2B5EF4-FFF2-40B4-BE49-F238E27FC236}">
                <a16:creationId xmlns:a16="http://schemas.microsoft.com/office/drawing/2014/main" xmlns="" id="{A1273E12-D7FF-46EE-8621-84CC1B2E6269}"/>
              </a:ext>
            </a:extLst>
          </p:cNvPr>
          <p:cNvPicPr>
            <a:picLocks noChangeAspect="1"/>
          </p:cNvPicPr>
          <p:nvPr/>
        </p:nvPicPr>
        <p:blipFill>
          <a:blip r:embed="rId2"/>
          <a:stretch>
            <a:fillRect/>
          </a:stretch>
        </p:blipFill>
        <p:spPr>
          <a:xfrm>
            <a:off x="1599069" y="1344143"/>
            <a:ext cx="9265242" cy="5350431"/>
          </a:xfrm>
          <a:prstGeom prst="rect">
            <a:avLst/>
          </a:prstGeom>
        </p:spPr>
      </p:pic>
    </p:spTree>
    <p:extLst>
      <p:ext uri="{BB962C8B-B14F-4D97-AF65-F5344CB8AC3E}">
        <p14:creationId xmlns:p14="http://schemas.microsoft.com/office/powerpoint/2010/main" val="3461804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AA72D4"/>
            </a:gs>
            <a:gs pos="76000">
              <a:srgbClr val="00B050"/>
            </a:gs>
            <a:gs pos="28000">
              <a:srgbClr val="FC94B9"/>
            </a:gs>
            <a:gs pos="54000">
              <a:schemeClr val="accent1">
                <a:lumMod val="45000"/>
                <a:lumOff val="55000"/>
              </a:schemeClr>
            </a:gs>
            <a:gs pos="98000">
              <a:srgbClr val="FFFF00"/>
            </a:gs>
          </a:gsLst>
          <a:lin ang="2700000" scaled="1"/>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1DB013DF-2500-4CA1-81E4-1797AAF0D9A8}"/>
              </a:ext>
            </a:extLst>
          </p:cNvPr>
          <p:cNvSpPr txBox="1"/>
          <p:nvPr/>
        </p:nvSpPr>
        <p:spPr>
          <a:xfrm>
            <a:off x="127039" y="15793"/>
            <a:ext cx="11954909" cy="1938992"/>
          </a:xfrm>
          <a:prstGeom prst="rect">
            <a:avLst/>
          </a:prstGeom>
          <a:noFill/>
        </p:spPr>
        <p:txBody>
          <a:bodyPr wrap="square" rtlCol="0">
            <a:spAutoFit/>
          </a:bodyPr>
          <a:lstStyle/>
          <a:p>
            <a:pPr algn="ctr"/>
            <a:r>
              <a:rPr lang="en-US" sz="6000" b="1" dirty="0">
                <a:latin typeface="Century Gothic" panose="020B0502020202020204" pitchFamily="34" charset="0"/>
              </a:rPr>
              <a:t>Things to think about while you work…</a:t>
            </a:r>
          </a:p>
        </p:txBody>
      </p:sp>
      <p:sp>
        <p:nvSpPr>
          <p:cNvPr id="3" name="Rectangle 2">
            <a:extLst>
              <a:ext uri="{FF2B5EF4-FFF2-40B4-BE49-F238E27FC236}">
                <a16:creationId xmlns:a16="http://schemas.microsoft.com/office/drawing/2014/main" xmlns="" id="{FE3AC085-8D19-4D75-9F19-4545B4F734DD}"/>
              </a:ext>
            </a:extLst>
          </p:cNvPr>
          <p:cNvSpPr/>
          <p:nvPr/>
        </p:nvSpPr>
        <p:spPr>
          <a:xfrm rot="21075037">
            <a:off x="142822" y="1828532"/>
            <a:ext cx="4822643" cy="2246769"/>
          </a:xfrm>
          <a:prstGeom prst="rect">
            <a:avLst/>
          </a:prstGeom>
        </p:spPr>
        <p:txBody>
          <a:bodyPr wrap="square">
            <a:spAutoFit/>
          </a:bodyPr>
          <a:lstStyle/>
          <a:p>
            <a:pPr marR="738505" lvl="0" algn="ctr">
              <a:spcBef>
                <a:spcPts val="200"/>
              </a:spcBef>
              <a:spcAft>
                <a:spcPts val="0"/>
              </a:spcAft>
            </a:pPr>
            <a:r>
              <a:rPr lang="en-US" sz="2800" dirty="0">
                <a:solidFill>
                  <a:srgbClr val="000000"/>
                </a:solidFill>
                <a:latin typeface="Century Gothic" panose="020B0502020202020204" pitchFamily="34" charset="0"/>
                <a:ea typeface="Times New Roman" panose="02020603050405020304" pitchFamily="18" charset="0"/>
              </a:rPr>
              <a:t>Do you notice a pattern between the length and width of the rectangle?  If so, what is it? </a:t>
            </a:r>
            <a:endParaRPr lang="en-US" sz="2800" dirty="0">
              <a:solidFill>
                <a:srgbClr val="000000"/>
              </a:solidFill>
              <a:effectLst/>
              <a:latin typeface="Century Gothic" panose="020B0502020202020204" pitchFamily="34" charset="0"/>
              <a:ea typeface="Times New Roman" panose="02020603050405020304" pitchFamily="18" charset="0"/>
            </a:endParaRPr>
          </a:p>
        </p:txBody>
      </p:sp>
      <p:sp>
        <p:nvSpPr>
          <p:cNvPr id="4" name="Rectangle 3">
            <a:extLst>
              <a:ext uri="{FF2B5EF4-FFF2-40B4-BE49-F238E27FC236}">
                <a16:creationId xmlns:a16="http://schemas.microsoft.com/office/drawing/2014/main" xmlns="" id="{FB559B46-4592-4430-B189-CAB2A08469B8}"/>
              </a:ext>
            </a:extLst>
          </p:cNvPr>
          <p:cNvSpPr/>
          <p:nvPr/>
        </p:nvSpPr>
        <p:spPr>
          <a:xfrm>
            <a:off x="3898318" y="5312470"/>
            <a:ext cx="5108285" cy="1384995"/>
          </a:xfrm>
          <a:prstGeom prst="rect">
            <a:avLst/>
          </a:prstGeom>
        </p:spPr>
        <p:txBody>
          <a:bodyPr wrap="square">
            <a:spAutoFit/>
          </a:bodyPr>
          <a:lstStyle/>
          <a:p>
            <a:pPr marR="738505" lvl="0" algn="ctr">
              <a:spcBef>
                <a:spcPts val="200"/>
              </a:spcBef>
              <a:spcAft>
                <a:spcPts val="0"/>
              </a:spcAft>
            </a:pPr>
            <a:r>
              <a:rPr lang="en-US" sz="2800" dirty="0">
                <a:solidFill>
                  <a:srgbClr val="000000"/>
                </a:solidFill>
                <a:latin typeface="Century Gothic" panose="020B0502020202020204" pitchFamily="34" charset="0"/>
                <a:ea typeface="Times New Roman" panose="02020603050405020304" pitchFamily="18" charset="0"/>
              </a:rPr>
              <a:t>How are you determining the length and width for the pen?</a:t>
            </a:r>
            <a:endParaRPr lang="en-US" sz="2800" dirty="0">
              <a:solidFill>
                <a:srgbClr val="000000"/>
              </a:solidFill>
              <a:effectLst/>
              <a:latin typeface="Century Gothic" panose="020B0502020202020204" pitchFamily="34" charset="0"/>
              <a:ea typeface="Times New Roman" panose="02020603050405020304" pitchFamily="18" charset="0"/>
            </a:endParaRPr>
          </a:p>
        </p:txBody>
      </p:sp>
      <p:sp>
        <p:nvSpPr>
          <p:cNvPr id="5" name="Rectangle 4">
            <a:extLst>
              <a:ext uri="{FF2B5EF4-FFF2-40B4-BE49-F238E27FC236}">
                <a16:creationId xmlns:a16="http://schemas.microsoft.com/office/drawing/2014/main" xmlns="" id="{61E4AF5E-990F-4617-8BB0-3DDA524DBD11}"/>
              </a:ext>
            </a:extLst>
          </p:cNvPr>
          <p:cNvSpPr/>
          <p:nvPr/>
        </p:nvSpPr>
        <p:spPr>
          <a:xfrm rot="476378">
            <a:off x="8119370" y="1862207"/>
            <a:ext cx="3838575" cy="1815882"/>
          </a:xfrm>
          <a:prstGeom prst="rect">
            <a:avLst/>
          </a:prstGeom>
        </p:spPr>
        <p:txBody>
          <a:bodyPr wrap="square">
            <a:spAutoFit/>
          </a:bodyPr>
          <a:lstStyle/>
          <a:p>
            <a:pPr marR="738505" lvl="0" algn="ctr">
              <a:spcBef>
                <a:spcPts val="200"/>
              </a:spcBef>
              <a:spcAft>
                <a:spcPts val="0"/>
              </a:spcAft>
            </a:pPr>
            <a:r>
              <a:rPr lang="en-US" sz="2800" dirty="0">
                <a:solidFill>
                  <a:srgbClr val="000000"/>
                </a:solidFill>
                <a:latin typeface="Century Gothic" panose="020B0502020202020204" pitchFamily="34" charset="0"/>
                <a:ea typeface="Times New Roman" panose="02020603050405020304" pitchFamily="18" charset="0"/>
              </a:rPr>
              <a:t>Is there a different way you can model your thinking?</a:t>
            </a:r>
            <a:endParaRPr lang="en-US" sz="2800" dirty="0">
              <a:solidFill>
                <a:srgbClr val="000000"/>
              </a:solidFill>
              <a:effectLst/>
              <a:latin typeface="Century Gothic" panose="020B0502020202020204" pitchFamily="34" charset="0"/>
              <a:ea typeface="Times New Roman" panose="02020603050405020304" pitchFamily="18" charset="0"/>
            </a:endParaRPr>
          </a:p>
        </p:txBody>
      </p:sp>
      <p:pic>
        <p:nvPicPr>
          <p:cNvPr id="3074" name="Picture 2" descr="Image result for thinking clipart">
            <a:extLst>
              <a:ext uri="{FF2B5EF4-FFF2-40B4-BE49-F238E27FC236}">
                <a16:creationId xmlns:a16="http://schemas.microsoft.com/office/drawing/2014/main" xmlns="" id="{3A0DD445-B8D4-4D50-B316-4CDEA4719A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27833" y="4199482"/>
            <a:ext cx="1215481" cy="239547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thinking clipart">
            <a:extLst>
              <a:ext uri="{FF2B5EF4-FFF2-40B4-BE49-F238E27FC236}">
                <a16:creationId xmlns:a16="http://schemas.microsoft.com/office/drawing/2014/main" xmlns="" id="{CC5564D1-F3F8-4D03-8FA8-F020D257AE8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783449">
            <a:off x="1658509" y="4464122"/>
            <a:ext cx="1089979" cy="2033999"/>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Image result for thinking clipart">
            <a:extLst>
              <a:ext uri="{FF2B5EF4-FFF2-40B4-BE49-F238E27FC236}">
                <a16:creationId xmlns:a16="http://schemas.microsoft.com/office/drawing/2014/main" xmlns="" id="{D0F00BFC-7FF0-4031-A5C5-50B232B3A42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27759" y="2078014"/>
            <a:ext cx="2988919" cy="298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9361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AA72D4"/>
            </a:gs>
            <a:gs pos="76000">
              <a:srgbClr val="00B050"/>
            </a:gs>
            <a:gs pos="28000">
              <a:srgbClr val="FC94B9"/>
            </a:gs>
            <a:gs pos="54000">
              <a:schemeClr val="accent1">
                <a:lumMod val="45000"/>
                <a:lumOff val="55000"/>
              </a:schemeClr>
            </a:gs>
            <a:gs pos="98000">
              <a:srgbClr val="FFFF00"/>
            </a:gs>
          </a:gsLst>
          <a:lin ang="2700000" scaled="1"/>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4E29ED2-2791-4F07-9A3F-BCEF09B1AD0E}"/>
              </a:ext>
            </a:extLst>
          </p:cNvPr>
          <p:cNvSpPr/>
          <p:nvPr/>
        </p:nvSpPr>
        <p:spPr>
          <a:xfrm rot="286122">
            <a:off x="6541181" y="117641"/>
            <a:ext cx="5722244" cy="1169551"/>
          </a:xfrm>
          <a:prstGeom prst="rect">
            <a:avLst/>
          </a:prstGeom>
          <a:noFill/>
        </p:spPr>
        <p:txBody>
          <a:bodyPr wrap="square" lIns="91440" tIns="45720" rIns="91440" bIns="45720">
            <a:spAutoFit/>
          </a:bodyPr>
          <a:lstStyle/>
          <a:p>
            <a:pPr algn="ctr"/>
            <a:r>
              <a:rPr lang="en-US" sz="70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Century Gothic" panose="020B0502020202020204" pitchFamily="34" charset="0"/>
              </a:rPr>
              <a:t>Let’s Discuss</a:t>
            </a:r>
          </a:p>
        </p:txBody>
      </p:sp>
      <p:sp>
        <p:nvSpPr>
          <p:cNvPr id="3" name="TextBox 2">
            <a:extLst>
              <a:ext uri="{FF2B5EF4-FFF2-40B4-BE49-F238E27FC236}">
                <a16:creationId xmlns:a16="http://schemas.microsoft.com/office/drawing/2014/main" xmlns="" id="{153E9529-E445-4B98-818B-C4EBC5CA1DFB}"/>
              </a:ext>
            </a:extLst>
          </p:cNvPr>
          <p:cNvSpPr txBox="1"/>
          <p:nvPr/>
        </p:nvSpPr>
        <p:spPr>
          <a:xfrm>
            <a:off x="62417" y="162732"/>
            <a:ext cx="5353645" cy="830997"/>
          </a:xfrm>
          <a:prstGeom prst="rect">
            <a:avLst/>
          </a:prstGeom>
          <a:noFill/>
        </p:spPr>
        <p:txBody>
          <a:bodyPr wrap="square" rtlCol="0">
            <a:spAutoFit/>
          </a:bodyPr>
          <a:lstStyle/>
          <a:p>
            <a:pPr algn="ctr"/>
            <a:r>
              <a:rPr lang="en-US" sz="1600" dirty="0">
                <a:latin typeface="Century Gothic" panose="020B0502020202020204" pitchFamily="34" charset="0"/>
              </a:rPr>
              <a:t>As you share the dimensions you came up with for the dog pen, I will record them here in this </a:t>
            </a:r>
            <a:r>
              <a:rPr lang="en-US" sz="1600" dirty="0" smtClean="0">
                <a:latin typeface="Century Gothic" panose="020B0502020202020204" pitchFamily="34" charset="0"/>
              </a:rPr>
              <a:t>T-chart</a:t>
            </a:r>
            <a:r>
              <a:rPr lang="en-US" sz="1600" dirty="0">
                <a:latin typeface="Century Gothic" panose="020B0502020202020204" pitchFamily="34" charset="0"/>
              </a:rPr>
              <a:t>. This will help us compare our solutions.</a:t>
            </a:r>
          </a:p>
        </p:txBody>
      </p:sp>
      <p:cxnSp>
        <p:nvCxnSpPr>
          <p:cNvPr id="5" name="Straight Connector 4">
            <a:extLst>
              <a:ext uri="{FF2B5EF4-FFF2-40B4-BE49-F238E27FC236}">
                <a16:creationId xmlns:a16="http://schemas.microsoft.com/office/drawing/2014/main" xmlns="" id="{F2391E3F-2072-4DB8-B876-CB5D812F34C8}"/>
              </a:ext>
            </a:extLst>
          </p:cNvPr>
          <p:cNvCxnSpPr/>
          <p:nvPr/>
        </p:nvCxnSpPr>
        <p:spPr>
          <a:xfrm>
            <a:off x="712922" y="2014780"/>
            <a:ext cx="3998563"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4F7FAAF1-86CA-46EA-A43A-04071F4EDE53}"/>
              </a:ext>
            </a:extLst>
          </p:cNvPr>
          <p:cNvCxnSpPr>
            <a:cxnSpLocks/>
          </p:cNvCxnSpPr>
          <p:nvPr/>
        </p:nvCxnSpPr>
        <p:spPr>
          <a:xfrm>
            <a:off x="2588217" y="1363851"/>
            <a:ext cx="0" cy="5331417"/>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DF81FE13-3434-4047-93D3-AC8B77DBD386}"/>
              </a:ext>
            </a:extLst>
          </p:cNvPr>
          <p:cNvSpPr txBox="1"/>
          <p:nvPr/>
        </p:nvSpPr>
        <p:spPr>
          <a:xfrm>
            <a:off x="815390" y="1387672"/>
            <a:ext cx="1670359" cy="584775"/>
          </a:xfrm>
          <a:prstGeom prst="rect">
            <a:avLst/>
          </a:prstGeom>
          <a:noFill/>
        </p:spPr>
        <p:txBody>
          <a:bodyPr wrap="square" rtlCol="0">
            <a:spAutoFit/>
          </a:bodyPr>
          <a:lstStyle/>
          <a:p>
            <a:pPr algn="ctr"/>
            <a:r>
              <a:rPr lang="en-US" sz="3200" b="1" dirty="0">
                <a:latin typeface="Century Gothic" panose="020B0502020202020204" pitchFamily="34" charset="0"/>
              </a:rPr>
              <a:t>length</a:t>
            </a:r>
          </a:p>
        </p:txBody>
      </p:sp>
      <p:sp>
        <p:nvSpPr>
          <p:cNvPr id="10" name="TextBox 9">
            <a:extLst>
              <a:ext uri="{FF2B5EF4-FFF2-40B4-BE49-F238E27FC236}">
                <a16:creationId xmlns:a16="http://schemas.microsoft.com/office/drawing/2014/main" xmlns="" id="{4A999E0E-C129-4699-AB46-ED0375856A5D}"/>
              </a:ext>
            </a:extLst>
          </p:cNvPr>
          <p:cNvSpPr txBox="1"/>
          <p:nvPr/>
        </p:nvSpPr>
        <p:spPr>
          <a:xfrm>
            <a:off x="2690678" y="1375140"/>
            <a:ext cx="1670359" cy="584775"/>
          </a:xfrm>
          <a:prstGeom prst="rect">
            <a:avLst/>
          </a:prstGeom>
          <a:noFill/>
        </p:spPr>
        <p:txBody>
          <a:bodyPr wrap="square" rtlCol="0">
            <a:spAutoFit/>
          </a:bodyPr>
          <a:lstStyle/>
          <a:p>
            <a:pPr algn="ctr"/>
            <a:r>
              <a:rPr lang="en-US" sz="3200" b="1" dirty="0">
                <a:latin typeface="Century Gothic" panose="020B0502020202020204" pitchFamily="34" charset="0"/>
              </a:rPr>
              <a:t>width</a:t>
            </a:r>
          </a:p>
        </p:txBody>
      </p:sp>
      <p:sp>
        <p:nvSpPr>
          <p:cNvPr id="11" name="Rectangle 10">
            <a:extLst>
              <a:ext uri="{FF2B5EF4-FFF2-40B4-BE49-F238E27FC236}">
                <a16:creationId xmlns:a16="http://schemas.microsoft.com/office/drawing/2014/main" xmlns="" id="{150BE501-2283-4F12-83BF-2C4A0DB9DFD6}"/>
              </a:ext>
            </a:extLst>
          </p:cNvPr>
          <p:cNvSpPr/>
          <p:nvPr/>
        </p:nvSpPr>
        <p:spPr>
          <a:xfrm>
            <a:off x="7439186" y="2887682"/>
            <a:ext cx="3926237" cy="3970318"/>
          </a:xfrm>
          <a:prstGeom prst="rect">
            <a:avLst/>
          </a:prstGeom>
        </p:spPr>
        <p:txBody>
          <a:bodyPr wrap="square">
            <a:spAutoFit/>
          </a:bodyPr>
          <a:lstStyle/>
          <a:p>
            <a:pPr lvl="0" algn="ctr"/>
            <a:r>
              <a:rPr lang="en-US" dirty="0">
                <a:latin typeface="Century Gothic" panose="020B0502020202020204" pitchFamily="34" charset="0"/>
              </a:rPr>
              <a:t>What happens to the length when the width changes?</a:t>
            </a:r>
          </a:p>
          <a:p>
            <a:pPr lvl="0" algn="ctr"/>
            <a:endParaRPr lang="en-US" dirty="0">
              <a:latin typeface="Century Gothic" panose="020B0502020202020204" pitchFamily="34" charset="0"/>
            </a:endParaRPr>
          </a:p>
          <a:p>
            <a:pPr lvl="0" algn="ctr"/>
            <a:r>
              <a:rPr lang="en-US" dirty="0">
                <a:latin typeface="Century Gothic" panose="020B0502020202020204" pitchFamily="34" charset="0"/>
              </a:rPr>
              <a:t>What happens to the width as the length changes? </a:t>
            </a:r>
          </a:p>
          <a:p>
            <a:pPr lvl="0" algn="ctr"/>
            <a:endParaRPr lang="en-US" dirty="0">
              <a:latin typeface="Century Gothic" panose="020B0502020202020204" pitchFamily="34" charset="0"/>
            </a:endParaRPr>
          </a:p>
          <a:p>
            <a:pPr lvl="0" algn="ctr"/>
            <a:r>
              <a:rPr lang="en-US" dirty="0">
                <a:latin typeface="Century Gothic" panose="020B0502020202020204" pitchFamily="34" charset="0"/>
              </a:rPr>
              <a:t>Which pen do you think will be the largest for the dog?  How do you know?</a:t>
            </a:r>
          </a:p>
          <a:p>
            <a:pPr lvl="0" algn="ctr"/>
            <a:endParaRPr lang="en-US" dirty="0">
              <a:latin typeface="Century Gothic" panose="020B0502020202020204" pitchFamily="34" charset="0"/>
            </a:endParaRPr>
          </a:p>
          <a:p>
            <a:pPr lvl="0" algn="ctr"/>
            <a:r>
              <a:rPr lang="en-US" dirty="0">
                <a:latin typeface="Century Gothic" panose="020B0502020202020204" pitchFamily="34" charset="0"/>
              </a:rPr>
              <a:t>How do we know when we have determined all of the possible dog pens?</a:t>
            </a:r>
          </a:p>
          <a:p>
            <a:pPr lvl="0">
              <a:defRPr/>
            </a:pPr>
            <a:endParaRPr lang="en-US" dirty="0"/>
          </a:p>
        </p:txBody>
      </p:sp>
      <p:sp>
        <p:nvSpPr>
          <p:cNvPr id="12" name="Rectangle: Rounded Corners 11">
            <a:extLst>
              <a:ext uri="{FF2B5EF4-FFF2-40B4-BE49-F238E27FC236}">
                <a16:creationId xmlns:a16="http://schemas.microsoft.com/office/drawing/2014/main" xmlns="" id="{F4818CB8-882A-48A7-A2ED-5A1FE1831B00}"/>
              </a:ext>
            </a:extLst>
          </p:cNvPr>
          <p:cNvSpPr/>
          <p:nvPr/>
        </p:nvSpPr>
        <p:spPr>
          <a:xfrm>
            <a:off x="7294537" y="2641547"/>
            <a:ext cx="4618492" cy="41225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xmlns="" id="{93BD573B-E094-46E7-8B7C-877074D4BD83}"/>
              </a:ext>
            </a:extLst>
          </p:cNvPr>
          <p:cNvSpPr txBox="1"/>
          <p:nvPr/>
        </p:nvSpPr>
        <p:spPr>
          <a:xfrm>
            <a:off x="7640666" y="2203387"/>
            <a:ext cx="3926234" cy="369332"/>
          </a:xfrm>
          <a:prstGeom prst="rect">
            <a:avLst/>
          </a:prstGeom>
          <a:noFill/>
        </p:spPr>
        <p:txBody>
          <a:bodyPr wrap="square" rtlCol="0">
            <a:spAutoFit/>
          </a:bodyPr>
          <a:lstStyle/>
          <a:p>
            <a:r>
              <a:rPr lang="en-US" b="1" dirty="0">
                <a:latin typeface="Century Gothic" panose="020B0502020202020204" pitchFamily="34" charset="0"/>
              </a:rPr>
              <a:t>Discussion questions after sharing:</a:t>
            </a:r>
          </a:p>
        </p:txBody>
      </p:sp>
      <p:pic>
        <p:nvPicPr>
          <p:cNvPr id="4098" name="Picture 2" descr="Image result for pencil clipart">
            <a:extLst>
              <a:ext uri="{FF2B5EF4-FFF2-40B4-BE49-F238E27FC236}">
                <a16:creationId xmlns:a16="http://schemas.microsoft.com/office/drawing/2014/main" xmlns="" id="{2F37A6E2-47A1-46A3-B2D6-5ACC5D61417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129397">
            <a:off x="4851448" y="1349642"/>
            <a:ext cx="3634328" cy="1817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6207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251</Words>
  <Application>Microsoft Office PowerPoint</Application>
  <PresentationFormat>Custom</PresentationFormat>
  <Paragraphs>31</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 Kennedy</dc:creator>
  <cp:lastModifiedBy>Floyd, Ana</cp:lastModifiedBy>
  <cp:revision>6</cp:revision>
  <dcterms:created xsi:type="dcterms:W3CDTF">2018-07-17T17:46:48Z</dcterms:created>
  <dcterms:modified xsi:type="dcterms:W3CDTF">2018-07-26T21:01:03Z</dcterms:modified>
</cp:coreProperties>
</file>