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0160000" cy="7620000"/>
  <p:notesSz cx="6858000" cy="9144000"/>
  <p:embeddedFontLst>
    <p:embeddedFont>
      <p:font typeface="Garamond" pitchFamily="18" charset="0"/>
      <p:regular r:id="rId8"/>
      <p:bold r:id="rId9"/>
      <p:italic r:id="rId10"/>
    </p:embeddedFont>
    <p:embeddedFont>
      <p:font typeface="Tunga" pitchFamily="34" charset="0"/>
      <p:regular r:id="rId11"/>
      <p:bold r:id="rId12"/>
    </p:embeddedFont>
    <p:embeddedFont>
      <p:font typeface="Tahoma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160000" cy="325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250318"/>
            <a:ext cx="10160000" cy="17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94000" y="2624667"/>
            <a:ext cx="4572000" cy="125306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01599" tIns="50799" rIns="101599" bIns="50799" rtlCol="0" anchor="ctr" anchorCtr="0">
            <a:normAutofit/>
          </a:bodyPr>
          <a:lstStyle/>
          <a:p>
            <a:pPr algn="ctr" defTabSz="1015990" rtl="0" eaLnBrk="1" latinLnBrk="0" hangingPunct="1">
              <a:spcBef>
                <a:spcPts val="444"/>
              </a:spcBef>
              <a:buNone/>
            </a:pPr>
            <a:endParaRPr lang="en-US" sz="20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0445" y="3383845"/>
            <a:ext cx="4459111" cy="47625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8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50445" y="2664178"/>
            <a:ext cx="4459111" cy="666044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741333" y="3810000"/>
            <a:ext cx="7620000" cy="176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8551333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16001"/>
            <a:ext cx="7366000" cy="558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3333" y="1016001"/>
            <a:ext cx="1029978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508000" y="2245360"/>
            <a:ext cx="9144000" cy="4527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58640"/>
            <a:ext cx="10160000" cy="326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357511"/>
            <a:ext cx="10160000" cy="176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94000" y="3742267"/>
            <a:ext cx="4572000" cy="125306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01599" tIns="50799" rIns="101599" bIns="50799" rtlCol="0" anchor="ctr" anchorCtr="0">
            <a:normAutofit/>
          </a:bodyPr>
          <a:lstStyle/>
          <a:p>
            <a:pPr algn="ctr" defTabSz="1015990" rtl="0" eaLnBrk="1" latinLnBrk="0" hangingPunct="1">
              <a:spcBef>
                <a:spcPts val="444"/>
              </a:spcBef>
              <a:buNone/>
            </a:pPr>
            <a:endParaRPr lang="en-US" sz="20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810058" y="3741385"/>
            <a:ext cx="4539886" cy="785357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101599" tIns="50799" rIns="101599" bIns="0" rtlCol="0" anchor="b" anchorCtr="0">
            <a:normAutofit/>
          </a:bodyPr>
          <a:lstStyle>
            <a:lvl1pPr>
              <a:def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98381" y="4538419"/>
            <a:ext cx="4563241" cy="441216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508001" y="2245360"/>
            <a:ext cx="4470400" cy="4450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5181600" y="2245360"/>
            <a:ext cx="4470400" cy="4450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508001" y="3132667"/>
            <a:ext cx="4470400" cy="3566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5181600" y="3129280"/>
            <a:ext cx="4470400" cy="3566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245360"/>
            <a:ext cx="4470400" cy="782320"/>
          </a:xfrm>
          <a:noFill/>
          <a:ln w="98425" cmpd="thinThick">
            <a:noFill/>
            <a:miter lim="800000"/>
          </a:ln>
        </p:spPr>
        <p:txBody>
          <a:bodyPr vert="horz" lIns="101599" tIns="50799" rIns="101599" bIns="50799" rtlCol="0" anchor="ctr" anchorCtr="0">
            <a:normAutofit/>
          </a:bodyPr>
          <a:lstStyle>
            <a:lvl1pPr marL="0" indent="0" algn="ctr" defTabSz="1015990" rtl="0" eaLnBrk="1" latinLnBrk="0" hangingPunct="1">
              <a:spcBef>
                <a:spcPts val="444"/>
              </a:spcBef>
              <a:buNone/>
              <a:defRPr lang="en-US" sz="2000" b="1" kern="1200" cap="none" spc="222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81600" y="2245360"/>
            <a:ext cx="4470400" cy="782320"/>
          </a:xfrm>
          <a:noFill/>
          <a:ln w="98425" cmpd="thinThick">
            <a:noFill/>
            <a:miter lim="800000"/>
          </a:ln>
        </p:spPr>
        <p:txBody>
          <a:bodyPr vert="horz" lIns="101599" tIns="50799" rIns="101599" bIns="50799" rtlCol="0" anchor="ctr" anchorCtr="0">
            <a:normAutofit/>
          </a:bodyPr>
          <a:lstStyle>
            <a:lvl1pPr marL="0" indent="0" algn="ctr" defTabSz="1015990" rtl="0" eaLnBrk="1" latinLnBrk="0" hangingPunct="1">
              <a:spcBef>
                <a:spcPts val="444"/>
              </a:spcBef>
              <a:buNone/>
              <a:defRPr lang="en-US" sz="2000" b="1" i="0" kern="1200" cap="none" spc="222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marL="0" lvl="0" indent="0" algn="ctr" defTabSz="1015990" rtl="0" eaLnBrk="1" latinLnBrk="0" hangingPunct="1">
              <a:lnSpc>
                <a:spcPct val="11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651000" y="2127250"/>
            <a:ext cx="6858000" cy="39010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6126480"/>
            <a:ext cx="6299200" cy="609600"/>
          </a:xfrm>
        </p:spPr>
        <p:txBody>
          <a:bodyPr vert="horz" lIns="101599" tIns="0" rIns="101599" bIns="50799" rtlCol="0" anchor="ctr">
            <a:normAutofit/>
          </a:bodyPr>
          <a:lstStyle>
            <a:lvl1pPr marL="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6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58010" y="2252131"/>
            <a:ext cx="6043980" cy="3626389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101599" tIns="50799" rIns="101599" bIns="50799" rtlCol="0" anchor="ctr" anchorCtr="0">
            <a:normAutofit/>
          </a:bodyPr>
          <a:lstStyle>
            <a:lvl1pPr marL="0" indent="0" algn="ctr" defTabSz="1015990" rtl="0" eaLnBrk="1" latinLnBrk="0" hangingPunct="1">
              <a:spcBef>
                <a:spcPts val="444"/>
              </a:spcBef>
              <a:buNone/>
              <a:defRPr lang="en-US" sz="20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930400" y="6129867"/>
            <a:ext cx="6299200" cy="609600"/>
          </a:xfrm>
        </p:spPr>
        <p:txBody>
          <a:bodyPr vert="horz" lIns="101599" tIns="0" rIns="101599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600" b="0" i="0" kern="1200" cap="none" spc="33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90498" indent="1764">
              <a:buNone/>
              <a:defRPr>
                <a:solidFill>
                  <a:schemeClr val="bg2"/>
                </a:solidFill>
              </a:defRPr>
            </a:lvl2pPr>
            <a:lvl3pPr marL="382761" indent="7055">
              <a:buNone/>
              <a:defRPr>
                <a:solidFill>
                  <a:schemeClr val="bg2"/>
                </a:solidFill>
              </a:defRPr>
            </a:lvl3pPr>
            <a:lvl4pPr marL="573259" indent="3528">
              <a:buNone/>
              <a:defRPr>
                <a:solidFill>
                  <a:schemeClr val="bg2"/>
                </a:solidFill>
              </a:defRPr>
            </a:lvl4pPr>
            <a:lvl5pPr marL="765520" indent="-1764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1015990" rtl="0" eaLnBrk="1" latinLnBrk="0" hangingPunct="1">
              <a:spcBef>
                <a:spcPts val="667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94000" y="1083734"/>
            <a:ext cx="4572000" cy="778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312584" y="303533"/>
            <a:ext cx="3534833" cy="324556"/>
          </a:xfrm>
        </p:spPr>
        <p:txBody>
          <a:bodyPr/>
          <a:lstStyle/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487334" y="6858000"/>
            <a:ext cx="1185333" cy="338667"/>
          </a:xfrm>
        </p:spPr>
        <p:txBody>
          <a:bodyPr/>
          <a:lstStyle/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608667" y="7207250"/>
            <a:ext cx="6942667" cy="3245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484415"/>
            <a:ext cx="10160000" cy="6135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3668"/>
            <a:ext cx="9144000" cy="4574822"/>
          </a:xfrm>
          <a:prstGeom prst="rect">
            <a:avLst/>
          </a:prstGeom>
        </p:spPr>
        <p:txBody>
          <a:bodyPr vert="horz" lIns="101599" tIns="50799" rIns="101599" bIns="507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12584" y="303533"/>
            <a:ext cx="3534833" cy="324556"/>
          </a:xfrm>
          <a:prstGeom prst="rect">
            <a:avLst/>
          </a:prstGeom>
        </p:spPr>
        <p:txBody>
          <a:bodyPr vert="horz" lIns="101599" tIns="50799" rIns="101599" bIns="50799" rtlCol="0" anchor="ctr">
            <a:noAutofit/>
          </a:bodyPr>
          <a:lstStyle>
            <a:lvl1pPr algn="ctr">
              <a:defRPr sz="1300" b="0" cap="all" spc="333" baseline="0">
                <a:solidFill>
                  <a:schemeClr val="tx1"/>
                </a:solidFill>
              </a:defRPr>
            </a:lvl1pPr>
          </a:lstStyle>
          <a:p>
            <a:fld id="{6D762BC7-8DF9-4075-BE2D-E581C31E6B0B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8667" y="7207250"/>
            <a:ext cx="6942667" cy="324556"/>
          </a:xfrm>
          <a:prstGeom prst="rect">
            <a:avLst/>
          </a:prstGeom>
        </p:spPr>
        <p:txBody>
          <a:bodyPr vert="horz" lIns="101599" tIns="50799" rIns="101599" bIns="50799" rtlCol="0" anchor="ctr">
            <a:normAutofit/>
          </a:bodyPr>
          <a:lstStyle>
            <a:lvl1pPr algn="ctr">
              <a:defRPr sz="1200" b="0" cap="all" spc="333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7334" y="6858000"/>
            <a:ext cx="1185333" cy="3386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300" b="1">
                <a:solidFill>
                  <a:schemeClr val="tx1"/>
                </a:solidFill>
              </a:defRPr>
            </a:lvl1pPr>
          </a:lstStyle>
          <a:p>
            <a:fld id="{92EC2427-721B-4FE1-B6D8-9CA5F58E412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79374"/>
            <a:ext cx="10160000" cy="176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4000" y="1083734"/>
            <a:ext cx="4572000" cy="778933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01599" tIns="50799" rIns="101599" bIns="50799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15990" rtl="0" eaLnBrk="1" latinLnBrk="0" hangingPunct="1">
        <a:spcBef>
          <a:spcPts val="444"/>
        </a:spcBef>
        <a:buNone/>
        <a:defRPr sz="20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667"/>
        </a:spcBef>
        <a:spcAft>
          <a:spcPts val="0"/>
        </a:spcAft>
        <a:buClr>
          <a:schemeClr val="accent1"/>
        </a:buClr>
        <a:buFontTx/>
        <a:buNone/>
        <a:defRPr sz="2200" b="0" i="0" kern="1200" cap="none" spc="33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1015990" rtl="0" eaLnBrk="1" latinLnBrk="0" hangingPunct="1">
        <a:lnSpc>
          <a:spcPct val="100000"/>
        </a:lnSpc>
        <a:spcBef>
          <a:spcPts val="1333"/>
        </a:spcBef>
        <a:buClr>
          <a:schemeClr val="accent1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1015990" rtl="0" eaLnBrk="1" latinLnBrk="0" hangingPunct="1">
        <a:lnSpc>
          <a:spcPct val="100000"/>
        </a:lnSpc>
        <a:spcBef>
          <a:spcPts val="1333"/>
        </a:spcBef>
        <a:buClr>
          <a:schemeClr val="accent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1015990" rtl="0" eaLnBrk="1" latinLnBrk="0" hangingPunct="1">
        <a:lnSpc>
          <a:spcPct val="100000"/>
        </a:lnSpc>
        <a:spcBef>
          <a:spcPts val="1333"/>
        </a:spcBef>
        <a:buClr>
          <a:schemeClr val="accent1"/>
        </a:buClr>
        <a:buFontTx/>
        <a:buNone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1015990" rtl="0" eaLnBrk="1" latinLnBrk="0" hangingPunct="1">
        <a:lnSpc>
          <a:spcPct val="100000"/>
        </a:lnSpc>
        <a:spcBef>
          <a:spcPts val="1333"/>
        </a:spcBef>
        <a:buClr>
          <a:schemeClr val="accent1"/>
        </a:buClr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1015990" rtl="0" eaLnBrk="1" latinLnBrk="0" hangingPunct="1">
        <a:lnSpc>
          <a:spcPct val="100000"/>
        </a:lnSpc>
        <a:spcBef>
          <a:spcPts val="1333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1015990" rtl="0" eaLnBrk="1" latinLnBrk="0" hangingPunct="1">
        <a:lnSpc>
          <a:spcPct val="100000"/>
        </a:lnSpc>
        <a:spcBef>
          <a:spcPts val="1333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1015990" rtl="0" eaLnBrk="1" latinLnBrk="0" hangingPunct="1">
        <a:lnSpc>
          <a:spcPct val="100000"/>
        </a:lnSpc>
        <a:spcBef>
          <a:spcPts val="1333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1015990" rtl="0" eaLnBrk="1" latinLnBrk="0" hangingPunct="1">
        <a:lnSpc>
          <a:spcPct val="100000"/>
        </a:lnSpc>
        <a:spcBef>
          <a:spcPts val="1333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058" y="3169457"/>
            <a:ext cx="4708342" cy="17835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Grandmother’s    Cake recipe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09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1300" y="678472"/>
            <a:ext cx="5224780" cy="5544086"/>
            <a:chOff x="241300" y="452595"/>
            <a:chExt cx="5224780" cy="3483864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00" y="452595"/>
              <a:ext cx="5224780" cy="34838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508000" y="673100"/>
              <a:ext cx="2345690" cy="7035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Simple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Vanilla 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Cake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Mix</a:t>
              </a:r>
            </a:p>
            <a:p>
              <a:endParaRPr lang="en-US" sz="1000" dirty="0">
                <a:solidFill>
                  <a:srgbClr val="000000"/>
                </a:solidFill>
                <a:latin typeface="Lucida Handwriting - 1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7500" y="1665986"/>
              <a:ext cx="3133849" cy="2514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8"/>
                </a:rPr>
                <a:t>2 cups all-purpose flour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5600" y="1943100"/>
              <a:ext cx="1628750" cy="2514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8"/>
                </a:rPr>
                <a:t>1 cup sugar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599" y="2171700"/>
              <a:ext cx="1645989" cy="25142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8"/>
                </a:rPr>
                <a:t>2 eggs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200" y="2438400"/>
              <a:ext cx="1671389" cy="2514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8"/>
                </a:rPr>
                <a:t>1 cup butter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7500" y="2692400"/>
              <a:ext cx="1472481" cy="2514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8"/>
                </a:rPr>
                <a:t>1 cup milk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2959100"/>
              <a:ext cx="3633912" cy="2514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8"/>
                </a:rPr>
                <a:t>2 teaspoons vanilla extract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8000" y="3454400"/>
              <a:ext cx="3788283" cy="25142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Bake at 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350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˚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 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for 25 minutes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2141" y="1175453"/>
              <a:ext cx="3063939" cy="25142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1"/>
                </a:rPr>
                <a:t>*Makes one 8-inch cake</a:t>
              </a:r>
              <a:endParaRPr lang="en-US" sz="2000" dirty="0">
                <a:solidFill>
                  <a:srgbClr val="000000"/>
                </a:solidFill>
                <a:latin typeface="Lucida Handwriting - 11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15000" y="1055144"/>
            <a:ext cx="4235069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My grandmother gave me her delicious cake recipe.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1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500" y="215900"/>
            <a:ext cx="5224780" cy="5803900"/>
            <a:chOff x="190500" y="215900"/>
            <a:chExt cx="5224780" cy="3483864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215900"/>
              <a:ext cx="5224780" cy="34838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584200" y="431800"/>
              <a:ext cx="2057400" cy="4988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Simple Vanilla 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Cake Mix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4739" y="1409700"/>
              <a:ext cx="3133849" cy="24017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8"/>
                </a:rPr>
                <a:t>2 cups all-purpose flour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2039" y="1701800"/>
              <a:ext cx="1628750" cy="24017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8"/>
                </a:rPr>
                <a:t>1 cup sugar</a:t>
              </a:r>
              <a:endParaRPr lang="en-US" sz="200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799" y="1930400"/>
              <a:ext cx="1434381" cy="2401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8"/>
                </a:rPr>
                <a:t>2 eggs</a:t>
              </a:r>
              <a:endParaRPr lang="en-US" sz="200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400" y="2197100"/>
              <a:ext cx="1671389" cy="24017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8"/>
                </a:rPr>
                <a:t>1 cup butter</a:t>
              </a:r>
              <a:endParaRPr lang="en-US" sz="200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" y="2451100"/>
              <a:ext cx="1472481" cy="24017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8"/>
                </a:rPr>
                <a:t>1 cup milk</a:t>
              </a:r>
              <a:endParaRPr lang="en-US" sz="200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4000" y="2717800"/>
              <a:ext cx="3633912" cy="24017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8"/>
                </a:rPr>
                <a:t>2 teaspoons vanilla extract</a:t>
              </a:r>
              <a:endParaRPr lang="en-US" sz="200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3213100"/>
              <a:ext cx="3788283" cy="24017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Bake at 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350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˚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 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8"/>
                </a:rPr>
                <a:t>for 25 minutes</a:t>
              </a:r>
              <a:endParaRPr lang="en-US" sz="2000" dirty="0">
                <a:solidFill>
                  <a:srgbClr val="000000"/>
                </a:solidFill>
                <a:latin typeface="Lucida Handwriting - 1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9200" y="955363"/>
              <a:ext cx="2926080" cy="2401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4"/>
                </a:rPr>
                <a:t>*Makes one 8-inch cake</a:t>
              </a:r>
              <a:endParaRPr lang="en-US" sz="2000" dirty="0">
                <a:solidFill>
                  <a:srgbClr val="000000"/>
                </a:solidFill>
                <a:latin typeface="Lucida Handwriting - 1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13400" y="203200"/>
            <a:ext cx="4406011" cy="66171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am making two cakes for my friend's birthday party, and I want to use my grandmother’s delicious cake recipe.  I’m going to use a 12-inch cake pan to make one cake and an 18-inch cake pan to make the other.  The only problem is my grandmother’s recipe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8-inch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cake.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need your help figuring out the amount of each ingredient to use for both cakes.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048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7000" y="88900"/>
            <a:ext cx="5029200" cy="5082282"/>
            <a:chOff x="127000" y="88900"/>
            <a:chExt cx="3534061" cy="2284857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3426587" cy="228485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180546" y="223459"/>
              <a:ext cx="1560892" cy="3182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Simple Vanilla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Cake Mix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" y="876300"/>
              <a:ext cx="2098992" cy="17987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1"/>
                </a:rPr>
                <a:t>2 cups all-purpose flour</a:t>
              </a:r>
              <a:endParaRPr lang="en-US" sz="2000" dirty="0">
                <a:solidFill>
                  <a:srgbClr val="000000"/>
                </a:solidFill>
                <a:latin typeface="Lucida Handwriting - 11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7800" y="1066800"/>
              <a:ext cx="1111898" cy="17987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1"/>
                </a:rPr>
                <a:t>1 cup sugar</a:t>
              </a:r>
              <a:endParaRPr lang="en-US" sz="2000" dirty="0">
                <a:solidFill>
                  <a:srgbClr val="000000"/>
                </a:solidFill>
                <a:latin typeface="Lucida Handwriting - 11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800" y="1219200"/>
              <a:ext cx="1062196" cy="17987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Lucida Handwriting - 11"/>
                </a:rPr>
                <a:t>2 eggs</a:t>
              </a:r>
              <a:endParaRPr lang="en-US" sz="2000" dirty="0">
                <a:solidFill>
                  <a:srgbClr val="000000"/>
                </a:solidFill>
                <a:latin typeface="Lucida Handwriting - 11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100" y="1384300"/>
              <a:ext cx="1139862" cy="17987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1"/>
                </a:rPr>
                <a:t>1 cup butter</a:t>
              </a:r>
              <a:endParaRPr lang="en-US" sz="2000">
                <a:solidFill>
                  <a:srgbClr val="000000"/>
                </a:solidFill>
                <a:latin typeface="Lucida Handwriting - 11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1549400"/>
              <a:ext cx="1009411" cy="17987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1"/>
                </a:rPr>
                <a:t>1 cup milk</a:t>
              </a:r>
              <a:endParaRPr lang="en-US" sz="2000">
                <a:solidFill>
                  <a:srgbClr val="000000"/>
                </a:solidFill>
                <a:latin typeface="Lucida Handwriting - 11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1727200"/>
              <a:ext cx="2426950" cy="17987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Lucida Handwriting - 11"/>
                </a:rPr>
                <a:t>2 teaspoons vanilla extract</a:t>
              </a:r>
              <a:endParaRPr lang="en-US" sz="2000">
                <a:solidFill>
                  <a:srgbClr val="000000"/>
                </a:solidFill>
                <a:latin typeface="Lucida Handwriting - 11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400" y="2057400"/>
              <a:ext cx="2528192" cy="17987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b-NO" sz="2000" dirty="0" smtClean="0">
                  <a:solidFill>
                    <a:srgbClr val="000000"/>
                  </a:solidFill>
                  <a:latin typeface="Lucida Handwriting - 11"/>
                </a:rPr>
                <a:t>Bake at 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1"/>
                </a:rPr>
                <a:t>350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˚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1"/>
                </a:rPr>
                <a:t> </a:t>
              </a:r>
              <a:r>
                <a:rPr lang="nb-NO" sz="2000" dirty="0" smtClean="0">
                  <a:solidFill>
                    <a:srgbClr val="000000"/>
                  </a:solidFill>
                  <a:latin typeface="Lucida Handwriting - 11"/>
                </a:rPr>
                <a:t>for 25 minutes</a:t>
              </a:r>
              <a:endParaRPr lang="en-US" sz="2000" dirty="0">
                <a:solidFill>
                  <a:srgbClr val="000000"/>
                </a:solidFill>
                <a:latin typeface="Lucida Handwriting - 11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3517" y="383079"/>
              <a:ext cx="1987544" cy="1660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dirty="0" smtClean="0">
                  <a:solidFill>
                    <a:srgbClr val="000000"/>
                  </a:solidFill>
                  <a:latin typeface="Lucida Handwriting - 11"/>
                  <a:cs typeface="Times New Roman" pitchFamily="18" charset="0"/>
                </a:rPr>
                <a:t>Makes one 8-inch cake</a:t>
              </a:r>
              <a:endParaRPr lang="en-US" dirty="0">
                <a:solidFill>
                  <a:srgbClr val="000000"/>
                </a:solidFill>
                <a:latin typeface="Lucida Handwriting - 11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66542" y="76200"/>
            <a:ext cx="4561658" cy="7478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recipe for the 12-inch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cake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takes 3 times as much of each ingredient as the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recipe for the 8-inch cake.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much of each ingredient will I need to make the 12-inch cake?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recipe for the 18-inch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cake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takes 5 times as much of each ingredient as the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recipe for 8-inch cake.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much of each ingredient will I need to make the 18-inch cake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6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60" y="609600"/>
            <a:ext cx="527900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much of each ingredient do I need if I bake all three sizes of the cakes?</a:t>
            </a:r>
          </a:p>
        </p:txBody>
      </p:sp>
      <p:pic>
        <p:nvPicPr>
          <p:cNvPr id="1026" name="Picture 2" descr="C:\Users\mpatterson\AppData\Local\Microsoft\Windows\Temporary Internet Files\Content.IE5\ZD260XK4\colorful_birthday_cake_with_three_candles_0515-1102-2103-1410_SM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514600"/>
            <a:ext cx="435660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3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292100"/>
            <a:ext cx="9626600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Extension: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8-inch cake will bake at 350 degrees for 25 minutes. If the 12-inch cake takes 3 times as long to bake and the 18-inch cake takes 5 times as long to bake, how long will the cakes need to bake?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patterson\AppData\Local\Microsoft\Windows\Temporary Internet Files\Content.IE5\LVRMH19L\buskandba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495800"/>
            <a:ext cx="2974168" cy="30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12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108</TotalTime>
  <Words>294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Lucida Handwriting - 14</vt:lpstr>
      <vt:lpstr>Garamond</vt:lpstr>
      <vt:lpstr>Lucida Handwriting - 11</vt:lpstr>
      <vt:lpstr>Lucida Handwriting - 18</vt:lpstr>
      <vt:lpstr>Tunga</vt:lpstr>
      <vt:lpstr>Times New Roman</vt:lpstr>
      <vt:lpstr>Tahoma</vt:lpstr>
      <vt:lpstr>BlackTie</vt:lpstr>
      <vt:lpstr>Grandmother’s    Cake recipe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Marie</dc:creator>
  <cp:lastModifiedBy>Floyd, Ana</cp:lastModifiedBy>
  <cp:revision>13</cp:revision>
  <dcterms:created xsi:type="dcterms:W3CDTF">2018-07-10T13:56:28Z</dcterms:created>
  <dcterms:modified xsi:type="dcterms:W3CDTF">2018-07-30T22:35:56Z</dcterms:modified>
</cp:coreProperties>
</file>