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Gloria Hallelujah" charset="0"/>
      <p:regular r:id="rId13"/>
    </p:embeddedFont>
    <p:embeddedFont>
      <p:font typeface="Luckiest Guy" charset="0"/>
      <p:regular r:id="rId14"/>
    </p:embeddedFont>
    <p:embeddedFont>
      <p:font typeface="Architects Daughter" charset="0"/>
      <p:regular r:id="rId15"/>
    </p:embeddedFont>
    <p:embeddedFont>
      <p:font typeface="Source Code Pro" charset="0"/>
      <p:regular r:id="rId16"/>
      <p:bold r:id="rId17"/>
    </p:embeddedFont>
    <p:embeddedFont>
      <p:font typeface="Amatic SC" charset="-79"/>
      <p:bold r:id="rId18"/>
    </p:embeddedFont>
    <p:embeddedFont>
      <p:font typeface="Bree Serif" charset="0"/>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84" y="-7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30776781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Shape 1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Shape 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Shape 47"/>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Shape 48"/>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Shape 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Shape 19"/>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Shape 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Shape 23"/>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Shape 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Shape 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Shape 31"/>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Shape 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Shape 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Shape 37"/>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38" name="Shape 38"/>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Shape 3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Shape 40"/>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Shape 4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Shape 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Shape 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Shape 7"/>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311700" y="244950"/>
            <a:ext cx="8520600" cy="1376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solidFill>
                  <a:srgbClr val="CC4125"/>
                </a:solidFill>
              </a:rPr>
              <a:t>If you hopped like a frog</a:t>
            </a:r>
            <a:endParaRPr>
              <a:solidFill>
                <a:srgbClr val="CC4125"/>
              </a:solidFill>
            </a:endParaRPr>
          </a:p>
        </p:txBody>
      </p:sp>
      <p:sp>
        <p:nvSpPr>
          <p:cNvPr id="57" name="Shape 57"/>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dirty="0" smtClean="0">
                <a:latin typeface="Bree Serif"/>
                <a:ea typeface="Bree Serif"/>
                <a:cs typeface="Bree Serif"/>
                <a:sym typeface="Bree Serif"/>
              </a:rPr>
              <a:t>NC.4.OA.1 </a:t>
            </a:r>
            <a:r>
              <a:rPr lang="en" dirty="0">
                <a:latin typeface="Bree Serif"/>
                <a:ea typeface="Bree Serif"/>
                <a:cs typeface="Bree Serif"/>
                <a:sym typeface="Bree Serif"/>
              </a:rPr>
              <a:t>- Multiplicative Comparisons</a:t>
            </a:r>
            <a:endParaRPr dirty="0">
              <a:latin typeface="Bree Serif"/>
              <a:ea typeface="Bree Serif"/>
              <a:cs typeface="Bree Serif"/>
              <a:sym typeface="Bree Serif"/>
            </a:endParaRPr>
          </a:p>
          <a:p>
            <a:pPr marL="0" lvl="0" indent="0">
              <a:spcBef>
                <a:spcPts val="0"/>
              </a:spcBef>
              <a:spcAft>
                <a:spcPts val="0"/>
              </a:spcAft>
              <a:buNone/>
            </a:pPr>
            <a:endParaRPr dirty="0">
              <a:latin typeface="Bree Serif"/>
              <a:ea typeface="Bree Serif"/>
              <a:cs typeface="Bree Serif"/>
              <a:sym typeface="Bree Serif"/>
            </a:endParaRPr>
          </a:p>
          <a:p>
            <a:pPr marL="0" lvl="0" indent="0">
              <a:spcBef>
                <a:spcPts val="0"/>
              </a:spcBef>
              <a:spcAft>
                <a:spcPts val="0"/>
              </a:spcAft>
              <a:buNone/>
            </a:pPr>
            <a:r>
              <a:rPr lang="en" dirty="0">
                <a:latin typeface="Gloria Hallelujah"/>
                <a:ea typeface="Gloria Hallelujah"/>
                <a:cs typeface="Gloria Hallelujah"/>
                <a:sym typeface="Gloria Hallelujah"/>
              </a:rPr>
              <a:t>I can explain how a multiplication equation can be used to compare</a:t>
            </a:r>
            <a:r>
              <a:rPr lang="en" dirty="0">
                <a:latin typeface="Bree Serif"/>
                <a:ea typeface="Bree Serif"/>
                <a:cs typeface="Bree Serif"/>
                <a:sym typeface="Bree Serif"/>
              </a:rPr>
              <a:t>. </a:t>
            </a:r>
            <a:endParaRPr dirty="0">
              <a:latin typeface="Bree Serif"/>
              <a:ea typeface="Bree Serif"/>
              <a:cs typeface="Bree Serif"/>
              <a:sym typeface="Bree Serif"/>
            </a:endParaRPr>
          </a:p>
        </p:txBody>
      </p:sp>
      <p:pic>
        <p:nvPicPr>
          <p:cNvPr id="58" name="Shape 58"/>
          <p:cNvPicPr preferRelativeResize="0"/>
          <p:nvPr/>
        </p:nvPicPr>
        <p:blipFill>
          <a:blip r:embed="rId3">
            <a:alphaModFix/>
          </a:blip>
          <a:stretch>
            <a:fillRect/>
          </a:stretch>
        </p:blipFill>
        <p:spPr>
          <a:xfrm>
            <a:off x="3376613" y="1435525"/>
            <a:ext cx="2390775" cy="1914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9600">
                <a:solidFill>
                  <a:srgbClr val="3C78D8"/>
                </a:solidFill>
              </a:rPr>
              <a:t>Let’s Share our work!</a:t>
            </a:r>
            <a:endParaRPr sz="9600">
              <a:solidFill>
                <a:srgbClr val="3C78D8"/>
              </a:solidFill>
            </a:endParaRPr>
          </a:p>
        </p:txBody>
      </p:sp>
      <p:pic>
        <p:nvPicPr>
          <p:cNvPr id="124" name="Shape 124"/>
          <p:cNvPicPr preferRelativeResize="0"/>
          <p:nvPr/>
        </p:nvPicPr>
        <p:blipFill>
          <a:blip r:embed="rId3">
            <a:alphaModFix/>
          </a:blip>
          <a:stretch>
            <a:fillRect/>
          </a:stretch>
        </p:blipFill>
        <p:spPr>
          <a:xfrm>
            <a:off x="524657" y="1788857"/>
            <a:ext cx="3689294" cy="2954375"/>
          </a:xfrm>
          <a:prstGeom prst="rect">
            <a:avLst/>
          </a:prstGeom>
          <a:noFill/>
          <a:ln>
            <a:noFill/>
          </a:ln>
        </p:spPr>
      </p:pic>
      <p:pic>
        <p:nvPicPr>
          <p:cNvPr id="125" name="Shape 125"/>
          <p:cNvPicPr preferRelativeResize="0"/>
          <p:nvPr/>
        </p:nvPicPr>
        <p:blipFill>
          <a:blip r:embed="rId4">
            <a:alphaModFix/>
          </a:blip>
          <a:stretch>
            <a:fillRect/>
          </a:stretch>
        </p:blipFill>
        <p:spPr>
          <a:xfrm>
            <a:off x="5275500" y="1905613"/>
            <a:ext cx="2844525" cy="2720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6000"/>
              <a:t>Turn and talk to your neighbor about one amazing animal fact that you know.</a:t>
            </a:r>
            <a:endParaRPr sz="6000"/>
          </a:p>
        </p:txBody>
      </p:sp>
      <p:pic>
        <p:nvPicPr>
          <p:cNvPr id="64" name="Shape 64"/>
          <p:cNvPicPr preferRelativeResize="0"/>
          <p:nvPr/>
        </p:nvPicPr>
        <p:blipFill>
          <a:blip r:embed="rId3">
            <a:alphaModFix/>
          </a:blip>
          <a:stretch>
            <a:fillRect/>
          </a:stretch>
        </p:blipFill>
        <p:spPr>
          <a:xfrm>
            <a:off x="573650" y="2392813"/>
            <a:ext cx="2305050" cy="1990725"/>
          </a:xfrm>
          <a:prstGeom prst="rect">
            <a:avLst/>
          </a:prstGeom>
          <a:noFill/>
          <a:ln>
            <a:noFill/>
          </a:ln>
        </p:spPr>
      </p:pic>
      <p:pic>
        <p:nvPicPr>
          <p:cNvPr id="65" name="Shape 65"/>
          <p:cNvPicPr preferRelativeResize="0"/>
          <p:nvPr/>
        </p:nvPicPr>
        <p:blipFill>
          <a:blip r:embed="rId4">
            <a:alphaModFix/>
          </a:blip>
          <a:stretch>
            <a:fillRect/>
          </a:stretch>
        </p:blipFill>
        <p:spPr>
          <a:xfrm>
            <a:off x="5613652" y="2319350"/>
            <a:ext cx="2853900" cy="2137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rot="-999706">
            <a:off x="-46435" y="904884"/>
            <a:ext cx="4788970" cy="1031234"/>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4800">
                <a:solidFill>
                  <a:srgbClr val="CC4125"/>
                </a:solidFill>
              </a:rPr>
              <a:t>Today we will be reading a book to learn some amazing facts about a few animals. Listen while I read.</a:t>
            </a:r>
            <a:endParaRPr sz="4800">
              <a:solidFill>
                <a:srgbClr val="CC4125"/>
              </a:solidFill>
            </a:endParaRPr>
          </a:p>
        </p:txBody>
      </p:sp>
      <p:pic>
        <p:nvPicPr>
          <p:cNvPr id="71" name="Shape 71"/>
          <p:cNvPicPr preferRelativeResize="0"/>
          <p:nvPr/>
        </p:nvPicPr>
        <p:blipFill>
          <a:blip r:embed="rId3">
            <a:alphaModFix/>
          </a:blip>
          <a:stretch>
            <a:fillRect/>
          </a:stretch>
        </p:blipFill>
        <p:spPr>
          <a:xfrm>
            <a:off x="5353625" y="240000"/>
            <a:ext cx="3525350" cy="4512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0000FF"/>
                </a:solidFill>
              </a:rPr>
              <a:t>What are some of the amazing animal facts you heard?</a:t>
            </a:r>
            <a:endParaRPr>
              <a:solidFill>
                <a:srgbClr val="0000FF"/>
              </a:solidFill>
            </a:endParaRPr>
          </a:p>
        </p:txBody>
      </p:sp>
      <p:sp>
        <p:nvSpPr>
          <p:cNvPr id="77" name="Shape 77"/>
          <p:cNvSpPr/>
          <p:nvPr/>
        </p:nvSpPr>
        <p:spPr>
          <a:xfrm>
            <a:off x="1516226" y="1093850"/>
            <a:ext cx="7415700" cy="3831441"/>
          </a:xfrm>
          <a:prstGeom prst="roundRect">
            <a:avLst>
              <a:gd name="adj" fmla="val 16667"/>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78" name="Shape 78"/>
          <p:cNvPicPr preferRelativeResize="0"/>
          <p:nvPr/>
        </p:nvPicPr>
        <p:blipFill>
          <a:blip r:embed="rId3">
            <a:alphaModFix/>
          </a:blip>
          <a:stretch>
            <a:fillRect/>
          </a:stretch>
        </p:blipFill>
        <p:spPr>
          <a:xfrm>
            <a:off x="128299" y="1228674"/>
            <a:ext cx="1005525" cy="1005525"/>
          </a:xfrm>
          <a:prstGeom prst="rect">
            <a:avLst/>
          </a:prstGeom>
          <a:noFill/>
          <a:ln>
            <a:noFill/>
          </a:ln>
        </p:spPr>
      </p:pic>
      <p:pic>
        <p:nvPicPr>
          <p:cNvPr id="79" name="Shape 79"/>
          <p:cNvPicPr preferRelativeResize="0"/>
          <p:nvPr/>
        </p:nvPicPr>
        <p:blipFill>
          <a:blip r:embed="rId4">
            <a:alphaModFix/>
          </a:blip>
          <a:stretch>
            <a:fillRect/>
          </a:stretch>
        </p:blipFill>
        <p:spPr>
          <a:xfrm>
            <a:off x="128300" y="4080625"/>
            <a:ext cx="1387925" cy="923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241725" y="164575"/>
            <a:ext cx="8520600" cy="801000"/>
          </a:xfrm>
          <a:prstGeom prst="rect">
            <a:avLst/>
          </a:prstGeom>
        </p:spPr>
        <p:txBody>
          <a:bodyPr spcFirstLastPara="1" wrap="square" lIns="91425" tIns="91425" rIns="91425" bIns="91425" anchor="t" anchorCtr="0">
            <a:noAutofit/>
          </a:bodyPr>
          <a:lstStyle/>
          <a:p>
            <a:pPr marL="457200" lvl="0" indent="-495300" algn="ctr">
              <a:spcBef>
                <a:spcPts val="0"/>
              </a:spcBef>
              <a:spcAft>
                <a:spcPts val="0"/>
              </a:spcAft>
              <a:buClr>
                <a:srgbClr val="1155CC"/>
              </a:buClr>
              <a:buSzPts val="4200"/>
              <a:buChar char="●"/>
            </a:pPr>
            <a:r>
              <a:rPr lang="en">
                <a:solidFill>
                  <a:srgbClr val="1155CC"/>
                </a:solidFill>
              </a:rPr>
              <a:t>A frog can hop 20 times the length of its body.</a:t>
            </a:r>
            <a:endParaRPr>
              <a:solidFill>
                <a:srgbClr val="1155CC"/>
              </a:solidFill>
            </a:endParaRPr>
          </a:p>
          <a:p>
            <a:pPr marL="457200" lvl="0" indent="-495300" algn="ctr" rtl="0">
              <a:spcBef>
                <a:spcPts val="0"/>
              </a:spcBef>
              <a:spcAft>
                <a:spcPts val="0"/>
              </a:spcAft>
              <a:buClr>
                <a:srgbClr val="CC0000"/>
              </a:buClr>
              <a:buSzPts val="4200"/>
              <a:buChar char="●"/>
            </a:pPr>
            <a:r>
              <a:rPr lang="en">
                <a:solidFill>
                  <a:srgbClr val="CC0000"/>
                </a:solidFill>
              </a:rPr>
              <a:t>A snake can eat something twice as wide as its head.</a:t>
            </a:r>
            <a:endParaRPr>
              <a:solidFill>
                <a:srgbClr val="CC0000"/>
              </a:solidFill>
            </a:endParaRPr>
          </a:p>
          <a:p>
            <a:pPr marL="0" lvl="0" indent="0" algn="ctr" rtl="0">
              <a:spcBef>
                <a:spcPts val="0"/>
              </a:spcBef>
              <a:spcAft>
                <a:spcPts val="0"/>
              </a:spcAft>
              <a:buNone/>
            </a:pPr>
            <a:endParaRPr>
              <a:solidFill>
                <a:srgbClr val="CC0000"/>
              </a:solidFill>
            </a:endParaRPr>
          </a:p>
          <a:p>
            <a:pPr marL="457200" lvl="0" indent="-495300" algn="ctr" rtl="0">
              <a:spcBef>
                <a:spcPts val="0"/>
              </a:spcBef>
              <a:spcAft>
                <a:spcPts val="0"/>
              </a:spcAft>
              <a:buClr>
                <a:srgbClr val="00FF00"/>
              </a:buClr>
              <a:buSzPts val="4200"/>
              <a:buChar char="●"/>
            </a:pPr>
            <a:r>
              <a:rPr lang="en">
                <a:solidFill>
                  <a:srgbClr val="00FF00"/>
                </a:solidFill>
              </a:rPr>
              <a:t>Fleas can jump 70 times their own height.</a:t>
            </a:r>
            <a:endParaRPr>
              <a:solidFill>
                <a:srgbClr val="00FF00"/>
              </a:solidFill>
            </a:endParaRPr>
          </a:p>
          <a:p>
            <a:pPr marL="457200" lvl="0" indent="-495300" algn="ctr">
              <a:spcBef>
                <a:spcPts val="0"/>
              </a:spcBef>
              <a:spcAft>
                <a:spcPts val="0"/>
              </a:spcAft>
              <a:buClr>
                <a:srgbClr val="A64D79"/>
              </a:buClr>
              <a:buSzPts val="4200"/>
              <a:buChar char="●"/>
            </a:pPr>
            <a:r>
              <a:rPr lang="en">
                <a:solidFill>
                  <a:srgbClr val="A64D79"/>
                </a:solidFill>
              </a:rPr>
              <a:t>A spider can move 33 times the length of its own body in 1 second.</a:t>
            </a:r>
            <a:endParaRPr>
              <a:solidFill>
                <a:srgbClr val="A64D79"/>
              </a:solidFill>
            </a:endParaRPr>
          </a:p>
          <a:p>
            <a:pPr marL="0" lvl="0" indent="0">
              <a:spcBef>
                <a:spcPts val="0"/>
              </a:spcBef>
              <a:spcAft>
                <a:spcPts val="0"/>
              </a:spcAft>
              <a:buNone/>
            </a:pPr>
            <a:endParaRPr/>
          </a:p>
        </p:txBody>
      </p:sp>
      <p:pic>
        <p:nvPicPr>
          <p:cNvPr id="85" name="Shape 85"/>
          <p:cNvPicPr preferRelativeResize="0"/>
          <p:nvPr/>
        </p:nvPicPr>
        <p:blipFill>
          <a:blip r:embed="rId3">
            <a:alphaModFix/>
          </a:blip>
          <a:stretch>
            <a:fillRect/>
          </a:stretch>
        </p:blipFill>
        <p:spPr>
          <a:xfrm rot="-549239">
            <a:off x="237045" y="1736659"/>
            <a:ext cx="1626534" cy="910862"/>
          </a:xfrm>
          <a:prstGeom prst="rect">
            <a:avLst/>
          </a:prstGeom>
          <a:noFill/>
          <a:ln>
            <a:noFill/>
          </a:ln>
        </p:spPr>
      </p:pic>
      <p:pic>
        <p:nvPicPr>
          <p:cNvPr id="86" name="Shape 86"/>
          <p:cNvPicPr preferRelativeResize="0"/>
          <p:nvPr/>
        </p:nvPicPr>
        <p:blipFill>
          <a:blip r:embed="rId4">
            <a:alphaModFix/>
          </a:blip>
          <a:stretch>
            <a:fillRect/>
          </a:stretch>
        </p:blipFill>
        <p:spPr>
          <a:xfrm rot="732415">
            <a:off x="7796000" y="1695800"/>
            <a:ext cx="1094625" cy="992575"/>
          </a:xfrm>
          <a:prstGeom prst="rect">
            <a:avLst/>
          </a:prstGeom>
          <a:noFill/>
          <a:ln>
            <a:noFill/>
          </a:ln>
        </p:spPr>
      </p:pic>
      <p:pic>
        <p:nvPicPr>
          <p:cNvPr id="87" name="Shape 87"/>
          <p:cNvPicPr preferRelativeResize="0"/>
          <p:nvPr/>
        </p:nvPicPr>
        <p:blipFill>
          <a:blip r:embed="rId5">
            <a:alphaModFix/>
          </a:blip>
          <a:stretch>
            <a:fillRect/>
          </a:stretch>
        </p:blipFill>
        <p:spPr>
          <a:xfrm>
            <a:off x="2544600" y="1591300"/>
            <a:ext cx="1172268" cy="1201575"/>
          </a:xfrm>
          <a:prstGeom prst="rect">
            <a:avLst/>
          </a:prstGeom>
          <a:noFill/>
          <a:ln>
            <a:noFill/>
          </a:ln>
        </p:spPr>
      </p:pic>
      <p:pic>
        <p:nvPicPr>
          <p:cNvPr id="88" name="Shape 88"/>
          <p:cNvPicPr preferRelativeResize="0"/>
          <p:nvPr/>
        </p:nvPicPr>
        <p:blipFill>
          <a:blip r:embed="rId6">
            <a:alphaModFix/>
          </a:blip>
          <a:stretch>
            <a:fillRect/>
          </a:stretch>
        </p:blipFill>
        <p:spPr>
          <a:xfrm>
            <a:off x="5412550" y="1735202"/>
            <a:ext cx="1328912" cy="1035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dirty="0">
                <a:solidFill>
                  <a:srgbClr val="FF00FF"/>
                </a:solidFill>
              </a:rPr>
              <a:t>With a partner, </a:t>
            </a:r>
            <a:r>
              <a:rPr lang="en" dirty="0" smtClean="0">
                <a:solidFill>
                  <a:srgbClr val="FF00FF"/>
                </a:solidFill>
              </a:rPr>
              <a:t>measure </a:t>
            </a:r>
            <a:r>
              <a:rPr lang="en" dirty="0">
                <a:solidFill>
                  <a:srgbClr val="FF00FF"/>
                </a:solidFill>
              </a:rPr>
              <a:t>your height in </a:t>
            </a:r>
            <a:r>
              <a:rPr lang="en" dirty="0" smtClean="0">
                <a:solidFill>
                  <a:srgbClr val="FF00FF"/>
                </a:solidFill>
              </a:rPr>
              <a:t>centimeters </a:t>
            </a:r>
            <a:r>
              <a:rPr lang="en" dirty="0">
                <a:solidFill>
                  <a:srgbClr val="FF00FF"/>
                </a:solidFill>
              </a:rPr>
              <a:t>and the width of your head from ear to ear.</a:t>
            </a:r>
            <a:endParaRPr dirty="0">
              <a:solidFill>
                <a:srgbClr val="FF00FF"/>
              </a:solidFill>
            </a:endParaRPr>
          </a:p>
        </p:txBody>
      </p:sp>
      <p:sp>
        <p:nvSpPr>
          <p:cNvPr id="94" name="Shape 94"/>
          <p:cNvSpPr txBox="1">
            <a:spLocks noGrp="1"/>
          </p:cNvSpPr>
          <p:nvPr>
            <p:ph type="body" idx="1"/>
          </p:nvPr>
        </p:nvSpPr>
        <p:spPr>
          <a:xfrm>
            <a:off x="311700" y="3067450"/>
            <a:ext cx="8520600" cy="1501500"/>
          </a:xfrm>
          <a:prstGeom prst="rect">
            <a:avLst/>
          </a:prstGeom>
        </p:spPr>
        <p:txBody>
          <a:bodyPr spcFirstLastPara="1" wrap="square" lIns="91425" tIns="91425" rIns="91425" bIns="91425" anchor="t" anchorCtr="0">
            <a:noAutofit/>
          </a:bodyPr>
          <a:lstStyle/>
          <a:p>
            <a:pPr marL="0" lvl="0" indent="0" algn="ctr">
              <a:spcBef>
                <a:spcPts val="0"/>
              </a:spcBef>
              <a:spcAft>
                <a:spcPts val="1600"/>
              </a:spcAft>
              <a:buNone/>
            </a:pPr>
            <a:r>
              <a:rPr lang="en" sz="3600">
                <a:solidFill>
                  <a:srgbClr val="0000FF"/>
                </a:solidFill>
                <a:latin typeface="Architects Daughter"/>
                <a:ea typeface="Architects Daughter"/>
                <a:cs typeface="Architects Daughter"/>
                <a:sym typeface="Architects Daughter"/>
              </a:rPr>
              <a:t>Record your height and the width of your head on your recording sheet!</a:t>
            </a:r>
            <a:endParaRPr sz="3600">
              <a:solidFill>
                <a:srgbClr val="0000FF"/>
              </a:solidFill>
              <a:latin typeface="Architects Daughter"/>
              <a:ea typeface="Architects Daughter"/>
              <a:cs typeface="Architects Daughter"/>
              <a:sym typeface="Architects Daughter"/>
            </a:endParaRPr>
          </a:p>
        </p:txBody>
      </p:sp>
      <p:pic>
        <p:nvPicPr>
          <p:cNvPr id="95" name="Shape 95"/>
          <p:cNvPicPr preferRelativeResize="0"/>
          <p:nvPr/>
        </p:nvPicPr>
        <p:blipFill>
          <a:blip r:embed="rId3">
            <a:alphaModFix/>
          </a:blip>
          <a:stretch>
            <a:fillRect/>
          </a:stretch>
        </p:blipFill>
        <p:spPr>
          <a:xfrm>
            <a:off x="572275" y="1736100"/>
            <a:ext cx="2175925" cy="1447975"/>
          </a:xfrm>
          <a:prstGeom prst="rect">
            <a:avLst/>
          </a:prstGeom>
          <a:noFill/>
          <a:ln>
            <a:noFill/>
          </a:ln>
        </p:spPr>
      </p:pic>
      <p:pic>
        <p:nvPicPr>
          <p:cNvPr id="96" name="Shape 96"/>
          <p:cNvPicPr preferRelativeResize="0"/>
          <p:nvPr/>
        </p:nvPicPr>
        <p:blipFill>
          <a:blip r:embed="rId4">
            <a:alphaModFix/>
          </a:blip>
          <a:stretch>
            <a:fillRect/>
          </a:stretch>
        </p:blipFill>
        <p:spPr>
          <a:xfrm>
            <a:off x="5676450" y="1736100"/>
            <a:ext cx="2449250" cy="1224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11700" y="129550"/>
            <a:ext cx="8520600" cy="8010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dirty="0">
                <a:solidFill>
                  <a:srgbClr val="FF0000"/>
                </a:solidFill>
              </a:rPr>
              <a:t>Now </a:t>
            </a:r>
            <a:r>
              <a:rPr lang="en" dirty="0" smtClean="0">
                <a:solidFill>
                  <a:srgbClr val="FF0000"/>
                </a:solidFill>
              </a:rPr>
              <a:t>let’s </a:t>
            </a:r>
            <a:r>
              <a:rPr lang="en" dirty="0">
                <a:solidFill>
                  <a:srgbClr val="FF0000"/>
                </a:solidFill>
              </a:rPr>
              <a:t>relate our measurement to the animals!!</a:t>
            </a:r>
            <a:endParaRPr dirty="0">
              <a:solidFill>
                <a:srgbClr val="FF0000"/>
              </a:solidFill>
            </a:endParaRPr>
          </a:p>
        </p:txBody>
      </p:sp>
      <p:sp>
        <p:nvSpPr>
          <p:cNvPr id="102" name="Shape 102"/>
          <p:cNvSpPr txBox="1">
            <a:spLocks noGrp="1"/>
          </p:cNvSpPr>
          <p:nvPr>
            <p:ph type="body" idx="1"/>
          </p:nvPr>
        </p:nvSpPr>
        <p:spPr>
          <a:xfrm>
            <a:off x="311700" y="832125"/>
            <a:ext cx="8520600" cy="3016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a:solidFill>
                  <a:srgbClr val="1155CC"/>
                </a:solidFill>
                <a:latin typeface="Luckiest Guy"/>
                <a:ea typeface="Luckiest Guy"/>
                <a:cs typeface="Luckiest Guy"/>
                <a:sym typeface="Luckiest Guy"/>
              </a:rPr>
              <a:t>If I were a…</a:t>
            </a:r>
            <a:endParaRPr sz="6000">
              <a:solidFill>
                <a:srgbClr val="1155CC"/>
              </a:solidFill>
              <a:latin typeface="Luckiest Guy"/>
              <a:ea typeface="Luckiest Guy"/>
              <a:cs typeface="Luckiest Guy"/>
              <a:sym typeface="Luckiest Guy"/>
            </a:endParaRPr>
          </a:p>
          <a:p>
            <a:pPr marL="0" lvl="0" indent="0" algn="ctr" rtl="0">
              <a:lnSpc>
                <a:spcPct val="100000"/>
              </a:lnSpc>
              <a:spcBef>
                <a:spcPts val="1600"/>
              </a:spcBef>
              <a:spcAft>
                <a:spcPts val="0"/>
              </a:spcAft>
              <a:buNone/>
            </a:pPr>
            <a:r>
              <a:rPr lang="en" sz="4500" b="1">
                <a:solidFill>
                  <a:srgbClr val="00FF00"/>
                </a:solidFill>
                <a:latin typeface="Amatic SC"/>
                <a:ea typeface="Amatic SC"/>
                <a:cs typeface="Amatic SC"/>
                <a:sym typeface="Amatic SC"/>
              </a:rPr>
              <a:t>Show each comparison using a model and an equation!</a:t>
            </a:r>
            <a:endParaRPr sz="4500" b="1">
              <a:solidFill>
                <a:srgbClr val="00FF00"/>
              </a:solidFill>
              <a:latin typeface="Amatic SC"/>
              <a:ea typeface="Amatic SC"/>
              <a:cs typeface="Amatic SC"/>
              <a:sym typeface="Amatic SC"/>
            </a:endParaRPr>
          </a:p>
          <a:p>
            <a:pPr marL="0" lvl="0" indent="0" algn="ctr" rtl="0">
              <a:lnSpc>
                <a:spcPct val="100000"/>
              </a:lnSpc>
              <a:spcBef>
                <a:spcPts val="0"/>
              </a:spcBef>
              <a:spcAft>
                <a:spcPts val="0"/>
              </a:spcAft>
              <a:buNone/>
            </a:pPr>
            <a:endParaRPr sz="4500" b="1">
              <a:solidFill>
                <a:srgbClr val="00FF00"/>
              </a:solidFill>
              <a:latin typeface="Amatic SC"/>
              <a:ea typeface="Amatic SC"/>
              <a:cs typeface="Amatic SC"/>
              <a:sym typeface="Amatic SC"/>
            </a:endParaRPr>
          </a:p>
          <a:p>
            <a:pPr marL="0" lvl="0" indent="0" algn="ctr" rtl="0">
              <a:lnSpc>
                <a:spcPct val="100000"/>
              </a:lnSpc>
              <a:spcBef>
                <a:spcPts val="0"/>
              </a:spcBef>
              <a:spcAft>
                <a:spcPts val="0"/>
              </a:spcAft>
              <a:buNone/>
            </a:pPr>
            <a:r>
              <a:rPr lang="en" sz="4500" b="1">
                <a:solidFill>
                  <a:srgbClr val="FF0000"/>
                </a:solidFill>
                <a:latin typeface="Amatic SC"/>
                <a:ea typeface="Amatic SC"/>
                <a:cs typeface="Amatic SC"/>
                <a:sym typeface="Amatic SC"/>
              </a:rPr>
              <a:t>Remember to record on your recording sheet!</a:t>
            </a:r>
            <a:endParaRPr sz="4500" b="1">
              <a:solidFill>
                <a:srgbClr val="FF0000"/>
              </a:solidFill>
              <a:latin typeface="Amatic SC"/>
              <a:ea typeface="Amatic SC"/>
              <a:cs typeface="Amatic SC"/>
              <a:sym typeface="Amatic SC"/>
            </a:endParaRPr>
          </a:p>
          <a:p>
            <a:pPr marL="0" lvl="0" indent="0" algn="ctr">
              <a:spcBef>
                <a:spcPts val="0"/>
              </a:spcBef>
              <a:spcAft>
                <a:spcPts val="1600"/>
              </a:spcAft>
              <a:buNone/>
            </a:pPr>
            <a:endParaRPr sz="6000">
              <a:solidFill>
                <a:srgbClr val="1155CC"/>
              </a:solidFill>
              <a:latin typeface="Luckiest Guy"/>
              <a:ea typeface="Luckiest Guy"/>
              <a:cs typeface="Luckiest Guy"/>
              <a:sym typeface="Luckiest Guy"/>
            </a:endParaRPr>
          </a:p>
        </p:txBody>
      </p:sp>
      <p:pic>
        <p:nvPicPr>
          <p:cNvPr id="103" name="Shape 103"/>
          <p:cNvPicPr preferRelativeResize="0"/>
          <p:nvPr/>
        </p:nvPicPr>
        <p:blipFill>
          <a:blip r:embed="rId3">
            <a:alphaModFix/>
          </a:blip>
          <a:stretch>
            <a:fillRect/>
          </a:stretch>
        </p:blipFill>
        <p:spPr>
          <a:xfrm rot="-1313440">
            <a:off x="432729" y="1091370"/>
            <a:ext cx="1357795" cy="911785"/>
          </a:xfrm>
          <a:prstGeom prst="rect">
            <a:avLst/>
          </a:prstGeom>
          <a:noFill/>
          <a:ln>
            <a:noFill/>
          </a:ln>
        </p:spPr>
      </p:pic>
      <p:pic>
        <p:nvPicPr>
          <p:cNvPr id="104" name="Shape 104"/>
          <p:cNvPicPr preferRelativeResize="0"/>
          <p:nvPr/>
        </p:nvPicPr>
        <p:blipFill>
          <a:blip r:embed="rId4">
            <a:alphaModFix/>
          </a:blip>
          <a:stretch>
            <a:fillRect/>
          </a:stretch>
        </p:blipFill>
        <p:spPr>
          <a:xfrm rot="424390">
            <a:off x="6770764" y="2966836"/>
            <a:ext cx="1921474" cy="127865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Shape 109"/>
          <p:cNvPicPr preferRelativeResize="0"/>
          <p:nvPr/>
        </p:nvPicPr>
        <p:blipFill>
          <a:blip r:embed="rId3">
            <a:alphaModFix/>
          </a:blip>
          <a:stretch>
            <a:fillRect/>
          </a:stretch>
        </p:blipFill>
        <p:spPr>
          <a:xfrm>
            <a:off x="2976497" y="152400"/>
            <a:ext cx="5513775" cy="4838700"/>
          </a:xfrm>
          <a:prstGeom prst="rect">
            <a:avLst/>
          </a:prstGeom>
          <a:noFill/>
          <a:ln>
            <a:noFill/>
          </a:ln>
        </p:spPr>
      </p:pic>
      <p:pic>
        <p:nvPicPr>
          <p:cNvPr id="110" name="Shape 110"/>
          <p:cNvPicPr preferRelativeResize="0"/>
          <p:nvPr/>
        </p:nvPicPr>
        <p:blipFill>
          <a:blip r:embed="rId4">
            <a:alphaModFix/>
          </a:blip>
          <a:stretch>
            <a:fillRect/>
          </a:stretch>
        </p:blipFill>
        <p:spPr>
          <a:xfrm>
            <a:off x="239575" y="849825"/>
            <a:ext cx="2309575" cy="2425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7000">
                <a:solidFill>
                  <a:srgbClr val="FF0000"/>
                </a:solidFill>
              </a:rPr>
              <a:t>Poster Time!</a:t>
            </a:r>
            <a:endParaRPr sz="7000">
              <a:solidFill>
                <a:srgbClr val="FF0000"/>
              </a:solidFill>
            </a:endParaRPr>
          </a:p>
        </p:txBody>
      </p:sp>
      <p:sp>
        <p:nvSpPr>
          <p:cNvPr id="116" name="Shape 116"/>
          <p:cNvSpPr txBox="1">
            <a:spLocks noGrp="1"/>
          </p:cNvSpPr>
          <p:nvPr>
            <p:ph type="body" idx="1"/>
          </p:nvPr>
        </p:nvSpPr>
        <p:spPr>
          <a:xfrm>
            <a:off x="311700" y="1718650"/>
            <a:ext cx="6712500" cy="2850300"/>
          </a:xfrm>
          <a:prstGeom prst="rect">
            <a:avLst/>
          </a:prstGeom>
        </p:spPr>
        <p:txBody>
          <a:bodyPr spcFirstLastPara="1" wrap="square" lIns="91425" tIns="91425" rIns="91425" bIns="91425" anchor="t" anchorCtr="0">
            <a:noAutofit/>
          </a:bodyPr>
          <a:lstStyle/>
          <a:p>
            <a:pPr marL="0" lvl="0" indent="0" algn="ctr">
              <a:spcBef>
                <a:spcPts val="0"/>
              </a:spcBef>
              <a:spcAft>
                <a:spcPts val="1600"/>
              </a:spcAft>
              <a:buNone/>
            </a:pPr>
            <a:r>
              <a:rPr lang="en" sz="2400" b="1">
                <a:solidFill>
                  <a:srgbClr val="3C78D8"/>
                </a:solidFill>
                <a:latin typeface="Architects Daughter"/>
                <a:ea typeface="Architects Daughter"/>
                <a:cs typeface="Architects Daughter"/>
                <a:sym typeface="Architects Daughter"/>
              </a:rPr>
              <a:t>Once you finish your recordings on your recording sheet, I will give you a sheet of poster paper. Use this paper to represent your findings. You can use humorous illustrations to go with your equations on your poster. Make sure to include written text and calculations explaining your work!</a:t>
            </a:r>
            <a:r>
              <a:rPr lang="en"/>
              <a:t> </a:t>
            </a:r>
            <a:endParaRPr/>
          </a:p>
        </p:txBody>
      </p:sp>
      <p:pic>
        <p:nvPicPr>
          <p:cNvPr id="117" name="Shape 117"/>
          <p:cNvPicPr preferRelativeResize="0"/>
          <p:nvPr/>
        </p:nvPicPr>
        <p:blipFill>
          <a:blip r:embed="rId3">
            <a:alphaModFix/>
          </a:blip>
          <a:stretch>
            <a:fillRect/>
          </a:stretch>
        </p:blipFill>
        <p:spPr>
          <a:xfrm>
            <a:off x="548825" y="292850"/>
            <a:ext cx="1979325" cy="1482600"/>
          </a:xfrm>
          <a:prstGeom prst="rect">
            <a:avLst/>
          </a:prstGeom>
          <a:noFill/>
          <a:ln>
            <a:noFill/>
          </a:ln>
        </p:spPr>
      </p:pic>
      <p:pic>
        <p:nvPicPr>
          <p:cNvPr id="118" name="Shape 118"/>
          <p:cNvPicPr preferRelativeResize="0"/>
          <p:nvPr/>
        </p:nvPicPr>
        <p:blipFill>
          <a:blip r:embed="rId4">
            <a:alphaModFix/>
          </a:blip>
          <a:stretch>
            <a:fillRect/>
          </a:stretch>
        </p:blipFill>
        <p:spPr>
          <a:xfrm>
            <a:off x="7109979" y="775654"/>
            <a:ext cx="1815654" cy="2850300"/>
          </a:xfrm>
          <a:prstGeom prst="rect">
            <a:avLst/>
          </a:prstGeom>
          <a:noFill/>
          <a:ln>
            <a:noFill/>
          </a:ln>
        </p:spPr>
      </p:pic>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248</Words>
  <Application>Microsoft Office PowerPoint</Application>
  <PresentationFormat>On-screen Show (16:9)</PresentationFormat>
  <Paragraphs>22</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Gloria Hallelujah</vt:lpstr>
      <vt:lpstr>Luckiest Guy</vt:lpstr>
      <vt:lpstr>Architects Daughter</vt:lpstr>
      <vt:lpstr>Source Code Pro</vt:lpstr>
      <vt:lpstr>Amatic SC</vt:lpstr>
      <vt:lpstr>Bree Serif</vt:lpstr>
      <vt:lpstr>Beach Day</vt:lpstr>
      <vt:lpstr>If you hopped like a frog</vt:lpstr>
      <vt:lpstr>Turn and talk to your neighbor about one amazing animal fact that you know.</vt:lpstr>
      <vt:lpstr>Today we will be reading a book to learn some amazing facts about a few animals. Listen while I read.</vt:lpstr>
      <vt:lpstr>What are some of the amazing animal facts you heard?</vt:lpstr>
      <vt:lpstr>A frog can hop 20 times the length of its body. A snake can eat something twice as wide as its head.  Fleas can jump 70 times their own height. A spider can move 33 times the length of its own body in 1 second. </vt:lpstr>
      <vt:lpstr>With a partner, measure your height in centimeters and the width of your head from ear to ear.</vt:lpstr>
      <vt:lpstr>Now let’s relate our measurement to the animals!!</vt:lpstr>
      <vt:lpstr>PowerPoint Presentation</vt:lpstr>
      <vt:lpstr>Poster Time!</vt:lpstr>
      <vt:lpstr>Let’s Share our 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If you hopped like a frog</dc:title>
  <dc:creator>Floyd, Ana</dc:creator>
  <cp:lastModifiedBy>Floyd, Ana</cp:lastModifiedBy>
  <cp:revision>3</cp:revision>
  <dcterms:modified xsi:type="dcterms:W3CDTF">2018-07-26T20:35:14Z</dcterms:modified>
</cp:coreProperties>
</file>