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69" r:id="rId12"/>
    <p:sldId id="270" r:id="rId13"/>
    <p:sldId id="266" r:id="rId14"/>
    <p:sldId id="272" r:id="rId15"/>
    <p:sldId id="273" r:id="rId16"/>
    <p:sldId id="274" r:id="rId17"/>
  </p:sldIdLst>
  <p:sldSz cx="9144000" cy="5143500" type="screen16x9"/>
  <p:notesSz cx="6858000" cy="9144000"/>
  <p:embeddedFontLst>
    <p:embeddedFont>
      <p:font typeface="Source Sans Pro" charset="0"/>
      <p:regular r:id="rId19"/>
      <p:bold r:id="rId20"/>
      <p:italic r:id="rId21"/>
      <p:boldItalic r:id="rId22"/>
    </p:embeddedFont>
    <p:embeddedFont>
      <p:font typeface="Amatic SC" charset="-79"/>
      <p:bold r:id="rId23"/>
    </p:embeddedFont>
    <p:embeddedFont>
      <p:font typeface="Boogaloo" charset="0"/>
      <p:regular r:id="rId24"/>
    </p:embeddedFont>
    <p:embeddedFont>
      <p:font typeface="Raleway" charset="0"/>
      <p:regular r:id="rId25"/>
      <p:bold r:id="rId26"/>
      <p:italic r:id="rId27"/>
      <p:boldItalic r:id="rId28"/>
    </p:embeddedFont>
    <p:embeddedFont>
      <p:font typeface="Handlee" charset="0"/>
      <p:regular r:id="rId29"/>
    </p:embeddedFont>
    <p:embeddedFont>
      <p:font typeface="Pacifico" charset="0"/>
      <p:regular r:id="rId30"/>
    </p:embeddedFont>
    <p:embeddedFont>
      <p:font typeface="Architects Daughter" charset="0"/>
      <p:regular r:id="rId31"/>
    </p:embeddedFont>
    <p:embeddedFont>
      <p:font typeface="Luckiest Guy" charset="0"/>
      <p:regular r:id="rId32"/>
    </p:embeddedFont>
    <p:embeddedFont>
      <p:font typeface="Syncopate" charset="0"/>
      <p:regular r:id="rId33"/>
      <p:bold r:id="rId34"/>
    </p:embeddedFont>
    <p:embeddedFont>
      <p:font typeface="Poppins" charset="0"/>
      <p:regular r:id="rId35"/>
      <p:bold r:id="rId36"/>
      <p:italic r:id="rId37"/>
      <p:boldItalic r:id="rId38"/>
    </p:embeddedFont>
    <p:embeddedFont>
      <p:font typeface="Bree Serif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84" y="-7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60375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i-m5cLLYGH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/>
        </p:nvSpPr>
        <p:spPr>
          <a:xfrm>
            <a:off x="100950" y="124525"/>
            <a:ext cx="8942100" cy="16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FF"/>
                </a:solidFill>
                <a:latin typeface="Boogaloo"/>
                <a:ea typeface="Boogaloo"/>
                <a:cs typeface="Boogaloo"/>
                <a:sym typeface="Boogaloo"/>
              </a:rPr>
              <a:t>NC State Fair</a:t>
            </a:r>
            <a:r>
              <a:rPr lang="en" sz="6000" b="1" dirty="0" smtClean="0">
                <a:solidFill>
                  <a:srgbClr val="FF00FF"/>
                </a:solidFill>
                <a:latin typeface="Boogaloo"/>
                <a:ea typeface="Boogaloo"/>
                <a:cs typeface="Boogaloo"/>
                <a:sym typeface="Boogaloo"/>
              </a:rPr>
              <a:t>:  </a:t>
            </a:r>
            <a:r>
              <a:rPr lang="en" sz="6000" b="1" dirty="0">
                <a:solidFill>
                  <a:srgbClr val="FF00FF"/>
                </a:solidFill>
                <a:latin typeface="Boogaloo"/>
                <a:ea typeface="Boogaloo"/>
                <a:cs typeface="Boogaloo"/>
                <a:sym typeface="Boogaloo"/>
              </a:rPr>
              <a:t>Line of Fortune</a:t>
            </a:r>
            <a:endParaRPr dirty="0">
              <a:solidFill>
                <a:srgbClr val="FF00FF"/>
              </a:solidFill>
            </a:endParaRPr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675" y="1496000"/>
            <a:ext cx="4841650" cy="321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5889225" y="3976675"/>
            <a:ext cx="18399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00"/>
                </a:solidFill>
                <a:latin typeface="Pacifico"/>
                <a:ea typeface="Pacifico"/>
                <a:cs typeface="Pacifico"/>
                <a:sym typeface="Pacifico"/>
              </a:rPr>
              <a:t>NC.4.OA.4</a:t>
            </a:r>
            <a:endParaRPr sz="2400" b="1" dirty="0">
              <a:solidFill>
                <a:srgbClr val="FFFF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279550" y="293525"/>
            <a:ext cx="83583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What patterns did you notice when you were solving this task?</a:t>
            </a:r>
            <a:endParaRPr sz="3600" b="1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335450" y="335450"/>
            <a:ext cx="8484000" cy="16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What do you know about the number that receives all 5 prizes?</a:t>
            </a:r>
            <a:endParaRPr sz="3000" b="1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2636668" y="597634"/>
            <a:ext cx="5956915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Which places in line should you avoid?</a:t>
            </a:r>
            <a:endParaRPr sz="3000" b="1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7" y="14190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321475" y="237600"/>
            <a:ext cx="83862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Vocabulary to think about...</a:t>
            </a:r>
            <a:endParaRPr sz="4800" b="1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" name="Shape 135"/>
          <p:cNvSpPr txBox="1"/>
          <p:nvPr/>
        </p:nvSpPr>
        <p:spPr>
          <a:xfrm rot="1012749">
            <a:off x="740788" y="2054677"/>
            <a:ext cx="2306151" cy="13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00FFFF"/>
                </a:solidFill>
                <a:latin typeface="Pacifico"/>
                <a:ea typeface="Pacifico"/>
                <a:cs typeface="Pacifico"/>
                <a:sym typeface="Pacifico"/>
              </a:rPr>
              <a:t>p</a:t>
            </a:r>
            <a:r>
              <a:rPr lang="en" sz="6000" dirty="0" smtClean="0">
                <a:solidFill>
                  <a:srgbClr val="00FFFF"/>
                </a:solidFill>
                <a:latin typeface="Pacifico"/>
                <a:ea typeface="Pacifico"/>
                <a:cs typeface="Pacifico"/>
                <a:sym typeface="Pacifico"/>
              </a:rPr>
              <a:t>rime</a:t>
            </a:r>
            <a:endParaRPr sz="6000" dirty="0">
              <a:solidFill>
                <a:srgbClr val="00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6" name="Shape 136"/>
          <p:cNvSpPr txBox="1"/>
          <p:nvPr/>
        </p:nvSpPr>
        <p:spPr>
          <a:xfrm rot="-785339">
            <a:off x="520542" y="3381256"/>
            <a:ext cx="4696107" cy="100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FF"/>
                </a:solidFill>
                <a:latin typeface="Syncopate"/>
                <a:ea typeface="Syncopate"/>
                <a:cs typeface="Syncopate"/>
                <a:sym typeface="Syncopate"/>
              </a:rPr>
              <a:t>Composite</a:t>
            </a:r>
            <a:endParaRPr sz="3600" b="1">
              <a:solidFill>
                <a:srgbClr val="FF00FF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137" name="Shape 137"/>
          <p:cNvSpPr txBox="1"/>
          <p:nvPr/>
        </p:nvSpPr>
        <p:spPr>
          <a:xfrm rot="-801949">
            <a:off x="5381071" y="1907871"/>
            <a:ext cx="3102946" cy="132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9900"/>
                </a:solidFill>
                <a:latin typeface="Luckiest Guy"/>
                <a:ea typeface="Luckiest Guy"/>
                <a:cs typeface="Luckiest Guy"/>
                <a:sym typeface="Luckiest Guy"/>
              </a:rPr>
              <a:t>Factor</a:t>
            </a:r>
            <a:endParaRPr sz="4800">
              <a:solidFill>
                <a:srgbClr val="FF9900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138" name="Shape 138"/>
          <p:cNvSpPr txBox="1"/>
          <p:nvPr/>
        </p:nvSpPr>
        <p:spPr>
          <a:xfrm rot="800960">
            <a:off x="5758449" y="3508258"/>
            <a:ext cx="2767579" cy="10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FF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r>
              <a:rPr lang="en" sz="4800" dirty="0" smtClean="0">
                <a:solidFill>
                  <a:srgbClr val="00FF00"/>
                </a:solidFill>
                <a:latin typeface="Bree Serif"/>
                <a:ea typeface="Bree Serif"/>
                <a:cs typeface="Bree Serif"/>
                <a:sym typeface="Bree Serif"/>
              </a:rPr>
              <a:t>ultiple</a:t>
            </a:r>
            <a:endParaRPr sz="4800" dirty="0">
              <a:solidFill>
                <a:srgbClr val="00FF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265550" y="265550"/>
            <a:ext cx="8567700" cy="19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Why do the third and fifth students in line receive a prize when 3 and 5 are also prime numbers? </a:t>
            </a:r>
            <a:endParaRPr lang="en" sz="3600" b="1" dirty="0" smtClean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</a:t>
            </a:r>
            <a:r>
              <a:rPr lang="en" sz="3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any other prime number places get a prize?</a:t>
            </a:r>
            <a:endParaRPr sz="36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50" y="3115625"/>
            <a:ext cx="3124200" cy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/>
        </p:nvSpPr>
        <p:spPr>
          <a:xfrm>
            <a:off x="167725" y="237600"/>
            <a:ext cx="8637600" cy="1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u="sng" dirty="0">
                <a:solidFill>
                  <a:srgbClr val="FF9900"/>
                </a:solidFill>
                <a:latin typeface="Poppins"/>
                <a:ea typeface="Poppins"/>
                <a:cs typeface="Poppins"/>
                <a:sym typeface="Poppins"/>
              </a:rPr>
              <a:t>Put Your Name </a:t>
            </a:r>
            <a:r>
              <a:rPr lang="en" sz="4800" b="1" u="sng" dirty="0" smtClean="0">
                <a:solidFill>
                  <a:srgbClr val="FF9900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endParaRPr sz="4800" b="1" u="sng" dirty="0">
              <a:solidFill>
                <a:srgbClr val="FF99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1065320" y="1243950"/>
            <a:ext cx="6871317" cy="27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I am going to give you a “place” in the LINE of fortune. </a:t>
            </a:r>
            <a:endParaRPr lang="en" sz="3000" b="1" dirty="0" smtClean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Your </a:t>
            </a:r>
            <a:r>
              <a:rPr lang="en" sz="30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job is to name the prizes you will receive in your spot and justify how you know. </a:t>
            </a:r>
            <a:endParaRPr sz="3000" b="1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700" y="338138"/>
            <a:ext cx="6296025" cy="44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237600" y="405300"/>
            <a:ext cx="1817100" cy="28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</a:rPr>
              <a:t>Seat Work with a </a:t>
            </a:r>
            <a:r>
              <a:rPr lang="en" sz="3000" b="1" dirty="0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" sz="3000" b="1" dirty="0" smtClean="0">
                <a:solidFill>
                  <a:srgbClr val="00FF00"/>
                </a:solidFill>
                <a:latin typeface="Poppins"/>
                <a:ea typeface="Poppins"/>
                <a:cs typeface="Poppins"/>
                <a:sym typeface="Poppins"/>
              </a:rPr>
              <a:t>artner</a:t>
            </a:r>
            <a:endParaRPr sz="3000" b="1" dirty="0">
              <a:solidFill>
                <a:srgbClr val="00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/>
        </p:nvSpPr>
        <p:spPr>
          <a:xfrm>
            <a:off x="211700" y="199275"/>
            <a:ext cx="51276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Have you ever been to a fair or carnival?</a:t>
            </a:r>
            <a:endParaRPr sz="6000" b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27775">
            <a:off x="5478065" y="514022"/>
            <a:ext cx="3339095" cy="156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5450" y="3466925"/>
            <a:ext cx="312420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5101550" y="2697550"/>
            <a:ext cx="37599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Click the image below to watch a quick video!</a:t>
            </a:r>
            <a:endParaRPr sz="1800" b="1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904500" y="399510"/>
            <a:ext cx="73350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</a:t>
            </a:r>
            <a:r>
              <a:rPr lang="en" sz="48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48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are</a:t>
            </a:r>
            <a:r>
              <a:rPr lang="en" sz="48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48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your favorite parts of the </a:t>
            </a:r>
            <a:r>
              <a:rPr lang="en" sz="48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fair or carnival?</a:t>
            </a:r>
            <a:endParaRPr sz="48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25" y="2517800"/>
            <a:ext cx="1580725" cy="10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5400" y="3482213"/>
            <a:ext cx="1940631" cy="14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876" y="3739363"/>
            <a:ext cx="2129375" cy="11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9475" y="2643600"/>
            <a:ext cx="2000075" cy="1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447250" y="3647975"/>
            <a:ext cx="894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rides?</a:t>
            </a:r>
            <a:endParaRPr sz="1800" b="1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346775" y="2375020"/>
            <a:ext cx="3000000" cy="18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food?</a:t>
            </a:r>
            <a:endParaRPr/>
          </a:p>
        </p:txBody>
      </p:sp>
      <p:sp>
        <p:nvSpPr>
          <p:cNvPr id="80" name="Shape 80"/>
          <p:cNvSpPr txBox="1"/>
          <p:nvPr/>
        </p:nvSpPr>
        <p:spPr>
          <a:xfrm>
            <a:off x="4875450" y="3116975"/>
            <a:ext cx="1204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games?</a:t>
            </a:r>
            <a:endParaRPr sz="1800" b="1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7302227" y="4072100"/>
            <a:ext cx="1056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prizes?</a:t>
            </a:r>
            <a:endParaRPr sz="1800" b="1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77375" y="984621"/>
            <a:ext cx="8511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Our fourth grade class took a field trip to the State Fair in Raleigh. </a:t>
            </a:r>
            <a:r>
              <a:rPr lang="en" sz="26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soon as the class arrived at the state fair, they saw an event they wanted to try - </a:t>
            </a:r>
            <a:r>
              <a:rPr lang="en" sz="2600" b="1" u="sng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Line of Fortune</a:t>
            </a: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26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It looked like it would be fun and most importantly, it offered </a:t>
            </a:r>
            <a:r>
              <a:rPr lang="en" sz="2600" b="1" i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lots</a:t>
            </a: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of prizes. </a:t>
            </a:r>
            <a:r>
              <a:rPr lang="en" sz="2600" b="1" dirty="0" smtClean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However</a:t>
            </a:r>
            <a:r>
              <a:rPr lang="en" sz="26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the class wasn’t sure everyone would be a winner. The game attendant promised, “All you have to do is get in line to win a prize.”</a:t>
            </a:r>
            <a:r>
              <a:rPr lang="en" sz="26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2600" dirty="0">
              <a:solidFill>
                <a:schemeClr val="lt1"/>
              </a:solidFill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9359">
            <a:off x="306275" y="1560574"/>
            <a:ext cx="914475" cy="12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7025" y="1490525"/>
            <a:ext cx="1498800" cy="9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223625" y="0"/>
            <a:ext cx="8064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Prizes would be given as follows:</a:t>
            </a:r>
            <a:endParaRPr sz="30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*Every second person wins a candy bar.</a:t>
            </a:r>
            <a:endParaRPr sz="2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*Every third person wins a small stuffed animal. </a:t>
            </a:r>
            <a:endParaRPr sz="2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*Every fourth person wins cotton candy.</a:t>
            </a:r>
            <a:endParaRPr sz="2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*Every fifth person wins a basketball.</a:t>
            </a:r>
            <a:endParaRPr sz="2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*Every sixth person wins a large stuffed animal. </a:t>
            </a:r>
            <a:endParaRPr sz="22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Shape 102" descr="File:3-Musketeers-Bar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57492">
            <a:off x="133227" y="3609932"/>
            <a:ext cx="1857946" cy="796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Free stock photo of baby, cute, elephan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528" y="3250225"/>
            <a:ext cx="976575" cy="11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 descr="Cotton Candy at Knott&amp;#39;s Berry Farm | AngryJulieMonday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5322" y="2886825"/>
            <a:ext cx="1728642" cy="18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 descr="Basketball - Free pictures on Pixaba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2282" y="3304000"/>
            <a:ext cx="1408125" cy="14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Free photo: Teddy, Dog, Stuffed Animal, Ill - Free Image on ...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4375" y="2854150"/>
            <a:ext cx="1728650" cy="214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5297250" y="482032"/>
            <a:ext cx="3452400" cy="42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Take some time to work and </a:t>
            </a:r>
            <a:r>
              <a:rPr lang="en" sz="24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see what </a:t>
            </a:r>
            <a:r>
              <a:rPr lang="en" sz="2400" b="1" dirty="0" smtClean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you </a:t>
            </a:r>
            <a:r>
              <a:rPr lang="en" sz="24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can come up with! </a:t>
            </a:r>
            <a:endParaRPr sz="2400" b="1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00"/>
                </a:solidFill>
                <a:latin typeface="Poppins"/>
                <a:ea typeface="Poppins"/>
                <a:cs typeface="Poppins"/>
                <a:sym typeface="Poppins"/>
              </a:rPr>
              <a:t>Then we will get with others and share ideas to see if our thinking may change.</a:t>
            </a:r>
            <a:endParaRPr sz="2400" b="1" dirty="0">
              <a:solidFill>
                <a:srgbClr val="FFFF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4" y="295764"/>
            <a:ext cx="3580469" cy="462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8422" y="251095"/>
            <a:ext cx="5017943" cy="4512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223625" y="167725"/>
            <a:ext cx="3662100" cy="4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00FFFF"/>
                </a:solidFill>
                <a:latin typeface="Poppins"/>
                <a:ea typeface="Poppins"/>
                <a:cs typeface="Poppins"/>
                <a:sym typeface="Poppins"/>
              </a:rPr>
              <a:t>Let’s share our ideas!</a:t>
            </a:r>
            <a:endParaRPr sz="6000" b="1">
              <a:solidFill>
                <a:srgbClr val="00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950" y="865200"/>
            <a:ext cx="5026000" cy="26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209650" y="300450"/>
            <a:ext cx="85539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0FFFF"/>
                </a:solidFill>
                <a:latin typeface="Handlee"/>
                <a:ea typeface="Handlee"/>
                <a:cs typeface="Handlee"/>
                <a:sym typeface="Handlee"/>
              </a:rPr>
              <a:t>If you are standing in the 6th spot, how many prizes will you receive?</a:t>
            </a:r>
            <a:endParaRPr sz="4800" b="1">
              <a:solidFill>
                <a:srgbClr val="00FFFF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44" name="Shape 144"/>
          <p:cNvSpPr txBox="1"/>
          <p:nvPr/>
        </p:nvSpPr>
        <p:spPr>
          <a:xfrm>
            <a:off x="209650" y="2348125"/>
            <a:ext cx="2012700" cy="25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rgbClr val="00FFFF"/>
                </a:solidFill>
                <a:latin typeface="Bree Serif"/>
                <a:ea typeface="Bree Serif"/>
                <a:cs typeface="Bree Serif"/>
                <a:sym typeface="Bree Serif"/>
              </a:rPr>
              <a:t>3 </a:t>
            </a:r>
            <a:r>
              <a:rPr lang="en" sz="2000" b="1" u="sng" dirty="0" smtClean="0">
                <a:solidFill>
                  <a:srgbClr val="00FFFF"/>
                </a:solidFill>
                <a:latin typeface="Bree Serif"/>
                <a:ea typeface="Bree Serif"/>
                <a:cs typeface="Bree Serif"/>
                <a:sym typeface="Bree Serif"/>
              </a:rPr>
              <a:t>prizes</a:t>
            </a:r>
            <a:endParaRPr lang="en" sz="2000"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 sz="2000" b="1" dirty="0">
                <a:solidFill>
                  <a:srgbClr val="FFFF00"/>
                </a:solidFill>
                <a:latin typeface="Bree Serif"/>
                <a:ea typeface="Bree Serif"/>
                <a:cs typeface="Bree Serif"/>
                <a:sym typeface="Bree Serif"/>
              </a:rPr>
              <a:t>a candy bar, small stuffed animal, and large stuffed animal</a:t>
            </a:r>
            <a:endParaRPr sz="2000" b="1" dirty="0">
              <a:solidFill>
                <a:srgbClr val="FFFF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286238" y="2194275"/>
            <a:ext cx="2012700" cy="24039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Shape 146"/>
          <p:cNvSpPr txBox="1"/>
          <p:nvPr/>
        </p:nvSpPr>
        <p:spPr>
          <a:xfrm>
            <a:off x="2613675" y="3843375"/>
            <a:ext cx="5154286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The number 6 is a composite number with 1, 2, 3 and 6 as factors.</a:t>
            </a:r>
            <a:endParaRPr sz="18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2487900" y="3537446"/>
            <a:ext cx="6149700" cy="11880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391</Words>
  <Application>Microsoft Office PowerPoint</Application>
  <PresentationFormat>On-screen Show (16:9)</PresentationFormat>
  <Paragraphs>40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Source Sans Pro</vt:lpstr>
      <vt:lpstr>Amatic SC</vt:lpstr>
      <vt:lpstr>Boogaloo</vt:lpstr>
      <vt:lpstr>Raleway</vt:lpstr>
      <vt:lpstr>Handlee</vt:lpstr>
      <vt:lpstr>Pacifico</vt:lpstr>
      <vt:lpstr>Architects Daughter</vt:lpstr>
      <vt:lpstr>Luckiest Guy</vt:lpstr>
      <vt:lpstr>Syncopate</vt:lpstr>
      <vt:lpstr>Poppins</vt:lpstr>
      <vt:lpstr>Bree Serif</vt:lpstr>
      <vt:lpstr>Plum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Floyd, Ana</dc:creator>
  <cp:lastModifiedBy>Floyd, Ana</cp:lastModifiedBy>
  <cp:revision>5</cp:revision>
  <dcterms:modified xsi:type="dcterms:W3CDTF">2018-07-27T13:46:50Z</dcterms:modified>
</cp:coreProperties>
</file>