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76" r:id="rId9"/>
    <p:sldId id="279" r:id="rId10"/>
    <p:sldId id="262" r:id="rId11"/>
    <p:sldId id="263" r:id="rId12"/>
    <p:sldId id="264" r:id="rId13"/>
    <p:sldId id="265" r:id="rId14"/>
    <p:sldId id="266" r:id="rId15"/>
    <p:sldId id="268" r:id="rId16"/>
    <p:sldId id="282" r:id="rId17"/>
    <p:sldId id="283" r:id="rId18"/>
    <p:sldId id="269" r:id="rId19"/>
    <p:sldId id="270" r:id="rId20"/>
    <p:sldId id="271" r:id="rId21"/>
    <p:sldId id="272" r:id="rId22"/>
    <p:sldId id="273" r:id="rId23"/>
    <p:sldId id="274" r:id="rId24"/>
    <p:sldId id="285" r:id="rId25"/>
  </p:sldIdLst>
  <p:sldSz cx="10160000" cy="7620000"/>
  <p:notesSz cx="6858000" cy="9144000"/>
  <p:embeddedFontLst>
    <p:embeddedFont>
      <p:font typeface="Calibri Light" pitchFamily="34" charset="0"/>
      <p:regular r:id="rId26"/>
      <p: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F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398" y="-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7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69E8-4E5C-495F-9448-2D4ACCB1F606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7C4E-A6FF-4F31-A99A-8E137B92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Part</a:t>
            </a:r>
            <a:r>
              <a:rPr lang="en-US" sz="9600" b="1" dirty="0" smtClean="0"/>
              <a:t> </a:t>
            </a:r>
            <a:r>
              <a:rPr lang="en-US" sz="9600" b="1" dirty="0" smtClean="0"/>
              <a:t>1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53696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39700"/>
            <a:ext cx="9800844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 extra large pizza is $24 and costs 3 times as much as a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pizza. How much does a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cost?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726" y="3709691"/>
            <a:ext cx="881418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7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manipulatives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drawings 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how you would solve the problem.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2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0550" y="601851"/>
            <a:ext cx="66040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 extra large pizza is $24 and costs 3 times as much as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pizza. How much does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cost?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1533" y="4645502"/>
            <a:ext cx="1360368" cy="575242"/>
          </a:xfrm>
          <a:custGeom>
            <a:avLst/>
            <a:gdLst/>
            <a:ahLst/>
            <a:cxnLst/>
            <a:rect l="0" t="0" r="0" b="0"/>
            <a:pathLst>
              <a:path w="1360368" h="575242">
                <a:moveTo>
                  <a:pt x="0" y="0"/>
                </a:moveTo>
                <a:lnTo>
                  <a:pt x="1360367" y="0"/>
                </a:lnTo>
                <a:lnTo>
                  <a:pt x="1360367" y="575241"/>
                </a:lnTo>
                <a:lnTo>
                  <a:pt x="0" y="575241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izza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8" y="158175"/>
            <a:ext cx="2309247" cy="25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8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0" y="596276"/>
            <a:ext cx="66040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 extra large pizza is $24 and costs 3 times as much as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pizza. How much does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cost?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0" y="2420323"/>
            <a:ext cx="60579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item costs more?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more does it cost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1016" y="4259121"/>
            <a:ext cx="1487367" cy="575242"/>
            <a:chOff x="238356" y="2895270"/>
            <a:chExt cx="1487367" cy="575242"/>
          </a:xfrm>
        </p:grpSpPr>
        <p:sp>
          <p:nvSpPr>
            <p:cNvPr id="5" name="Freeform 4"/>
            <p:cNvSpPr/>
            <p:nvPr/>
          </p:nvSpPr>
          <p:spPr>
            <a:xfrm>
              <a:off x="301856" y="28952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356" y="28952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6416" y="5021121"/>
            <a:ext cx="1487367" cy="575242"/>
            <a:chOff x="263756" y="3657270"/>
            <a:chExt cx="1487367" cy="575242"/>
          </a:xfrm>
        </p:grpSpPr>
        <p:sp>
          <p:nvSpPr>
            <p:cNvPr id="8" name="Freeform 7"/>
            <p:cNvSpPr/>
            <p:nvPr/>
          </p:nvSpPr>
          <p:spPr>
            <a:xfrm>
              <a:off x="327256" y="36572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3756" y="36572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9360" y="3764151"/>
            <a:ext cx="1852327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851" y="5706612"/>
            <a:ext cx="2549649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large pizza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pizza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8" y="158175"/>
            <a:ext cx="2309247" cy="25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5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3348" y="551832"/>
            <a:ext cx="66040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 extra large pizza is $24 and costs 3 times as much as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pizza. How much does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cost?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2100" y="2731949"/>
            <a:ext cx="60579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don't we know?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find it out?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2048" y="4320038"/>
            <a:ext cx="1487367" cy="575242"/>
            <a:chOff x="251056" y="3111170"/>
            <a:chExt cx="1487367" cy="575242"/>
          </a:xfrm>
        </p:grpSpPr>
        <p:sp>
          <p:nvSpPr>
            <p:cNvPr id="5" name="Freeform 4"/>
            <p:cNvSpPr/>
            <p:nvPr/>
          </p:nvSpPr>
          <p:spPr>
            <a:xfrm>
              <a:off x="314556" y="31111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056" y="31111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0148" y="5107438"/>
            <a:ext cx="1487367" cy="575242"/>
            <a:chOff x="289156" y="3898570"/>
            <a:chExt cx="1487367" cy="575242"/>
          </a:xfrm>
        </p:grpSpPr>
        <p:sp>
          <p:nvSpPr>
            <p:cNvPr id="8" name="Freeform 7"/>
            <p:cNvSpPr/>
            <p:nvPr/>
          </p:nvSpPr>
          <p:spPr>
            <a:xfrm>
              <a:off x="352656" y="38985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156" y="38985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01748" y="5107438"/>
            <a:ext cx="1487367" cy="575242"/>
            <a:chOff x="1660756" y="3898570"/>
            <a:chExt cx="1487367" cy="575242"/>
          </a:xfrm>
        </p:grpSpPr>
        <p:sp>
          <p:nvSpPr>
            <p:cNvPr id="11" name="Freeform 10"/>
            <p:cNvSpPr/>
            <p:nvPr/>
          </p:nvSpPr>
          <p:spPr>
            <a:xfrm>
              <a:off x="1724256" y="38985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0756" y="38985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3348" y="5107438"/>
            <a:ext cx="1487367" cy="575242"/>
            <a:chOff x="3032356" y="3898570"/>
            <a:chExt cx="1487367" cy="575242"/>
          </a:xfrm>
        </p:grpSpPr>
        <p:sp>
          <p:nvSpPr>
            <p:cNvPr id="14" name="Freeform 13"/>
            <p:cNvSpPr/>
            <p:nvPr/>
          </p:nvSpPr>
          <p:spPr>
            <a:xfrm>
              <a:off x="3095856" y="38985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2356" y="38985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76492" y="5183968"/>
            <a:ext cx="677925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$24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Image result for pizza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5" y="353298"/>
            <a:ext cx="2309247" cy="25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1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5988" y="510722"/>
            <a:ext cx="66040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 extra large pizza is $24 and costs 3 times as much as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pizza. How much does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cost?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2048" y="3948079"/>
            <a:ext cx="1487367" cy="575242"/>
            <a:chOff x="251056" y="3111170"/>
            <a:chExt cx="1487367" cy="575242"/>
          </a:xfrm>
        </p:grpSpPr>
        <p:sp>
          <p:nvSpPr>
            <p:cNvPr id="4" name="Freeform 3"/>
            <p:cNvSpPr/>
            <p:nvPr/>
          </p:nvSpPr>
          <p:spPr>
            <a:xfrm>
              <a:off x="314556" y="31111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056" y="31111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0148" y="4735479"/>
            <a:ext cx="1487367" cy="575242"/>
            <a:chOff x="289156" y="3898570"/>
            <a:chExt cx="1487367" cy="575242"/>
          </a:xfrm>
        </p:grpSpPr>
        <p:sp>
          <p:nvSpPr>
            <p:cNvPr id="7" name="Freeform 6"/>
            <p:cNvSpPr/>
            <p:nvPr/>
          </p:nvSpPr>
          <p:spPr>
            <a:xfrm>
              <a:off x="352656" y="38985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156" y="38985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01748" y="4735479"/>
            <a:ext cx="1487367" cy="575242"/>
            <a:chOff x="1660756" y="3898570"/>
            <a:chExt cx="1487367" cy="575242"/>
          </a:xfrm>
        </p:grpSpPr>
        <p:sp>
          <p:nvSpPr>
            <p:cNvPr id="10" name="Freeform 9"/>
            <p:cNvSpPr/>
            <p:nvPr/>
          </p:nvSpPr>
          <p:spPr>
            <a:xfrm>
              <a:off x="1724256" y="38985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0756" y="38985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73348" y="4735479"/>
            <a:ext cx="1487367" cy="575242"/>
            <a:chOff x="3032356" y="3898570"/>
            <a:chExt cx="1487367" cy="575242"/>
          </a:xfrm>
        </p:grpSpPr>
        <p:sp>
          <p:nvSpPr>
            <p:cNvPr id="13" name="Freeform 12"/>
            <p:cNvSpPr/>
            <p:nvPr/>
          </p:nvSpPr>
          <p:spPr>
            <a:xfrm>
              <a:off x="3095856" y="3898570"/>
              <a:ext cx="1360368" cy="575242"/>
            </a:xfrm>
            <a:custGeom>
              <a:avLst/>
              <a:gdLst/>
              <a:ahLst/>
              <a:cxnLst/>
              <a:rect l="0" t="0" r="0" b="0"/>
              <a:pathLst>
                <a:path w="1360368" h="575242">
                  <a:moveTo>
                    <a:pt x="0" y="0"/>
                  </a:moveTo>
                  <a:lnTo>
                    <a:pt x="1360367" y="0"/>
                  </a:lnTo>
                  <a:lnTo>
                    <a:pt x="1360367" y="575241"/>
                  </a:lnTo>
                  <a:lnTo>
                    <a:pt x="0" y="575241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32356" y="3898570"/>
              <a:ext cx="1487367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$?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1947" y="4830739"/>
            <a:ext cx="677925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$24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Image result for pizza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8" y="330518"/>
            <a:ext cx="2309247" cy="25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2048" y="2899856"/>
            <a:ext cx="9684258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could we represent the problem with an equation?  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operation do you think we need to use? 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2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15900"/>
            <a:ext cx="984758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information from the word problem wasn't given to us?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1892300"/>
            <a:ext cx="66040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large pizza is $24 and costs 3 times as much as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pizza. How much does 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cost?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64" y="3733800"/>
            <a:ext cx="836555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do to solve the problem?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0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673"/>
            <a:ext cx="10160000" cy="1472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try!</a:t>
            </a:r>
            <a:b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drawings or models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show your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solutions.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88" y="2276445"/>
            <a:ext cx="8763000" cy="4834820"/>
          </a:xfrm>
        </p:spPr>
        <p:txBody>
          <a:bodyPr/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apple pie cost $16. A pecan pie cost 4 times less than the apple pie. How much does the pecan pie cost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There are 15 gorillas at the zoo. There are three times as many gorillas as wolves. How many wolves are there at the zoo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Tyler and Jackson went fishing. Jackson caught 36 fish. He caught four times as many fish as Tyler. How many fish did Tyler catch?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Part </a:t>
            </a:r>
            <a:r>
              <a:rPr lang="en-US" sz="9600" b="1" dirty="0" smtClean="0"/>
              <a:t>3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79194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08" y="432661"/>
            <a:ext cx="9956292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single balloon costs $3 and a bunch of balloons costs $12. How many times as much does the bunch of balloons cost than the single balloon?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726" y="3709691"/>
            <a:ext cx="881418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drawings or models to 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how you would solve the problem.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905" y="627251"/>
            <a:ext cx="62992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single balloon costs $3 and a bunch of balloons costs $12. How many times as much does the bunch of balloons cost than the single balloon?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0337" y="4248415"/>
            <a:ext cx="1142710" cy="544148"/>
          </a:xfrm>
          <a:custGeom>
            <a:avLst/>
            <a:gdLst/>
            <a:ahLst/>
            <a:cxnLst/>
            <a:rect l="0" t="0" r="0" b="0"/>
            <a:pathLst>
              <a:path w="1142710" h="544148">
                <a:moveTo>
                  <a:pt x="0" y="0"/>
                </a:moveTo>
                <a:lnTo>
                  <a:pt x="1142709" y="0"/>
                </a:lnTo>
                <a:lnTo>
                  <a:pt x="1142709" y="544147"/>
                </a:lnTo>
                <a:lnTo>
                  <a:pt x="0" y="544147"/>
                </a:lnTo>
                <a:close/>
              </a:path>
            </a:pathLst>
          </a:custGeom>
          <a:solidFill>
            <a:srgbClr val="00FF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55737" y="5048515"/>
            <a:ext cx="1142710" cy="544148"/>
          </a:xfrm>
          <a:custGeom>
            <a:avLst/>
            <a:gdLst/>
            <a:ahLst/>
            <a:cxnLst/>
            <a:rect l="0" t="0" r="0" b="0"/>
            <a:pathLst>
              <a:path w="1142710" h="544148">
                <a:moveTo>
                  <a:pt x="0" y="0"/>
                </a:moveTo>
                <a:lnTo>
                  <a:pt x="1142709" y="0"/>
                </a:lnTo>
                <a:lnTo>
                  <a:pt x="1142709" y="544147"/>
                </a:lnTo>
                <a:lnTo>
                  <a:pt x="0" y="544147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734727"/>
            <a:ext cx="519968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does each bar represent?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ball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7" y="385171"/>
            <a:ext cx="2506421" cy="27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2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76200"/>
            <a:ext cx="991743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Mike ran 4 laps around the football field. Tommie ran 5 times as many laps around the football field as Mike. How many laps did Tommie run?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726" y="3709691"/>
            <a:ext cx="8814181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7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manipulatives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drawings to </a:t>
            </a:r>
            <a:r>
              <a:rPr lang="en-US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how you would solve the problem.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4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400" y="611753"/>
            <a:ext cx="62992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single balloon costs $3 and a bunch of balloons costs $12. How many times as much does the bunch of balloons cost than the single balloon?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1531" y="4221078"/>
            <a:ext cx="1269709" cy="544147"/>
            <a:chOff x="371050" y="3616644"/>
            <a:chExt cx="1269709" cy="544147"/>
          </a:xfrm>
        </p:grpSpPr>
        <p:sp>
          <p:nvSpPr>
            <p:cNvPr id="3" name="Freeform 2"/>
            <p:cNvSpPr/>
            <p:nvPr/>
          </p:nvSpPr>
          <p:spPr>
            <a:xfrm>
              <a:off x="434550" y="3616644"/>
              <a:ext cx="1142710" cy="544147"/>
            </a:xfrm>
            <a:custGeom>
              <a:avLst/>
              <a:gdLst/>
              <a:ahLst/>
              <a:cxnLst/>
              <a:rect l="0" t="0" r="0" b="0"/>
              <a:pathLst>
                <a:path w="1142710" h="544147">
                  <a:moveTo>
                    <a:pt x="0" y="0"/>
                  </a:moveTo>
                  <a:lnTo>
                    <a:pt x="1142709" y="0"/>
                  </a:lnTo>
                  <a:lnTo>
                    <a:pt x="1142709" y="544146"/>
                  </a:lnTo>
                  <a:lnTo>
                    <a:pt x="0" y="544146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1050" y="36166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6355" y="5019768"/>
            <a:ext cx="1269709" cy="544148"/>
            <a:chOff x="396450" y="4416744"/>
            <a:chExt cx="1269709" cy="544148"/>
          </a:xfrm>
        </p:grpSpPr>
        <p:sp>
          <p:nvSpPr>
            <p:cNvPr id="6" name="Freeform 5"/>
            <p:cNvSpPr/>
            <p:nvPr/>
          </p:nvSpPr>
          <p:spPr>
            <a:xfrm>
              <a:off x="459950" y="4416744"/>
              <a:ext cx="1142710" cy="544148"/>
            </a:xfrm>
            <a:custGeom>
              <a:avLst/>
              <a:gdLst/>
              <a:ahLst/>
              <a:cxnLst/>
              <a:rect l="0" t="0" r="0" b="0"/>
              <a:pathLst>
                <a:path w="1142710" h="544148">
                  <a:moveTo>
                    <a:pt x="0" y="0"/>
                  </a:moveTo>
                  <a:lnTo>
                    <a:pt x="1142709" y="0"/>
                  </a:lnTo>
                  <a:lnTo>
                    <a:pt x="1142709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450" y="44167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84398" y="2780894"/>
            <a:ext cx="6839204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red bar represents the bunch and it has to cost $12, how many bars will you need?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Image result for ball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7" y="385171"/>
            <a:ext cx="2506421" cy="27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6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991" y="684957"/>
            <a:ext cx="62992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single balloon costs $3 and a bunch of balloons costs $12. How many times as much does the bunch of balloons cost than the single balloon?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4437" y="3907452"/>
            <a:ext cx="1269709" cy="544148"/>
            <a:chOff x="332950" y="3070544"/>
            <a:chExt cx="1269709" cy="544148"/>
          </a:xfrm>
        </p:grpSpPr>
        <p:sp>
          <p:nvSpPr>
            <p:cNvPr id="3" name="Freeform 2"/>
            <p:cNvSpPr/>
            <p:nvPr/>
          </p:nvSpPr>
          <p:spPr>
            <a:xfrm>
              <a:off x="396450" y="3070544"/>
              <a:ext cx="1142710" cy="544148"/>
            </a:xfrm>
            <a:custGeom>
              <a:avLst/>
              <a:gdLst/>
              <a:ahLst/>
              <a:cxnLst/>
              <a:rect l="0" t="0" r="0" b="0"/>
              <a:pathLst>
                <a:path w="1142710" h="544148">
                  <a:moveTo>
                    <a:pt x="0" y="0"/>
                  </a:moveTo>
                  <a:lnTo>
                    <a:pt x="1142709" y="0"/>
                  </a:lnTo>
                  <a:lnTo>
                    <a:pt x="1142709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2950" y="30705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837" y="4707552"/>
            <a:ext cx="1269709" cy="544148"/>
            <a:chOff x="358350" y="3870644"/>
            <a:chExt cx="1269709" cy="544148"/>
          </a:xfrm>
        </p:grpSpPr>
        <p:sp>
          <p:nvSpPr>
            <p:cNvPr id="6" name="Freeform 5"/>
            <p:cNvSpPr/>
            <p:nvPr/>
          </p:nvSpPr>
          <p:spPr>
            <a:xfrm>
              <a:off x="421850" y="3870644"/>
              <a:ext cx="1142710" cy="544148"/>
            </a:xfrm>
            <a:custGeom>
              <a:avLst/>
              <a:gdLst/>
              <a:ahLst/>
              <a:cxnLst/>
              <a:rect l="0" t="0" r="0" b="0"/>
              <a:pathLst>
                <a:path w="1142710" h="544148">
                  <a:moveTo>
                    <a:pt x="0" y="0"/>
                  </a:moveTo>
                  <a:lnTo>
                    <a:pt x="1142709" y="0"/>
                  </a:lnTo>
                  <a:lnTo>
                    <a:pt x="1142709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350" y="38706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20796" y="2927087"/>
            <a:ext cx="6839204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times more does it cost?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45139" y="4707552"/>
            <a:ext cx="1269709" cy="544148"/>
            <a:chOff x="1483652" y="3870644"/>
            <a:chExt cx="1269709" cy="544148"/>
          </a:xfrm>
        </p:grpSpPr>
        <p:sp>
          <p:nvSpPr>
            <p:cNvPr id="11" name="Freeform 10"/>
            <p:cNvSpPr/>
            <p:nvPr/>
          </p:nvSpPr>
          <p:spPr>
            <a:xfrm>
              <a:off x="1564850" y="3870644"/>
              <a:ext cx="1142710" cy="544148"/>
            </a:xfrm>
            <a:custGeom>
              <a:avLst/>
              <a:gdLst/>
              <a:ahLst/>
              <a:cxnLst/>
              <a:rect l="0" t="0" r="0" b="0"/>
              <a:pathLst>
                <a:path w="1142710" h="544148">
                  <a:moveTo>
                    <a:pt x="0" y="0"/>
                  </a:moveTo>
                  <a:lnTo>
                    <a:pt x="1142709" y="0"/>
                  </a:lnTo>
                  <a:lnTo>
                    <a:pt x="1142709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652" y="391742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93137" y="4707552"/>
            <a:ext cx="1269709" cy="544148"/>
            <a:chOff x="2631650" y="3870644"/>
            <a:chExt cx="1269709" cy="544148"/>
          </a:xfrm>
        </p:grpSpPr>
        <p:sp>
          <p:nvSpPr>
            <p:cNvPr id="14" name="Freeform 13"/>
            <p:cNvSpPr/>
            <p:nvPr/>
          </p:nvSpPr>
          <p:spPr>
            <a:xfrm>
              <a:off x="2695150" y="3870644"/>
              <a:ext cx="1142710" cy="544148"/>
            </a:xfrm>
            <a:custGeom>
              <a:avLst/>
              <a:gdLst/>
              <a:ahLst/>
              <a:cxnLst/>
              <a:rect l="0" t="0" r="0" b="0"/>
              <a:pathLst>
                <a:path w="1142710" h="544148">
                  <a:moveTo>
                    <a:pt x="0" y="0"/>
                  </a:moveTo>
                  <a:lnTo>
                    <a:pt x="1142709" y="0"/>
                  </a:lnTo>
                  <a:lnTo>
                    <a:pt x="1142709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1650" y="38706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36136" y="4707552"/>
            <a:ext cx="1269709" cy="544148"/>
            <a:chOff x="3774649" y="3870644"/>
            <a:chExt cx="1269709" cy="544148"/>
          </a:xfrm>
        </p:grpSpPr>
        <p:sp>
          <p:nvSpPr>
            <p:cNvPr id="17" name="Freeform 16"/>
            <p:cNvSpPr/>
            <p:nvPr/>
          </p:nvSpPr>
          <p:spPr>
            <a:xfrm>
              <a:off x="3838149" y="3870644"/>
              <a:ext cx="1142711" cy="544148"/>
            </a:xfrm>
            <a:custGeom>
              <a:avLst/>
              <a:gdLst/>
              <a:ahLst/>
              <a:cxnLst/>
              <a:rect l="0" t="0" r="0" b="0"/>
              <a:pathLst>
                <a:path w="1142711" h="544148">
                  <a:moveTo>
                    <a:pt x="0" y="0"/>
                  </a:moveTo>
                  <a:lnTo>
                    <a:pt x="1142710" y="0"/>
                  </a:lnTo>
                  <a:lnTo>
                    <a:pt x="1142710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4649" y="38706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Image result for ball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7" y="385171"/>
            <a:ext cx="2506421" cy="27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53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7691" y="580756"/>
            <a:ext cx="62992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single balloon costs $3 and a bunch of balloons costs $12. How many times as much does the bunch of balloons cost than the single balloon?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6837" y="3851272"/>
            <a:ext cx="1269709" cy="544148"/>
            <a:chOff x="358349" y="3184844"/>
            <a:chExt cx="1269709" cy="544148"/>
          </a:xfrm>
        </p:grpSpPr>
        <p:sp>
          <p:nvSpPr>
            <p:cNvPr id="3" name="Freeform 2"/>
            <p:cNvSpPr/>
            <p:nvPr/>
          </p:nvSpPr>
          <p:spPr>
            <a:xfrm>
              <a:off x="421849" y="3184844"/>
              <a:ext cx="1142711" cy="544148"/>
            </a:xfrm>
            <a:custGeom>
              <a:avLst/>
              <a:gdLst/>
              <a:ahLst/>
              <a:cxnLst/>
              <a:rect l="0" t="0" r="0" b="0"/>
              <a:pathLst>
                <a:path w="1142711" h="544148">
                  <a:moveTo>
                    <a:pt x="0" y="0"/>
                  </a:moveTo>
                  <a:lnTo>
                    <a:pt x="1142710" y="0"/>
                  </a:lnTo>
                  <a:lnTo>
                    <a:pt x="1142710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349" y="31848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6838" y="4943472"/>
            <a:ext cx="1269709" cy="544148"/>
            <a:chOff x="358350" y="4277044"/>
            <a:chExt cx="1269709" cy="544148"/>
          </a:xfrm>
        </p:grpSpPr>
        <p:sp>
          <p:nvSpPr>
            <p:cNvPr id="6" name="Freeform 5"/>
            <p:cNvSpPr/>
            <p:nvPr/>
          </p:nvSpPr>
          <p:spPr>
            <a:xfrm>
              <a:off x="421850" y="4277044"/>
              <a:ext cx="1142710" cy="544148"/>
            </a:xfrm>
            <a:custGeom>
              <a:avLst/>
              <a:gdLst/>
              <a:ahLst/>
              <a:cxnLst/>
              <a:rect l="0" t="0" r="0" b="0"/>
              <a:pathLst>
                <a:path w="1142710" h="544148">
                  <a:moveTo>
                    <a:pt x="0" y="0"/>
                  </a:moveTo>
                  <a:lnTo>
                    <a:pt x="1142709" y="0"/>
                  </a:lnTo>
                  <a:lnTo>
                    <a:pt x="1142709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350" y="42770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22537" y="4943472"/>
            <a:ext cx="1269709" cy="544148"/>
            <a:chOff x="1514049" y="4277044"/>
            <a:chExt cx="1269709" cy="544148"/>
          </a:xfrm>
        </p:grpSpPr>
        <p:sp>
          <p:nvSpPr>
            <p:cNvPr id="11" name="Freeform 10"/>
            <p:cNvSpPr/>
            <p:nvPr/>
          </p:nvSpPr>
          <p:spPr>
            <a:xfrm>
              <a:off x="1577549" y="4277044"/>
              <a:ext cx="1142711" cy="544148"/>
            </a:xfrm>
            <a:custGeom>
              <a:avLst/>
              <a:gdLst/>
              <a:ahLst/>
              <a:cxnLst/>
              <a:rect l="0" t="0" r="0" b="0"/>
              <a:pathLst>
                <a:path w="1142711" h="544148">
                  <a:moveTo>
                    <a:pt x="0" y="0"/>
                  </a:moveTo>
                  <a:lnTo>
                    <a:pt x="1142710" y="0"/>
                  </a:lnTo>
                  <a:lnTo>
                    <a:pt x="1142710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4049" y="42770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52837" y="4943472"/>
            <a:ext cx="1269709" cy="544148"/>
            <a:chOff x="2644349" y="4277044"/>
            <a:chExt cx="1269709" cy="544148"/>
          </a:xfrm>
        </p:grpSpPr>
        <p:sp>
          <p:nvSpPr>
            <p:cNvPr id="14" name="Freeform 13"/>
            <p:cNvSpPr/>
            <p:nvPr/>
          </p:nvSpPr>
          <p:spPr>
            <a:xfrm>
              <a:off x="2707849" y="4277044"/>
              <a:ext cx="1142711" cy="544148"/>
            </a:xfrm>
            <a:custGeom>
              <a:avLst/>
              <a:gdLst/>
              <a:ahLst/>
              <a:cxnLst/>
              <a:rect l="0" t="0" r="0" b="0"/>
              <a:pathLst>
                <a:path w="1142711" h="544148">
                  <a:moveTo>
                    <a:pt x="0" y="0"/>
                  </a:moveTo>
                  <a:lnTo>
                    <a:pt x="1142710" y="0"/>
                  </a:lnTo>
                  <a:lnTo>
                    <a:pt x="1142710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4349" y="42770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95837" y="4943472"/>
            <a:ext cx="1269709" cy="544148"/>
            <a:chOff x="3787349" y="4277044"/>
            <a:chExt cx="1269709" cy="544148"/>
          </a:xfrm>
        </p:grpSpPr>
        <p:sp>
          <p:nvSpPr>
            <p:cNvPr id="17" name="Freeform 16"/>
            <p:cNvSpPr/>
            <p:nvPr/>
          </p:nvSpPr>
          <p:spPr>
            <a:xfrm>
              <a:off x="3850849" y="4277044"/>
              <a:ext cx="1142711" cy="544148"/>
            </a:xfrm>
            <a:custGeom>
              <a:avLst/>
              <a:gdLst/>
              <a:ahLst/>
              <a:cxnLst/>
              <a:rect l="0" t="0" r="0" b="0"/>
              <a:pathLst>
                <a:path w="1142711" h="544148">
                  <a:moveTo>
                    <a:pt x="0" y="0"/>
                  </a:moveTo>
                  <a:lnTo>
                    <a:pt x="1142710" y="0"/>
                  </a:lnTo>
                  <a:lnTo>
                    <a:pt x="1142710" y="544147"/>
                  </a:lnTo>
                  <a:lnTo>
                    <a:pt x="0" y="544147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7349" y="4277044"/>
              <a:ext cx="1269709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$3</a:t>
              </a:r>
              <a:endPara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99088" y="4514528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7788" y="4501828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7288" y="4501828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6488" y="4463728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Image result for ball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9" y="176541"/>
            <a:ext cx="2506421" cy="27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2048" y="2793176"/>
            <a:ext cx="9684258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could we represent the problem with an equation?  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operation do you think we need to use? 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139700"/>
            <a:ext cx="984758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information from the word problem wasn't given to us?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3835400"/>
            <a:ext cx="857671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do to solve the problem?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485900"/>
            <a:ext cx="62992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balloon costs $3 and a bunch of balloons costs $12. How many times as much does the bunch of balloons cost than the single balloon?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49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9085580" cy="1472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try!</a:t>
            </a:r>
            <a:b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diagrams or models to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show your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lizard weighs 4 pounds. A rattlesnake weighs 20 pounds. How many times more does lizard weigh than the rattlesnake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single pencil cost nine cents. A pack of pencils costs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ninty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cents. How many times more is the pack of pencils than the single pencil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lunch Cassandra ate 7 grapes. For dinner Cassandra ate 35 grapes. How many times more grapes did Cassandra eat a dinner than lunch?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0700" y="76200"/>
            <a:ext cx="56896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Mike ran 4 laps around the football field. Tommie ran 5 times as many laps around the football field as Mike. How many laps did Tommie run? 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6593" y="509287"/>
            <a:ext cx="2205609" cy="0"/>
          </a:xfrm>
          <a:prstGeom prst="line">
            <a:avLst/>
          </a:prstGeom>
          <a:ln w="38100" cap="flat" cmpd="sng" algn="ctr">
            <a:solidFill>
              <a:srgbClr val="00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85998" y="893073"/>
            <a:ext cx="278130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4497" y="3335903"/>
            <a:ext cx="1503896" cy="510391"/>
            <a:chOff x="94497" y="3335903"/>
            <a:chExt cx="1503896" cy="510391"/>
          </a:xfrm>
        </p:grpSpPr>
        <p:sp>
          <p:nvSpPr>
            <p:cNvPr id="7" name="Freeform 6"/>
            <p:cNvSpPr/>
            <p:nvPr/>
          </p:nvSpPr>
          <p:spPr>
            <a:xfrm>
              <a:off x="157997" y="3335903"/>
              <a:ext cx="1376897" cy="510391"/>
            </a:xfrm>
            <a:custGeom>
              <a:avLst/>
              <a:gdLst/>
              <a:ahLst/>
              <a:cxnLst/>
              <a:rect l="0" t="0" r="0" b="0"/>
              <a:pathLst>
                <a:path w="1376897" h="510391">
                  <a:moveTo>
                    <a:pt x="0" y="0"/>
                  </a:moveTo>
                  <a:lnTo>
                    <a:pt x="1376896" y="0"/>
                  </a:lnTo>
                  <a:lnTo>
                    <a:pt x="1376896" y="510390"/>
                  </a:lnTo>
                  <a:lnTo>
                    <a:pt x="0" y="510390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97" y="3335903"/>
              <a:ext cx="1503896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laps</a:t>
              </a:r>
              <a:endPara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4" y="223882"/>
            <a:ext cx="3801386" cy="17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6538706" y="3726051"/>
            <a:ext cx="7847181" cy="2057498"/>
            <a:chOff x="-6848671" y="2652037"/>
            <a:chExt cx="7847181" cy="2057498"/>
          </a:xfrm>
        </p:grpSpPr>
        <p:grpSp>
          <p:nvGrpSpPr>
            <p:cNvPr id="9" name="Group 8"/>
            <p:cNvGrpSpPr/>
            <p:nvPr/>
          </p:nvGrpSpPr>
          <p:grpSpPr>
            <a:xfrm>
              <a:off x="-163648" y="3711368"/>
              <a:ext cx="1162158" cy="998167"/>
              <a:chOff x="-163648" y="3711368"/>
              <a:chExt cx="1162158" cy="998167"/>
            </a:xfrm>
          </p:grpSpPr>
          <p:sp>
            <p:nvSpPr>
              <p:cNvPr id="7" name="Freeform 6"/>
              <p:cNvSpPr/>
              <p:nvPr/>
            </p:nvSpPr>
            <p:spPr>
              <a:xfrm rot="5400000">
                <a:off x="-81653" y="3629373"/>
                <a:ext cx="998167" cy="1162158"/>
              </a:xfrm>
              <a:custGeom>
                <a:avLst/>
                <a:gdLst/>
                <a:ahLst/>
                <a:cxnLst/>
                <a:rect l="0" t="0" r="0" b="0"/>
                <a:pathLst>
                  <a:path w="998167" h="1162158">
                    <a:moveTo>
                      <a:pt x="998166" y="483987"/>
                    </a:moveTo>
                    <a:lnTo>
                      <a:pt x="748626" y="483987"/>
                    </a:lnTo>
                    <a:lnTo>
                      <a:pt x="748626" y="1162157"/>
                    </a:lnTo>
                    <a:lnTo>
                      <a:pt x="249541" y="1162157"/>
                    </a:lnTo>
                    <a:lnTo>
                      <a:pt x="249541" y="483987"/>
                    </a:lnTo>
                    <a:lnTo>
                      <a:pt x="0" y="483987"/>
                    </a:lnTo>
                    <a:lnTo>
                      <a:pt x="49908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4076700"/>
                <a:ext cx="936272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300" smtClean="0">
                    <a:solidFill>
                      <a:srgbClr val="FFFFFF"/>
                    </a:solidFill>
                    <a:latin typeface="Arial - 18"/>
                  </a:rPr>
                  <a:t>Tommie</a:t>
                </a:r>
                <a:endParaRPr lang="en-US" sz="1300">
                  <a:solidFill>
                    <a:srgbClr val="FFFFFF"/>
                  </a:solidFill>
                  <a:latin typeface="Arial - 18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-6848671" y="2652037"/>
              <a:ext cx="6848672" cy="1841957"/>
              <a:chOff x="-6848671" y="2652037"/>
              <a:chExt cx="6848672" cy="184195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6812495" y="3904841"/>
                <a:ext cx="5471108" cy="589153"/>
                <a:chOff x="-6812495" y="3904841"/>
                <a:chExt cx="5471108" cy="589153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-6812495" y="3945503"/>
                  <a:ext cx="1364196" cy="548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4196" h="548491">
                      <a:moveTo>
                        <a:pt x="0" y="0"/>
                      </a:moveTo>
                      <a:lnTo>
                        <a:pt x="1364195" y="0"/>
                      </a:lnTo>
                      <a:lnTo>
                        <a:pt x="1364195" y="548490"/>
                      </a:lnTo>
                      <a:lnTo>
                        <a:pt x="0" y="548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-2832582" y="3904841"/>
                  <a:ext cx="1491195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solidFill>
                        <a:srgbClr val="FFFFFF"/>
                      </a:solidFill>
                      <a:latin typeface="Arial - 36"/>
                    </a:rPr>
                    <a:t>4 laps</a:t>
                  </a:r>
                  <a:endParaRPr lang="en-US" sz="2700" dirty="0">
                    <a:solidFill>
                      <a:srgbClr val="FFFFFF"/>
                    </a:solidFill>
                    <a:latin typeface="Arial - 36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-5453595" y="2652037"/>
                <a:ext cx="4382348" cy="1841957"/>
                <a:chOff x="-5453595" y="2652037"/>
                <a:chExt cx="4382348" cy="1841957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-5453595" y="3945503"/>
                  <a:ext cx="1364197" cy="548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4197" h="548491">
                      <a:moveTo>
                        <a:pt x="0" y="0"/>
                      </a:moveTo>
                      <a:lnTo>
                        <a:pt x="1364196" y="0"/>
                      </a:lnTo>
                      <a:lnTo>
                        <a:pt x="1364196" y="548490"/>
                      </a:lnTo>
                      <a:lnTo>
                        <a:pt x="0" y="548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-2562443" y="2652037"/>
                  <a:ext cx="1491196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endParaRPr lang="en-US" sz="2700" dirty="0">
                    <a:solidFill>
                      <a:srgbClr val="FFFFFF"/>
                    </a:solidFill>
                    <a:latin typeface="Arial - 36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-4201263" y="3945502"/>
                <a:ext cx="1491196" cy="548492"/>
                <a:chOff x="-4201263" y="3945502"/>
                <a:chExt cx="1491196" cy="548492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-4094695" y="3945503"/>
                  <a:ext cx="1364197" cy="548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4197" h="548491">
                      <a:moveTo>
                        <a:pt x="0" y="0"/>
                      </a:moveTo>
                      <a:lnTo>
                        <a:pt x="1364196" y="0"/>
                      </a:lnTo>
                      <a:lnTo>
                        <a:pt x="1364196" y="548490"/>
                      </a:lnTo>
                      <a:lnTo>
                        <a:pt x="0" y="548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-4201263" y="3945502"/>
                  <a:ext cx="1491196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 laps</a:t>
                  </a:r>
                  <a:endParaRPr lang="en-US" sz="27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-5531482" y="3911215"/>
                <a:ext cx="4172583" cy="582779"/>
                <a:chOff x="-5531482" y="3911215"/>
                <a:chExt cx="4172583" cy="582779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-2723096" y="3945503"/>
                  <a:ext cx="1364197" cy="548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4197" h="548491">
                      <a:moveTo>
                        <a:pt x="0" y="0"/>
                      </a:moveTo>
                      <a:lnTo>
                        <a:pt x="1364196" y="0"/>
                      </a:lnTo>
                      <a:lnTo>
                        <a:pt x="1364196" y="548490"/>
                      </a:lnTo>
                      <a:lnTo>
                        <a:pt x="0" y="548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-5531482" y="3911215"/>
                  <a:ext cx="1491196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 laps</a:t>
                  </a:r>
                  <a:endParaRPr lang="en-US" sz="27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-6848671" y="3945502"/>
                <a:ext cx="6848672" cy="548492"/>
                <a:chOff x="-6848671" y="3945502"/>
                <a:chExt cx="6848672" cy="548492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-1364196" y="3945503"/>
                  <a:ext cx="1364197" cy="548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4197" h="548491">
                      <a:moveTo>
                        <a:pt x="0" y="0"/>
                      </a:moveTo>
                      <a:lnTo>
                        <a:pt x="1364196" y="0"/>
                      </a:lnTo>
                      <a:lnTo>
                        <a:pt x="1364196" y="548490"/>
                      </a:lnTo>
                      <a:lnTo>
                        <a:pt x="0" y="548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8100" cap="flat" cmpd="sng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-6848671" y="3945502"/>
                  <a:ext cx="1491196" cy="507831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pPr algn="ctr"/>
                  <a:r>
                    <a:rPr lang="en-US" sz="2600" dirty="0" smtClean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 laps</a:t>
                  </a:r>
                  <a:endParaRPr lang="en-US" sz="26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4330700" y="76200"/>
            <a:ext cx="56896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Mike ran 4 laps around the football field. Tommie ran 5 times as many laps around the football field as Mike. How many laps did Tommie run? 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98" y="2294720"/>
            <a:ext cx="9684258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Tommie ran 5 times farther, how many bars would he need to represent him?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89292" y="543082"/>
            <a:ext cx="2192909" cy="0"/>
          </a:xfrm>
          <a:prstGeom prst="line">
            <a:avLst/>
          </a:prstGeom>
          <a:ln w="38100" cap="flat" cmpd="sng" algn="ctr">
            <a:solidFill>
              <a:srgbClr val="00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52203" y="914167"/>
            <a:ext cx="276860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17098" y="3763613"/>
            <a:ext cx="1503896" cy="510391"/>
            <a:chOff x="132597" y="2942203"/>
            <a:chExt cx="1503896" cy="510391"/>
          </a:xfrm>
        </p:grpSpPr>
        <p:sp>
          <p:nvSpPr>
            <p:cNvPr id="27" name="Freeform 26"/>
            <p:cNvSpPr/>
            <p:nvPr/>
          </p:nvSpPr>
          <p:spPr>
            <a:xfrm>
              <a:off x="196097" y="2942203"/>
              <a:ext cx="1376897" cy="510391"/>
            </a:xfrm>
            <a:custGeom>
              <a:avLst/>
              <a:gdLst/>
              <a:ahLst/>
              <a:cxnLst/>
              <a:rect l="0" t="0" r="0" b="0"/>
              <a:pathLst>
                <a:path w="1376897" h="510391">
                  <a:moveTo>
                    <a:pt x="0" y="0"/>
                  </a:moveTo>
                  <a:lnTo>
                    <a:pt x="1376896" y="0"/>
                  </a:lnTo>
                  <a:lnTo>
                    <a:pt x="1376896" y="510390"/>
                  </a:lnTo>
                  <a:lnTo>
                    <a:pt x="0" y="510390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2597" y="2942203"/>
              <a:ext cx="1503896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laps</a:t>
              </a:r>
              <a:endPara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2522618" y="5005374"/>
            <a:ext cx="149119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laps</a:t>
            </a:r>
            <a:endParaRPr lang="en-US" sz="27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143287" y="4992998"/>
            <a:ext cx="149119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laps</a:t>
            </a:r>
            <a:endParaRPr lang="en-US" sz="27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4" y="223882"/>
            <a:ext cx="3801386" cy="17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7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0700" y="76200"/>
            <a:ext cx="56896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Mike ran 4 laps around the football field. Tommie ran 5 times as many laps around the football field  as Mike. How many laps did Tommie run? 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597" y="3437640"/>
            <a:ext cx="1503896" cy="510391"/>
            <a:chOff x="132597" y="2802503"/>
            <a:chExt cx="1503896" cy="510391"/>
          </a:xfrm>
        </p:grpSpPr>
        <p:sp>
          <p:nvSpPr>
            <p:cNvPr id="4" name="Freeform 3"/>
            <p:cNvSpPr/>
            <p:nvPr/>
          </p:nvSpPr>
          <p:spPr>
            <a:xfrm>
              <a:off x="196097" y="2802503"/>
              <a:ext cx="1376897" cy="510391"/>
            </a:xfrm>
            <a:custGeom>
              <a:avLst/>
              <a:gdLst/>
              <a:ahLst/>
              <a:cxnLst/>
              <a:rect l="0" t="0" r="0" b="0"/>
              <a:pathLst>
                <a:path w="1376897" h="510391">
                  <a:moveTo>
                    <a:pt x="0" y="0"/>
                  </a:moveTo>
                  <a:lnTo>
                    <a:pt x="1376896" y="0"/>
                  </a:lnTo>
                  <a:lnTo>
                    <a:pt x="1376896" y="510390"/>
                  </a:lnTo>
                  <a:lnTo>
                    <a:pt x="0" y="510390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597" y="2802503"/>
              <a:ext cx="1503896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laps</a:t>
              </a:r>
              <a:endPara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450" y="2266324"/>
            <a:ext cx="9684258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could we represent the problem with an equation?  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operation do you think we need to use? 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90283" y="509287"/>
            <a:ext cx="2231009" cy="0"/>
          </a:xfrm>
          <a:prstGeom prst="line">
            <a:avLst/>
          </a:prstGeom>
          <a:ln w="38100" cap="flat" cmpd="sng" algn="ctr">
            <a:solidFill>
              <a:srgbClr val="00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9652" y="895871"/>
            <a:ext cx="278130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1797" y="4377440"/>
            <a:ext cx="6939495" cy="548491"/>
            <a:chOff x="81797" y="3742303"/>
            <a:chExt cx="6939495" cy="548491"/>
          </a:xfrm>
        </p:grpSpPr>
        <p:grpSp>
          <p:nvGrpSpPr>
            <p:cNvPr id="12" name="Group 11"/>
            <p:cNvGrpSpPr/>
            <p:nvPr/>
          </p:nvGrpSpPr>
          <p:grpSpPr>
            <a:xfrm>
              <a:off x="81797" y="3742303"/>
              <a:ext cx="1491195" cy="548491"/>
              <a:chOff x="81797" y="3742303"/>
              <a:chExt cx="1491195" cy="548491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45297" y="3742303"/>
                <a:ext cx="1364195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5" h="548491">
                    <a:moveTo>
                      <a:pt x="0" y="0"/>
                    </a:moveTo>
                    <a:lnTo>
                      <a:pt x="1364194" y="0"/>
                    </a:lnTo>
                    <a:lnTo>
                      <a:pt x="1364194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797" y="3742303"/>
                <a:ext cx="1491195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440697" y="3742303"/>
              <a:ext cx="1491196" cy="548491"/>
              <a:chOff x="1440697" y="3742303"/>
              <a:chExt cx="1491196" cy="548491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04197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40697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99597" y="3742303"/>
              <a:ext cx="1491196" cy="548491"/>
              <a:chOff x="2799597" y="3742303"/>
              <a:chExt cx="1491196" cy="54849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863097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99597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171196" y="3742303"/>
              <a:ext cx="1491196" cy="548491"/>
              <a:chOff x="4171196" y="3742303"/>
              <a:chExt cx="1491196" cy="54849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234696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71196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530096" y="3742303"/>
              <a:ext cx="1491196" cy="548491"/>
              <a:chOff x="5530096" y="3742303"/>
              <a:chExt cx="1491196" cy="54849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593596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30096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787449" y="4013337"/>
            <a:ext cx="256729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9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93900" y="398793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2000" y="398793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0900" y="397523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1400" y="398793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4" y="223882"/>
            <a:ext cx="3801386" cy="17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2600" y="50800"/>
            <a:ext cx="56896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Mike ran 4 laps around the football field. Tommie ran 5 times as many laps around the football field as Mike. How many laps did Tommie run</a:t>
            </a:r>
            <a:r>
              <a:rPr lang="en-US" sz="1900" dirty="0" smtClean="0">
                <a:solidFill>
                  <a:srgbClr val="000000"/>
                </a:solidFill>
                <a:latin typeface="Arial - 26"/>
              </a:rPr>
              <a:t>? </a:t>
            </a:r>
            <a:endParaRPr lang="en-US" sz="1900" dirty="0">
              <a:solidFill>
                <a:srgbClr val="000000"/>
              </a:solidFill>
              <a:latin typeface="Arial - 26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1763" y="3811400"/>
            <a:ext cx="1503896" cy="510391"/>
            <a:chOff x="81797" y="2866003"/>
            <a:chExt cx="1503896" cy="510391"/>
          </a:xfrm>
        </p:grpSpPr>
        <p:sp>
          <p:nvSpPr>
            <p:cNvPr id="4" name="Freeform 3"/>
            <p:cNvSpPr/>
            <p:nvPr/>
          </p:nvSpPr>
          <p:spPr>
            <a:xfrm>
              <a:off x="145297" y="2866003"/>
              <a:ext cx="1376897" cy="510391"/>
            </a:xfrm>
            <a:custGeom>
              <a:avLst/>
              <a:gdLst/>
              <a:ahLst/>
              <a:cxnLst/>
              <a:rect l="0" t="0" r="0" b="0"/>
              <a:pathLst>
                <a:path w="1376897" h="510391">
                  <a:moveTo>
                    <a:pt x="0" y="0"/>
                  </a:moveTo>
                  <a:lnTo>
                    <a:pt x="1376896" y="0"/>
                  </a:lnTo>
                  <a:lnTo>
                    <a:pt x="1376896" y="510390"/>
                  </a:lnTo>
                  <a:lnTo>
                    <a:pt x="0" y="510390"/>
                  </a:lnTo>
                  <a:close/>
                </a:path>
              </a:pathLst>
            </a:custGeom>
            <a:solidFill>
              <a:srgbClr val="00FF00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797" y="2866003"/>
              <a:ext cx="1503896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27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laps</a:t>
              </a:r>
              <a:endParaRPr lang="en-US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7250" y="2610981"/>
            <a:ext cx="9684258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5 = 20		Tommie ran 20 laps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87900" y="499386"/>
            <a:ext cx="2167509" cy="0"/>
          </a:xfrm>
          <a:prstGeom prst="line">
            <a:avLst/>
          </a:prstGeom>
          <a:ln w="38100" cap="flat" cmpd="sng" algn="ctr">
            <a:solidFill>
              <a:srgbClr val="00FF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2042" y="883171"/>
            <a:ext cx="2794000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91763" y="4687700"/>
            <a:ext cx="6939495" cy="548491"/>
            <a:chOff x="81797" y="3742303"/>
            <a:chExt cx="6939495" cy="548491"/>
          </a:xfrm>
        </p:grpSpPr>
        <p:grpSp>
          <p:nvGrpSpPr>
            <p:cNvPr id="12" name="Group 11"/>
            <p:cNvGrpSpPr/>
            <p:nvPr/>
          </p:nvGrpSpPr>
          <p:grpSpPr>
            <a:xfrm>
              <a:off x="81797" y="3742303"/>
              <a:ext cx="1491195" cy="548491"/>
              <a:chOff x="81797" y="3742303"/>
              <a:chExt cx="1491195" cy="548491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45297" y="3742303"/>
                <a:ext cx="1364195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5" h="548491">
                    <a:moveTo>
                      <a:pt x="0" y="0"/>
                    </a:moveTo>
                    <a:lnTo>
                      <a:pt x="1364194" y="0"/>
                    </a:lnTo>
                    <a:lnTo>
                      <a:pt x="1364194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797" y="3742303"/>
                <a:ext cx="1491195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440697" y="3742303"/>
              <a:ext cx="1491196" cy="548491"/>
              <a:chOff x="1440697" y="3742303"/>
              <a:chExt cx="1491196" cy="548491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04197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40697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99597" y="3742303"/>
              <a:ext cx="1491196" cy="548491"/>
              <a:chOff x="2799597" y="3742303"/>
              <a:chExt cx="1491196" cy="54849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863097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99597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171196" y="3742303"/>
              <a:ext cx="1491196" cy="548491"/>
              <a:chOff x="4171196" y="3742303"/>
              <a:chExt cx="1491196" cy="54849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234696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71196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530096" y="3742303"/>
              <a:ext cx="1491196" cy="548491"/>
              <a:chOff x="5530096" y="3742303"/>
              <a:chExt cx="1491196" cy="54849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593596" y="3742303"/>
                <a:ext cx="1364197" cy="548491"/>
              </a:xfrm>
              <a:custGeom>
                <a:avLst/>
                <a:gdLst/>
                <a:ahLst/>
                <a:cxnLst/>
                <a:rect l="0" t="0" r="0" b="0"/>
                <a:pathLst>
                  <a:path w="1364197" h="548491">
                    <a:moveTo>
                      <a:pt x="0" y="0"/>
                    </a:moveTo>
                    <a:lnTo>
                      <a:pt x="1364196" y="0"/>
                    </a:lnTo>
                    <a:lnTo>
                      <a:pt x="1364196" y="548490"/>
                    </a:lnTo>
                    <a:lnTo>
                      <a:pt x="0" y="548490"/>
                    </a:lnTo>
                    <a:close/>
                  </a:path>
                </a:pathLst>
              </a:custGeom>
              <a:solidFill>
                <a:srgbClr val="FF0000"/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30096" y="3742303"/>
                <a:ext cx="1491196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7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laps</a:t>
                </a:r>
                <a:endParaRPr lang="en-US" sz="27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135466" y="436169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0866" y="431089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8966" y="431089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97866" y="429819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8366" y="4310897"/>
            <a:ext cx="3106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9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4" y="223882"/>
            <a:ext cx="3801386" cy="17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5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215900"/>
            <a:ext cx="984758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information from the word problem wasn't given to us?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0600" y="1739900"/>
            <a:ext cx="56896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4 laps around the football field. Tommie ran 5 times as many laps around the football field as Mike. How many laps did Tommie run? 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454" y="4220275"/>
            <a:ext cx="917198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do to solve the problem?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5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555624"/>
            <a:ext cx="8763000" cy="147284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try!</a:t>
            </a:r>
            <a:b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drawings or models to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show your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15930"/>
            <a:ext cx="8763000" cy="4834820"/>
          </a:xfrm>
        </p:spPr>
        <p:txBody>
          <a:bodyPr/>
          <a:lstStyle/>
          <a:p>
            <a:pPr lvl="0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Kayla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has 5 strawberries to use to make a pie. Geneva needs 2 times as many strawberries to make her pie. How many strawberries does Geneva need to make her pie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Giovanni is 2 years old. His brother Paul is 4 times older than him.  How old is his brother Paul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Johnny has 9 toy cars. Hayden has 4 times as many toy cars as Johnny. How many toy cars does Hayden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2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Part</a:t>
            </a:r>
            <a:r>
              <a:rPr lang="en-US" sz="9600" b="1" dirty="0" smtClean="0"/>
              <a:t> </a:t>
            </a:r>
            <a:r>
              <a:rPr lang="en-US" sz="9600" b="1" dirty="0" smtClean="0"/>
              <a:t>2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6919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1153</Words>
  <Application>Microsoft Office PowerPoint</Application>
  <PresentationFormat>Custom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- 26</vt:lpstr>
      <vt:lpstr>Arial - 36</vt:lpstr>
      <vt:lpstr>Arial - 18</vt:lpstr>
      <vt:lpstr>Calibri Light</vt:lpstr>
      <vt:lpstr>Calibri</vt:lpstr>
      <vt:lpstr>Office Theme</vt:lpstr>
      <vt:lpstr>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try! Use drawings or models to show your solutions. </vt:lpstr>
      <vt:lpstr>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try! Use drawings or models to show your solutions. </vt:lpstr>
      <vt:lpstr>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 try! Use diagrams or models to show your solutions.</vt:lpstr>
    </vt:vector>
  </TitlesOfParts>
  <Company>Randolph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Motley, Paige</dc:creator>
  <cp:lastModifiedBy>Floyd, Ana</cp:lastModifiedBy>
  <cp:revision>11</cp:revision>
  <dcterms:created xsi:type="dcterms:W3CDTF">2018-07-11T01:12:46Z</dcterms:created>
  <dcterms:modified xsi:type="dcterms:W3CDTF">2018-07-30T00:43:08Z</dcterms:modified>
</cp:coreProperties>
</file>