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Lato Hairline" panose="020B0604020202020204" charset="0"/>
      <p:regular r:id="rId18"/>
      <p:bold r:id="rId19"/>
      <p:italic r:id="rId20"/>
      <p:boldItalic r:id="rId21"/>
    </p:embeddedFont>
    <p:embeddedFont>
      <p:font typeface="Lato Light" panose="020B0604020202020204" charset="0"/>
      <p:regular r:id="rId22"/>
      <p:bold r:id="rId23"/>
      <p:italic r:id="rId24"/>
      <p:boldItalic r:id="rId25"/>
    </p:embeddedFont>
    <p:embeddedFont>
      <p:font typeface="Merriweather"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10"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052945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249d4e6da_2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4249d4e6da_2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249d4e6da_2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4249d4e6da_2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249d4e6da_2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4249d4e6da_2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249d4e6da_2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4249d4e6da_2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4249d4e6da_2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4249d4e6da_2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249d4e6da_2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4249d4e6da_2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249d4e6da_2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4249d4e6da_2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249d4e6da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4249d4e6da_2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249d4e6da_2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4249d4e6da_2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249d4e6da_2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4249d4e6da_2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249d4e6da_2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4249d4e6da_2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249d4e6da_2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4249d4e6da_2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249d4e6da_2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4249d4e6da_2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249d4e6da_2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4249d4e6da_2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54"/>
        <p:cNvGrpSpPr/>
        <p:nvPr/>
      </p:nvGrpSpPr>
      <p:grpSpPr>
        <a:xfrm>
          <a:off x="0" y="0"/>
          <a:ext cx="0" cy="0"/>
          <a:chOff x="0" y="0"/>
          <a:chExt cx="0" cy="0"/>
        </a:xfrm>
      </p:grpSpPr>
      <p:pic>
        <p:nvPicPr>
          <p:cNvPr id="55" name="Google Shape;55;p14" descr="paint_transparent1.png"/>
          <p:cNvPicPr preferRelativeResize="0"/>
          <p:nvPr/>
        </p:nvPicPr>
        <p:blipFill rotWithShape="1">
          <a:blip r:embed="rId3">
            <a:alphaModFix/>
          </a:blip>
          <a:srcRect l="55210"/>
          <a:stretch/>
        </p:blipFill>
        <p:spPr>
          <a:xfrm>
            <a:off x="1" y="0"/>
            <a:ext cx="4095677" cy="5143500"/>
          </a:xfrm>
          <a:prstGeom prst="rect">
            <a:avLst/>
          </a:prstGeom>
          <a:noFill/>
          <a:ln>
            <a:noFill/>
          </a:ln>
        </p:spPr>
      </p:pic>
      <p:sp>
        <p:nvSpPr>
          <p:cNvPr id="56" name="Google Shape;56;p14"/>
          <p:cNvSpPr txBox="1">
            <a:spLocks noGrp="1"/>
          </p:cNvSpPr>
          <p:nvPr>
            <p:ph type="ctrTitle"/>
          </p:nvPr>
        </p:nvSpPr>
        <p:spPr>
          <a:xfrm>
            <a:off x="3208125" y="3287225"/>
            <a:ext cx="5250300" cy="1159800"/>
          </a:xfrm>
          <a:prstGeom prst="rect">
            <a:avLst/>
          </a:prstGeom>
          <a:noFill/>
          <a:ln>
            <a:noFill/>
          </a:ln>
        </p:spPr>
        <p:txBody>
          <a:bodyPr spcFirstLastPara="1" wrap="square" lIns="91425" tIns="91425" rIns="91425" bIns="91425" anchor="b" anchorCtr="0"/>
          <a:lstStyle>
            <a:lvl1pPr marR="0" lvl="0"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1pPr>
            <a:lvl2pPr marR="0" lvl="1"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2pPr>
            <a:lvl3pPr marR="0" lvl="2"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3pPr>
            <a:lvl4pPr marR="0" lvl="3"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4pPr>
            <a:lvl5pPr marR="0" lvl="4"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5pPr>
            <a:lvl6pPr marR="0" lvl="5"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6pPr>
            <a:lvl7pPr marR="0" lvl="6"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7pPr>
            <a:lvl8pPr marR="0" lvl="7"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8pPr>
            <a:lvl9pPr marR="0" lvl="8"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57"/>
        <p:cNvGrpSpPr/>
        <p:nvPr/>
      </p:nvGrpSpPr>
      <p:grpSpPr>
        <a:xfrm>
          <a:off x="0" y="0"/>
          <a:ext cx="0" cy="0"/>
          <a:chOff x="0" y="0"/>
          <a:chExt cx="0" cy="0"/>
        </a:xfrm>
      </p:grpSpPr>
      <p:pic>
        <p:nvPicPr>
          <p:cNvPr id="58" name="Google Shape;58;p15" descr="paint_transparent1.pn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9" name="Google Shape;59;p15"/>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endParaRPr/>
          </a:p>
        </p:txBody>
      </p:sp>
      <p:sp>
        <p:nvSpPr>
          <p:cNvPr id="60" name="Google Shape;60;p15"/>
          <p:cNvSpPr txBox="1">
            <a:spLocks noGrp="1"/>
          </p:cNvSpPr>
          <p:nvPr>
            <p:ph type="body" idx="1"/>
          </p:nvPr>
        </p:nvSpPr>
        <p:spPr>
          <a:xfrm>
            <a:off x="457200" y="2211825"/>
            <a:ext cx="2675100" cy="2637900"/>
          </a:xfrm>
          <a:prstGeom prst="rect">
            <a:avLst/>
          </a:prstGeom>
          <a:noFill/>
          <a:ln>
            <a:noFill/>
          </a:ln>
        </p:spPr>
        <p:txBody>
          <a:bodyPr spcFirstLastPara="1" wrap="square" lIns="91425" tIns="91425" rIns="91425" bIns="91425" anchor="t" anchorCtr="0"/>
          <a:lstStyle>
            <a:lvl1pPr marL="457200" marR="0" lvl="0" indent="-330200" algn="l" rtl="0">
              <a:lnSpc>
                <a:spcPct val="100000"/>
              </a:lnSpc>
              <a:spcBef>
                <a:spcPts val="60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1pPr>
            <a:lvl2pPr marL="914400" marR="0" lvl="1"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2pPr>
            <a:lvl3pPr marL="1371600" marR="0" lvl="2"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3pPr>
            <a:lvl4pPr marL="1828800" marR="0" lvl="3"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4pPr>
            <a:lvl5pPr marL="2286000" marR="0" lvl="4"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5pPr>
            <a:lvl6pPr marL="2743200" marR="0" lvl="5"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6pPr>
            <a:lvl7pPr marL="3200400" marR="0" lvl="6"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7pPr>
            <a:lvl8pPr marL="3657600" marR="0" lvl="7"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8pPr>
            <a:lvl9pPr marL="4114800" marR="0" lvl="8"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9pPr>
          </a:lstStyle>
          <a:p>
            <a:endParaRPr/>
          </a:p>
        </p:txBody>
      </p:sp>
      <p:sp>
        <p:nvSpPr>
          <p:cNvPr id="61" name="Google Shape;61;p15"/>
          <p:cNvSpPr txBox="1">
            <a:spLocks noGrp="1"/>
          </p:cNvSpPr>
          <p:nvPr>
            <p:ph type="body" idx="2"/>
          </p:nvPr>
        </p:nvSpPr>
        <p:spPr>
          <a:xfrm>
            <a:off x="3293406" y="2211825"/>
            <a:ext cx="2675100" cy="2637900"/>
          </a:xfrm>
          <a:prstGeom prst="rect">
            <a:avLst/>
          </a:prstGeom>
          <a:noFill/>
          <a:ln>
            <a:noFill/>
          </a:ln>
        </p:spPr>
        <p:txBody>
          <a:bodyPr spcFirstLastPara="1" wrap="square" lIns="91425" tIns="91425" rIns="91425" bIns="91425" anchor="t" anchorCtr="0"/>
          <a:lstStyle>
            <a:lvl1pPr marL="457200" marR="0" lvl="0" indent="-330200" algn="l" rtl="0">
              <a:lnSpc>
                <a:spcPct val="100000"/>
              </a:lnSpc>
              <a:spcBef>
                <a:spcPts val="60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1pPr>
            <a:lvl2pPr marL="914400" marR="0" lvl="1"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2pPr>
            <a:lvl3pPr marL="1371600" marR="0" lvl="2"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3pPr>
            <a:lvl4pPr marL="1828800" marR="0" lvl="3"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4pPr>
            <a:lvl5pPr marL="2286000" marR="0" lvl="4"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5pPr>
            <a:lvl6pPr marL="2743200" marR="0" lvl="5"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6pPr>
            <a:lvl7pPr marL="3200400" marR="0" lvl="6"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7pPr>
            <a:lvl8pPr marL="3657600" marR="0" lvl="7"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8pPr>
            <a:lvl9pPr marL="4114800" marR="0" lvl="8"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9pPr>
          </a:lstStyle>
          <a:p>
            <a:endParaRPr/>
          </a:p>
        </p:txBody>
      </p:sp>
      <p:sp>
        <p:nvSpPr>
          <p:cNvPr id="62" name="Google Shape;62;p15"/>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a:alphaModFix/>
          </a:blip>
          <a:stretch>
            <a:fillRect/>
          </a:stretch>
        </a:blipFill>
        <a:effectLst/>
      </p:bgPr>
    </p:bg>
    <p:spTree>
      <p:nvGrpSpPr>
        <p:cNvPr id="1" name="Shape 63"/>
        <p:cNvGrpSpPr/>
        <p:nvPr/>
      </p:nvGrpSpPr>
      <p:grpSpPr>
        <a:xfrm>
          <a:off x="0" y="0"/>
          <a:ext cx="0" cy="0"/>
          <a:chOff x="0" y="0"/>
          <a:chExt cx="0" cy="0"/>
        </a:xfrm>
      </p:grpSpPr>
      <p:pic>
        <p:nvPicPr>
          <p:cNvPr id="64" name="Google Shape;64;p16" descr="paint_transparent4.png"/>
          <p:cNvPicPr preferRelativeResize="0"/>
          <p:nvPr/>
        </p:nvPicPr>
        <p:blipFill rotWithShape="1">
          <a:blip r:embed="rId3">
            <a:alphaModFix/>
          </a:blip>
          <a:srcRect/>
          <a:stretch/>
        </p:blipFill>
        <p:spPr>
          <a:xfrm>
            <a:off x="0" y="0"/>
            <a:ext cx="9144000" cy="5143513"/>
          </a:xfrm>
          <a:prstGeom prst="rect">
            <a:avLst/>
          </a:prstGeom>
          <a:noFill/>
          <a:ln>
            <a:noFill/>
          </a:ln>
        </p:spPr>
      </p:pic>
      <p:sp>
        <p:nvSpPr>
          <p:cNvPr id="65" name="Google Shape;65;p16"/>
          <p:cNvSpPr txBox="1">
            <a:spLocks noGrp="1"/>
          </p:cNvSpPr>
          <p:nvPr>
            <p:ph type="sldNum" idx="12"/>
          </p:nvPr>
        </p:nvSpPr>
        <p:spPr>
          <a:xfrm>
            <a:off x="4297650" y="4673651"/>
            <a:ext cx="548700" cy="393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66"/>
        <p:cNvGrpSpPr/>
        <p:nvPr/>
      </p:nvGrpSpPr>
      <p:grpSpPr>
        <a:xfrm>
          <a:off x="0" y="0"/>
          <a:ext cx="0" cy="0"/>
          <a:chOff x="0" y="0"/>
          <a:chExt cx="0" cy="0"/>
        </a:xfrm>
      </p:grpSpPr>
      <p:pic>
        <p:nvPicPr>
          <p:cNvPr id="67" name="Google Shape;67;p17"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68" name="Google Shape;68;p17"/>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7"/>
          <p:cNvSpPr txBox="1">
            <a:spLocks noGrp="1"/>
          </p:cNvSpPr>
          <p:nvPr>
            <p:ph type="ctrTitle"/>
          </p:nvPr>
        </p:nvSpPr>
        <p:spPr>
          <a:xfrm>
            <a:off x="685800" y="2878750"/>
            <a:ext cx="3914700" cy="1159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endParaRPr/>
          </a:p>
        </p:txBody>
      </p:sp>
      <p:sp>
        <p:nvSpPr>
          <p:cNvPr id="70" name="Google Shape;70;p17"/>
          <p:cNvSpPr txBox="1">
            <a:spLocks noGrp="1"/>
          </p:cNvSpPr>
          <p:nvPr>
            <p:ph type="subTitle" idx="1"/>
          </p:nvPr>
        </p:nvSpPr>
        <p:spPr>
          <a:xfrm>
            <a:off x="685800" y="4135454"/>
            <a:ext cx="3914700" cy="78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R="0" lvl="1"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R="0" lvl="2"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R="0" lvl="3"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R="0" lvl="4"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R="0" lvl="5"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R="0" lvl="6"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R="0" lvl="7"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R="0" lvl="8"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71"/>
        <p:cNvGrpSpPr/>
        <p:nvPr/>
      </p:nvGrpSpPr>
      <p:grpSpPr>
        <a:xfrm>
          <a:off x="0" y="0"/>
          <a:ext cx="0" cy="0"/>
          <a:chOff x="0" y="0"/>
          <a:chExt cx="0" cy="0"/>
        </a:xfrm>
      </p:grpSpPr>
      <p:pic>
        <p:nvPicPr>
          <p:cNvPr id="72" name="Google Shape;72;p18" descr="paint_transparent4.png"/>
          <p:cNvPicPr preferRelativeResize="0"/>
          <p:nvPr/>
        </p:nvPicPr>
        <p:blipFill rotWithShape="1">
          <a:blip r:embed="rId3">
            <a:alphaModFix/>
          </a:blip>
          <a:srcRect/>
          <a:stretch/>
        </p:blipFill>
        <p:spPr>
          <a:xfrm>
            <a:off x="0" y="-12"/>
            <a:ext cx="9144000" cy="5143513"/>
          </a:xfrm>
          <a:prstGeom prst="rect">
            <a:avLst/>
          </a:prstGeom>
          <a:noFill/>
          <a:ln>
            <a:noFill/>
          </a:ln>
        </p:spPr>
      </p:pic>
      <p:sp>
        <p:nvSpPr>
          <p:cNvPr id="73" name="Google Shape;73;p18"/>
          <p:cNvSpPr txBox="1">
            <a:spLocks noGrp="1"/>
          </p:cNvSpPr>
          <p:nvPr>
            <p:ph type="body" idx="1"/>
          </p:nvPr>
        </p:nvSpPr>
        <p:spPr>
          <a:xfrm>
            <a:off x="2483350" y="836125"/>
            <a:ext cx="4177200" cy="3471300"/>
          </a:xfrm>
          <a:prstGeom prst="rect">
            <a:avLst/>
          </a:prstGeom>
          <a:noFill/>
          <a:ln>
            <a:noFill/>
          </a:ln>
        </p:spPr>
        <p:txBody>
          <a:bodyPr spcFirstLastPara="1" wrap="square" lIns="91425" tIns="91425" rIns="91425" bIns="91425" anchor="ctr" anchorCtr="0"/>
          <a:lstStyle>
            <a:lvl1pPr marL="457200" marR="0" lvl="0" indent="-381000" algn="ctr" rtl="0">
              <a:lnSpc>
                <a:spcPct val="100000"/>
              </a:lnSpc>
              <a:spcBef>
                <a:spcPts val="60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1pPr>
            <a:lvl2pPr marL="914400" marR="0" lvl="1"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2pPr>
            <a:lvl3pPr marL="1371600" marR="0" lvl="2"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3pPr>
            <a:lvl4pPr marL="1828800" marR="0" lvl="3"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4pPr>
            <a:lvl5pPr marL="2286000" marR="0" lvl="4"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5pPr>
            <a:lvl6pPr marL="2743200" marR="0" lvl="5"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6pPr>
            <a:lvl7pPr marL="3200400" marR="0" lvl="6"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7pPr>
            <a:lvl8pPr marL="3657600" marR="0" lvl="7"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8pPr>
            <a:lvl9pPr marL="4114800" marR="0" lvl="8"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9pPr>
          </a:lstStyle>
          <a:p>
            <a:endParaRPr/>
          </a:p>
        </p:txBody>
      </p:sp>
      <p:sp>
        <p:nvSpPr>
          <p:cNvPr id="74" name="Google Shape;74;p18"/>
          <p:cNvSpPr txBox="1">
            <a:spLocks noGrp="1"/>
          </p:cNvSpPr>
          <p:nvPr>
            <p:ph type="sldNum" idx="12"/>
          </p:nvPr>
        </p:nvSpPr>
        <p:spPr>
          <a:xfrm>
            <a:off x="4297650" y="4673651"/>
            <a:ext cx="548700" cy="393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75"/>
        <p:cNvGrpSpPr/>
        <p:nvPr/>
      </p:nvGrpSpPr>
      <p:grpSpPr>
        <a:xfrm>
          <a:off x="0" y="0"/>
          <a:ext cx="0" cy="0"/>
          <a:chOff x="0" y="0"/>
          <a:chExt cx="0" cy="0"/>
        </a:xfrm>
      </p:grpSpPr>
      <p:pic>
        <p:nvPicPr>
          <p:cNvPr id="76" name="Google Shape;76;p19" descr="paint_transparent1.pn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7" name="Google Shape;77;p19"/>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endParaRPr/>
          </a:p>
        </p:txBody>
      </p:sp>
      <p:sp>
        <p:nvSpPr>
          <p:cNvPr id="78" name="Google Shape;78;p19"/>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60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1pPr>
            <a:lvl2pPr marL="914400" marR="0" lvl="1"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9pPr>
          </a:lstStyle>
          <a:p>
            <a:endParaRPr/>
          </a:p>
        </p:txBody>
      </p:sp>
      <p:sp>
        <p:nvSpPr>
          <p:cNvPr id="79" name="Google Shape;79;p19"/>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80"/>
        <p:cNvGrpSpPr/>
        <p:nvPr/>
      </p:nvGrpSpPr>
      <p:grpSpPr>
        <a:xfrm>
          <a:off x="0" y="0"/>
          <a:ext cx="0" cy="0"/>
          <a:chOff x="0" y="0"/>
          <a:chExt cx="0" cy="0"/>
        </a:xfrm>
      </p:grpSpPr>
      <p:pic>
        <p:nvPicPr>
          <p:cNvPr id="81" name="Google Shape;81;p20" descr="paint_transparent1.pn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2" name="Google Shape;82;p20"/>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endParaRPr/>
          </a:p>
        </p:txBody>
      </p:sp>
      <p:sp>
        <p:nvSpPr>
          <p:cNvPr id="83" name="Google Shape;83;p20"/>
          <p:cNvSpPr txBox="1">
            <a:spLocks noGrp="1"/>
          </p:cNvSpPr>
          <p:nvPr>
            <p:ph type="body" idx="1"/>
          </p:nvPr>
        </p:nvSpPr>
        <p:spPr>
          <a:xfrm>
            <a:off x="489775" y="2312475"/>
            <a:ext cx="1831500" cy="2613300"/>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endParaRPr/>
          </a:p>
        </p:txBody>
      </p:sp>
      <p:sp>
        <p:nvSpPr>
          <p:cNvPr id="84" name="Google Shape;84;p20"/>
          <p:cNvSpPr txBox="1">
            <a:spLocks noGrp="1"/>
          </p:cNvSpPr>
          <p:nvPr>
            <p:ph type="body" idx="2"/>
          </p:nvPr>
        </p:nvSpPr>
        <p:spPr>
          <a:xfrm>
            <a:off x="2415136" y="2312475"/>
            <a:ext cx="1831500" cy="2613300"/>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endParaRPr/>
          </a:p>
        </p:txBody>
      </p:sp>
      <p:sp>
        <p:nvSpPr>
          <p:cNvPr id="85" name="Google Shape;85;p20"/>
          <p:cNvSpPr txBox="1">
            <a:spLocks noGrp="1"/>
          </p:cNvSpPr>
          <p:nvPr>
            <p:ph type="body" idx="3"/>
          </p:nvPr>
        </p:nvSpPr>
        <p:spPr>
          <a:xfrm>
            <a:off x="4340497" y="2312475"/>
            <a:ext cx="1831500" cy="2613300"/>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endParaRPr/>
          </a:p>
        </p:txBody>
      </p:sp>
      <p:sp>
        <p:nvSpPr>
          <p:cNvPr id="86" name="Google Shape;86;p20"/>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half">
  <p:cSld name="BLANK_1_1">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2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pic>
        <p:nvPicPr>
          <p:cNvPr id="89" name="Google Shape;89;p21"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rectangle">
  <p:cSld name="BLANK_1">
    <p:bg>
      <p:bgPr>
        <a:blipFill>
          <a:blip r:embed="rId2">
            <a:alphaModFix/>
          </a:blip>
          <a:stretch>
            <a:fillRect/>
          </a:stretch>
        </a:blipFill>
        <a:effectLst/>
      </p:bgPr>
    </p:bg>
    <p:spTree>
      <p:nvGrpSpPr>
        <p:cNvPr id="1" name="Shape 90"/>
        <p:cNvGrpSpPr/>
        <p:nvPr/>
      </p:nvGrpSpPr>
      <p:grpSpPr>
        <a:xfrm>
          <a:off x="0" y="0"/>
          <a:ext cx="0" cy="0"/>
          <a:chOff x="0" y="0"/>
          <a:chExt cx="0" cy="0"/>
        </a:xfrm>
      </p:grpSpPr>
      <p:pic>
        <p:nvPicPr>
          <p:cNvPr id="91" name="Google Shape;91;p22" descr="paint_transparent3.png"/>
          <p:cNvPicPr preferRelativeResize="0"/>
          <p:nvPr/>
        </p:nvPicPr>
        <p:blipFill rotWithShape="1">
          <a:blip r:embed="rId3">
            <a:alphaModFix/>
          </a:blip>
          <a:srcRect/>
          <a:stretch/>
        </p:blipFill>
        <p:spPr>
          <a:xfrm>
            <a:off x="0" y="0"/>
            <a:ext cx="9144000" cy="5143503"/>
          </a:xfrm>
          <a:prstGeom prst="rect">
            <a:avLst/>
          </a:prstGeom>
          <a:noFill/>
          <a:ln>
            <a:noFill/>
          </a:ln>
        </p:spPr>
      </p:pic>
      <p:sp>
        <p:nvSpPr>
          <p:cNvPr id="92" name="Google Shape;92;p22"/>
          <p:cNvSpPr txBox="1">
            <a:spLocks noGrp="1"/>
          </p:cNvSpPr>
          <p:nvPr>
            <p:ph type="sldNum" idx="12"/>
          </p:nvPr>
        </p:nvSpPr>
        <p:spPr>
          <a:xfrm>
            <a:off x="4297650" y="4447973"/>
            <a:ext cx="548700" cy="393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999999"/>
                </a:solidFill>
                <a:latin typeface="Lato Light"/>
                <a:ea typeface="Lato Light"/>
                <a:cs typeface="Lato Light"/>
                <a:sym typeface="Lato Light"/>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999999"/>
                </a:solidFill>
                <a:latin typeface="Lato Light"/>
                <a:ea typeface="Lato Light"/>
                <a:cs typeface="Lato Light"/>
                <a:sym typeface="Lato Light"/>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999999"/>
                </a:solidFill>
                <a:latin typeface="Lato Light"/>
                <a:ea typeface="Lato Light"/>
                <a:cs typeface="Lato Light"/>
                <a:sym typeface="Lato Light"/>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999999"/>
                </a:solidFill>
                <a:latin typeface="Lato Light"/>
                <a:ea typeface="Lato Light"/>
                <a:cs typeface="Lato Light"/>
                <a:sym typeface="Lato Light"/>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999999"/>
                </a:solidFill>
                <a:latin typeface="Lato Light"/>
                <a:ea typeface="Lato Light"/>
                <a:cs typeface="Lato Light"/>
                <a:sym typeface="Lato Light"/>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999999"/>
                </a:solidFill>
                <a:latin typeface="Lato Light"/>
                <a:ea typeface="Lato Light"/>
                <a:cs typeface="Lato Light"/>
                <a:sym typeface="Lato Light"/>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999999"/>
                </a:solidFill>
                <a:latin typeface="Lato Light"/>
                <a:ea typeface="Lato Light"/>
                <a:cs typeface="Lato Light"/>
                <a:sym typeface="Lato Light"/>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999999"/>
                </a:solidFill>
                <a:latin typeface="Lato Light"/>
                <a:ea typeface="Lato Light"/>
                <a:cs typeface="Lato Light"/>
                <a:sym typeface="Lato Light"/>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999999"/>
                </a:solidFill>
                <a:latin typeface="Lato Light"/>
                <a:ea typeface="Lato Light"/>
                <a:cs typeface="Lato Light"/>
                <a:sym typeface="Lato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93"/>
        <p:cNvGrpSpPr/>
        <p:nvPr/>
      </p:nvGrpSpPr>
      <p:grpSpPr>
        <a:xfrm>
          <a:off x="0" y="0"/>
          <a:ext cx="0" cy="0"/>
          <a:chOff x="0" y="0"/>
          <a:chExt cx="0" cy="0"/>
        </a:xfrm>
      </p:grpSpPr>
      <p:pic>
        <p:nvPicPr>
          <p:cNvPr id="94" name="Google Shape;94;p23" descr="paint_transparent1.pn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5" name="Google Shape;95;p23"/>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endParaRPr/>
          </a:p>
        </p:txBody>
      </p:sp>
      <p:sp>
        <p:nvSpPr>
          <p:cNvPr id="96" name="Google Shape;96;p23"/>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97"/>
        <p:cNvGrpSpPr/>
        <p:nvPr/>
      </p:nvGrpSpPr>
      <p:grpSpPr>
        <a:xfrm>
          <a:off x="0" y="0"/>
          <a:ext cx="0" cy="0"/>
          <a:chOff x="0" y="0"/>
          <a:chExt cx="0" cy="0"/>
        </a:xfrm>
      </p:grpSpPr>
      <p:pic>
        <p:nvPicPr>
          <p:cNvPr id="98" name="Google Shape;98;p24" descr="paint_transparent1.pn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9" name="Google Shape;99;p24"/>
          <p:cNvSpPr txBox="1">
            <a:spLocks noGrp="1"/>
          </p:cNvSpPr>
          <p:nvPr>
            <p:ph type="body" idx="1"/>
          </p:nvPr>
        </p:nvSpPr>
        <p:spPr>
          <a:xfrm>
            <a:off x="457200" y="4406309"/>
            <a:ext cx="8229600" cy="5196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rgbClr val="B7B7B7"/>
              </a:buClr>
              <a:buSzPts val="1400"/>
              <a:buFont typeface="Lato Light"/>
              <a:buNone/>
              <a:defRPr sz="1400" b="0" i="0" u="none" strike="noStrike" cap="none">
                <a:solidFill>
                  <a:srgbClr val="666666"/>
                </a:solidFill>
                <a:latin typeface="Lato Light"/>
                <a:ea typeface="Lato Light"/>
                <a:cs typeface="Lato Light"/>
                <a:sym typeface="Lato Light"/>
              </a:defRPr>
            </a:lvl1pPr>
          </a:lstStyle>
          <a:p>
            <a:endParaRPr/>
          </a:p>
        </p:txBody>
      </p:sp>
      <p:sp>
        <p:nvSpPr>
          <p:cNvPr id="100" name="Google Shape;100;p24"/>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endParaRPr/>
          </a:p>
        </p:txBody>
      </p:sp>
      <p:sp>
        <p:nvSpPr>
          <p:cNvPr id="52" name="Google Shape;52;p13"/>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60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1pPr>
            <a:lvl2pPr marL="914400" marR="0" lvl="1"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9pPr>
          </a:lstStyle>
          <a:p>
            <a:endParaRPr/>
          </a:p>
        </p:txBody>
      </p:sp>
      <p:sp>
        <p:nvSpPr>
          <p:cNvPr id="53" name="Google Shape;53;p13"/>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5"/>
          <p:cNvSpPr txBox="1">
            <a:spLocks noGrp="1"/>
          </p:cNvSpPr>
          <p:nvPr>
            <p:ph type="ctrTitle"/>
          </p:nvPr>
        </p:nvSpPr>
        <p:spPr>
          <a:xfrm>
            <a:off x="3208125" y="3287225"/>
            <a:ext cx="5250300" cy="11598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FFFFFF"/>
              </a:buClr>
              <a:buSzPts val="5000"/>
              <a:buFont typeface="Lato Light"/>
              <a:buNone/>
            </a:pPr>
            <a:r>
              <a:rPr lang="en"/>
              <a:t>Area and Perimeter</a:t>
            </a:r>
            <a:endParaRPr sz="5000" b="0" i="0" u="none" strike="noStrike" cap="none">
              <a:solidFill>
                <a:srgbClr val="FFFFFF"/>
              </a:solidFill>
              <a:latin typeface="Lato Light"/>
              <a:ea typeface="Lato Light"/>
              <a:cs typeface="Lato Light"/>
              <a:sym typeface="La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34"/>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FFFFFF"/>
                </a:solidFill>
                <a:latin typeface="Lato Light"/>
                <a:ea typeface="Lato Light"/>
                <a:cs typeface="Lato Light"/>
                <a:sym typeface="Lato Light"/>
              </a:rPr>
              <a:t>10</a:t>
            </a:fld>
            <a:endParaRPr sz="1800" b="0" i="0" u="none" strike="noStrike" cap="none">
              <a:solidFill>
                <a:srgbClr val="FFFFFF"/>
              </a:solidFill>
              <a:latin typeface="Lato Light"/>
              <a:ea typeface="Lato Light"/>
              <a:cs typeface="Lato Light"/>
              <a:sym typeface="Lato Light"/>
            </a:endParaRPr>
          </a:p>
        </p:txBody>
      </p:sp>
      <p:sp>
        <p:nvSpPr>
          <p:cNvPr id="175" name="Google Shape;175;p34"/>
          <p:cNvSpPr txBox="1"/>
          <p:nvPr/>
        </p:nvSpPr>
        <p:spPr>
          <a:xfrm>
            <a:off x="435025" y="396650"/>
            <a:ext cx="7075500" cy="447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Merriweather"/>
                <a:ea typeface="Merriweather"/>
                <a:cs typeface="Merriweather"/>
                <a:sym typeface="Merriweather"/>
              </a:rPr>
              <a:t>4. Mary’s rectangular garden is 20 square meters.  The longer side of the garden is 5 meters.  Katie’s garden is twice as long and twice as wide as Mary’s rectangular garden. What is the perimeter of Katie’s garden?</a:t>
            </a:r>
            <a:endParaRPr sz="3000">
              <a:latin typeface="Merriweather"/>
              <a:ea typeface="Merriweather"/>
              <a:cs typeface="Merriweather"/>
              <a:sym typeface="Merriweathe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5"/>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FFFFFF"/>
                </a:solidFill>
                <a:latin typeface="Lato Light"/>
                <a:ea typeface="Lato Light"/>
                <a:cs typeface="Lato Light"/>
                <a:sym typeface="Lato Light"/>
              </a:rPr>
              <a:t>11</a:t>
            </a:fld>
            <a:endParaRPr sz="1800" b="0" i="0" u="none" strike="noStrike" cap="none">
              <a:solidFill>
                <a:srgbClr val="FFFFFF"/>
              </a:solidFill>
              <a:latin typeface="Lato Light"/>
              <a:ea typeface="Lato Light"/>
              <a:cs typeface="Lato Light"/>
              <a:sym typeface="Lato Light"/>
            </a:endParaRPr>
          </a:p>
        </p:txBody>
      </p:sp>
      <p:sp>
        <p:nvSpPr>
          <p:cNvPr id="181" name="Google Shape;181;p35"/>
          <p:cNvSpPr txBox="1"/>
          <p:nvPr/>
        </p:nvSpPr>
        <p:spPr>
          <a:xfrm>
            <a:off x="371050" y="307075"/>
            <a:ext cx="7804800" cy="445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Merriweather"/>
                <a:ea typeface="Merriweather"/>
                <a:cs typeface="Merriweather"/>
                <a:sym typeface="Merriweather"/>
              </a:rPr>
              <a:t>Discussion questions:</a:t>
            </a:r>
            <a:endParaRPr sz="3000">
              <a:latin typeface="Merriweather"/>
              <a:ea typeface="Merriweather"/>
              <a:cs typeface="Merriweather"/>
              <a:sym typeface="Merriweather"/>
            </a:endParaRPr>
          </a:p>
          <a:p>
            <a:pPr marL="457200" lvl="0" indent="-381000" algn="l" rtl="0">
              <a:spcBef>
                <a:spcPts val="0"/>
              </a:spcBef>
              <a:spcAft>
                <a:spcPts val="0"/>
              </a:spcAft>
              <a:buSzPts val="2400"/>
              <a:buFont typeface="Merriweather"/>
              <a:buChar char="●"/>
            </a:pPr>
            <a:r>
              <a:rPr lang="en" sz="2400">
                <a:latin typeface="Merriweather"/>
                <a:ea typeface="Merriweather"/>
                <a:cs typeface="Merriweather"/>
                <a:sym typeface="Merriweather"/>
              </a:rPr>
              <a:t>How did you use your knowledge of area and perimeter to solve the problems?</a:t>
            </a:r>
            <a:endParaRPr sz="2400">
              <a:latin typeface="Merriweather"/>
              <a:ea typeface="Merriweather"/>
              <a:cs typeface="Merriweather"/>
              <a:sym typeface="Merriweather"/>
            </a:endParaRPr>
          </a:p>
          <a:p>
            <a:pPr marL="457200" lvl="0" indent="-381000" algn="l" rtl="0">
              <a:spcBef>
                <a:spcPts val="0"/>
              </a:spcBef>
              <a:spcAft>
                <a:spcPts val="0"/>
              </a:spcAft>
              <a:buSzPts val="2400"/>
              <a:buFont typeface="Merriweather"/>
              <a:buChar char="●"/>
            </a:pPr>
            <a:r>
              <a:rPr lang="en" sz="2400">
                <a:latin typeface="Merriweather"/>
                <a:ea typeface="Merriweather"/>
                <a:cs typeface="Merriweather"/>
                <a:sym typeface="Merriweather"/>
              </a:rPr>
              <a:t>What was the relationship between the perimeter of Mary’s garden and Katie’s garden?</a:t>
            </a:r>
            <a:endParaRPr sz="2400">
              <a:latin typeface="Merriweather"/>
              <a:ea typeface="Merriweather"/>
              <a:cs typeface="Merriweather"/>
              <a:sym typeface="Merriweather"/>
            </a:endParaRPr>
          </a:p>
          <a:p>
            <a:pPr marL="457200" lvl="0" indent="-381000" algn="l" rtl="0">
              <a:spcBef>
                <a:spcPts val="0"/>
              </a:spcBef>
              <a:spcAft>
                <a:spcPts val="0"/>
              </a:spcAft>
              <a:buSzPts val="2400"/>
              <a:buFont typeface="Merriweather"/>
              <a:buChar char="●"/>
            </a:pPr>
            <a:r>
              <a:rPr lang="en" sz="2400">
                <a:latin typeface="Merriweather"/>
                <a:ea typeface="Merriweather"/>
                <a:cs typeface="Merriweather"/>
                <a:sym typeface="Merriweather"/>
              </a:rPr>
              <a:t>If Mary had a neighbor who had a garden that was three times the length and three times the width, what would be the relationship of the perimeters of those two gardens?</a:t>
            </a:r>
            <a:endParaRPr sz="2400">
              <a:latin typeface="Merriweather"/>
              <a:ea typeface="Merriweather"/>
              <a:cs typeface="Merriweather"/>
              <a:sym typeface="Merriweathe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6"/>
          <p:cNvSpPr txBox="1">
            <a:spLocks noGrp="1"/>
          </p:cNvSpPr>
          <p:nvPr>
            <p:ph type="body" idx="3"/>
          </p:nvPr>
        </p:nvSpPr>
        <p:spPr>
          <a:xfrm>
            <a:off x="4340500" y="2083875"/>
            <a:ext cx="1831500" cy="138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B7B7B7"/>
              </a:buClr>
              <a:buSzPts val="1200"/>
              <a:buFont typeface="Lato Light"/>
              <a:buNone/>
            </a:pPr>
            <a:endParaRPr sz="1100" b="0" i="0" u="none" strike="noStrike" cap="none">
              <a:solidFill>
                <a:srgbClr val="666666"/>
              </a:solidFill>
              <a:latin typeface="Lato Light"/>
              <a:ea typeface="Lato Light"/>
              <a:cs typeface="Lato Light"/>
              <a:sym typeface="Lato Light"/>
            </a:endParaRPr>
          </a:p>
          <a:p>
            <a:pPr marL="0" marR="0" lvl="0" indent="0" algn="l" rtl="0">
              <a:lnSpc>
                <a:spcPct val="100000"/>
              </a:lnSpc>
              <a:spcBef>
                <a:spcPts val="600"/>
              </a:spcBef>
              <a:spcAft>
                <a:spcPts val="0"/>
              </a:spcAft>
              <a:buClr>
                <a:srgbClr val="B7B7B7"/>
              </a:buClr>
              <a:buSzPts val="1200"/>
              <a:buFont typeface="Lato Light"/>
              <a:buNone/>
            </a:pPr>
            <a:endParaRPr sz="1100" b="0" i="0" u="none" strike="noStrike" cap="none">
              <a:solidFill>
                <a:srgbClr val="666666"/>
              </a:solidFill>
              <a:latin typeface="Lato Light"/>
              <a:ea typeface="Lato Light"/>
              <a:cs typeface="Lato Light"/>
              <a:sym typeface="Lato Light"/>
            </a:endParaRPr>
          </a:p>
        </p:txBody>
      </p:sp>
      <p:sp>
        <p:nvSpPr>
          <p:cNvPr id="187" name="Google Shape;187;p36"/>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FFFFFF"/>
                </a:solidFill>
                <a:latin typeface="Lato Light"/>
                <a:ea typeface="Lato Light"/>
                <a:cs typeface="Lato Light"/>
                <a:sym typeface="Lato Light"/>
              </a:rPr>
              <a:t>12</a:t>
            </a:fld>
            <a:endParaRPr sz="1800" b="0" i="0" u="none" strike="noStrike" cap="none">
              <a:solidFill>
                <a:srgbClr val="FFFFFF"/>
              </a:solidFill>
              <a:latin typeface="Lato Light"/>
              <a:ea typeface="Lato Light"/>
              <a:cs typeface="Lato Light"/>
              <a:sym typeface="Lato Light"/>
            </a:endParaRPr>
          </a:p>
        </p:txBody>
      </p:sp>
      <p:sp>
        <p:nvSpPr>
          <p:cNvPr id="188" name="Google Shape;188;p36"/>
          <p:cNvSpPr txBox="1"/>
          <p:nvPr/>
        </p:nvSpPr>
        <p:spPr>
          <a:xfrm>
            <a:off x="383850" y="422225"/>
            <a:ext cx="7523400" cy="45165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SzPts val="3000"/>
              <a:buFont typeface="Merriweather"/>
              <a:buChar char="●"/>
            </a:pPr>
            <a:r>
              <a:rPr lang="en" sz="3000">
                <a:latin typeface="Merriweather"/>
                <a:ea typeface="Merriweather"/>
                <a:cs typeface="Merriweather"/>
                <a:sym typeface="Merriweather"/>
              </a:rPr>
              <a:t>What conclusion can you make about the areas of two rectangles when the length and width of one rectangle are each twice as much as the length and width of the other rectangle?</a:t>
            </a:r>
            <a:endParaRPr sz="3000">
              <a:latin typeface="Merriweather"/>
              <a:ea typeface="Merriweather"/>
              <a:cs typeface="Merriweather"/>
              <a:sym typeface="Merriweathe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FFFFFF"/>
                </a:solidFill>
                <a:latin typeface="Lato Light"/>
                <a:ea typeface="Lato Light"/>
                <a:cs typeface="Lato Light"/>
                <a:sym typeface="Lato Light"/>
              </a:rPr>
              <a:t>13</a:t>
            </a:fld>
            <a:endParaRPr sz="1800" b="0" i="0" u="none" strike="noStrike" cap="none">
              <a:solidFill>
                <a:srgbClr val="FFFFFF"/>
              </a:solidFill>
              <a:latin typeface="Lato Light"/>
              <a:ea typeface="Lato Light"/>
              <a:cs typeface="Lato Light"/>
              <a:sym typeface="Lato Light"/>
            </a:endParaRPr>
          </a:p>
        </p:txBody>
      </p:sp>
      <p:sp>
        <p:nvSpPr>
          <p:cNvPr id="194" name="Google Shape;194;p37"/>
          <p:cNvSpPr txBox="1"/>
          <p:nvPr/>
        </p:nvSpPr>
        <p:spPr>
          <a:xfrm>
            <a:off x="294275" y="268700"/>
            <a:ext cx="8186400" cy="456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Merriweather"/>
                <a:ea typeface="Merriweather"/>
                <a:cs typeface="Merriweather"/>
                <a:sym typeface="Merriweather"/>
              </a:rPr>
              <a:t>I can solve multi-step multiplicative comparison word problems related to area and perimeter.</a:t>
            </a:r>
            <a:endParaRPr sz="3000">
              <a:latin typeface="Merriweather"/>
              <a:ea typeface="Merriweather"/>
              <a:cs typeface="Merriweather"/>
              <a:sym typeface="Merriweather"/>
            </a:endParaRPr>
          </a:p>
          <a:p>
            <a:pPr marL="0" lvl="0" indent="0" algn="l" rtl="0">
              <a:spcBef>
                <a:spcPts val="0"/>
              </a:spcBef>
              <a:spcAft>
                <a:spcPts val="0"/>
              </a:spcAft>
              <a:buNone/>
            </a:pPr>
            <a:r>
              <a:rPr lang="en" sz="3000">
                <a:latin typeface="Merriweather"/>
                <a:ea typeface="Merriweather"/>
                <a:cs typeface="Merriweather"/>
                <a:sym typeface="Merriweather"/>
              </a:rPr>
              <a:t> </a:t>
            </a:r>
            <a:endParaRPr sz="3000">
              <a:latin typeface="Merriweather"/>
              <a:ea typeface="Merriweather"/>
              <a:cs typeface="Merriweather"/>
              <a:sym typeface="Merriweather"/>
            </a:endParaRPr>
          </a:p>
          <a:p>
            <a:pPr marL="0" lvl="0" indent="0" algn="l" rtl="0">
              <a:spcBef>
                <a:spcPts val="0"/>
              </a:spcBef>
              <a:spcAft>
                <a:spcPts val="0"/>
              </a:spcAft>
              <a:buNone/>
            </a:pPr>
            <a:r>
              <a:rPr lang="en" sz="3000">
                <a:latin typeface="Merriweather"/>
                <a:ea typeface="Merriweather"/>
                <a:cs typeface="Merriweather"/>
                <a:sym typeface="Merriweather"/>
              </a:rPr>
              <a:t>How did you use multiplicative reasoning to solve the area and perimeter problems?</a:t>
            </a:r>
            <a:endParaRPr sz="3000">
              <a:latin typeface="Merriweather"/>
              <a:ea typeface="Merriweather"/>
              <a:cs typeface="Merriweather"/>
              <a:sym typeface="Merriweathe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38"/>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FFFFFF"/>
                </a:solidFill>
                <a:latin typeface="Lato Light"/>
                <a:ea typeface="Lato Light"/>
                <a:cs typeface="Lato Light"/>
                <a:sym typeface="Lato Light"/>
              </a:rPr>
              <a:t>14</a:t>
            </a:fld>
            <a:endParaRPr sz="1800" b="0" i="0" u="none" strike="noStrike" cap="none">
              <a:solidFill>
                <a:srgbClr val="FFFFFF"/>
              </a:solidFill>
              <a:latin typeface="Lato Light"/>
              <a:ea typeface="Lato Light"/>
              <a:cs typeface="Lato Light"/>
              <a:sym typeface="Lato Light"/>
            </a:endParaRPr>
          </a:p>
        </p:txBody>
      </p:sp>
      <p:sp>
        <p:nvSpPr>
          <p:cNvPr id="200" name="Google Shape;200;p38"/>
          <p:cNvSpPr txBox="1"/>
          <p:nvPr/>
        </p:nvSpPr>
        <p:spPr>
          <a:xfrm>
            <a:off x="447800" y="1816850"/>
            <a:ext cx="3953700" cy="12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Merriweather"/>
                <a:ea typeface="Merriweather"/>
                <a:cs typeface="Merriweather"/>
                <a:sym typeface="Merriweather"/>
              </a:rPr>
              <a:t>Now complete the exit ticket!</a:t>
            </a:r>
            <a:endParaRPr sz="3600">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6"/>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FFFFFF"/>
                </a:solidFill>
                <a:latin typeface="Lato Light"/>
                <a:ea typeface="Lato Light"/>
                <a:cs typeface="Lato Light"/>
                <a:sym typeface="Lato Light"/>
              </a:rPr>
              <a:t>2</a:t>
            </a:fld>
            <a:endParaRPr sz="1800" b="0" i="0" u="none" strike="noStrike" cap="none">
              <a:solidFill>
                <a:srgbClr val="FFFFFF"/>
              </a:solidFill>
              <a:latin typeface="Lato Light"/>
              <a:ea typeface="Lato Light"/>
              <a:cs typeface="Lato Light"/>
              <a:sym typeface="Lato Light"/>
            </a:endParaRPr>
          </a:p>
        </p:txBody>
      </p:sp>
      <p:sp>
        <p:nvSpPr>
          <p:cNvPr id="111" name="Google Shape;111;p26"/>
          <p:cNvSpPr txBox="1"/>
          <p:nvPr/>
        </p:nvSpPr>
        <p:spPr>
          <a:xfrm>
            <a:off x="537375" y="1804075"/>
            <a:ext cx="5924100" cy="208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Merriweather"/>
                <a:ea typeface="Merriweather"/>
                <a:cs typeface="Merriweather"/>
                <a:sym typeface="Merriweather"/>
              </a:rPr>
              <a:t>I can solve multiplicative comparison word problems related to area and perimeter.</a:t>
            </a:r>
            <a:endParaRPr sz="3000">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7"/>
          <p:cNvSpPr txBox="1">
            <a:spLocks noGrp="1"/>
          </p:cNvSpPr>
          <p:nvPr>
            <p:ph type="sldNum" idx="4294967295"/>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FFFFFF"/>
                </a:solidFill>
                <a:latin typeface="Lato Light"/>
                <a:ea typeface="Lato Light"/>
                <a:cs typeface="Lato Light"/>
                <a:sym typeface="Lato Light"/>
              </a:rPr>
              <a:t>3</a:t>
            </a:fld>
            <a:endParaRPr sz="1800" b="0" i="0" u="none" strike="noStrike" cap="none">
              <a:solidFill>
                <a:srgbClr val="FFFFFF"/>
              </a:solidFill>
              <a:latin typeface="Lato Light"/>
              <a:ea typeface="Lato Light"/>
              <a:cs typeface="Lato Light"/>
              <a:sym typeface="Lato Light"/>
            </a:endParaRPr>
          </a:p>
        </p:txBody>
      </p:sp>
      <p:sp>
        <p:nvSpPr>
          <p:cNvPr id="117" name="Google Shape;117;p27"/>
          <p:cNvSpPr txBox="1"/>
          <p:nvPr/>
        </p:nvSpPr>
        <p:spPr>
          <a:xfrm>
            <a:off x="562975" y="473400"/>
            <a:ext cx="5655300" cy="420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latin typeface="Merriweather"/>
                <a:ea typeface="Merriweather"/>
                <a:cs typeface="Merriweather"/>
                <a:sym typeface="Merriweather"/>
              </a:rPr>
              <a:t>Words to Know</a:t>
            </a:r>
            <a:endParaRPr sz="3000" dirty="0">
              <a:latin typeface="Merriweather"/>
              <a:ea typeface="Merriweather"/>
              <a:cs typeface="Merriweather"/>
              <a:sym typeface="Merriweather"/>
            </a:endParaRPr>
          </a:p>
          <a:p>
            <a:pPr marL="0" lvl="0" indent="0" algn="ctr" rtl="0">
              <a:spcBef>
                <a:spcPts val="0"/>
              </a:spcBef>
              <a:spcAft>
                <a:spcPts val="0"/>
              </a:spcAft>
              <a:buNone/>
            </a:pPr>
            <a:endParaRPr sz="3000" dirty="0">
              <a:latin typeface="Merriweather"/>
              <a:ea typeface="Merriweather"/>
              <a:cs typeface="Merriweather"/>
              <a:sym typeface="Merriweather"/>
            </a:endParaRPr>
          </a:p>
          <a:p>
            <a:pPr marL="0" lvl="0" indent="0" algn="l" rtl="0">
              <a:spcBef>
                <a:spcPts val="0"/>
              </a:spcBef>
              <a:spcAft>
                <a:spcPts val="0"/>
              </a:spcAft>
              <a:buNone/>
            </a:pPr>
            <a:r>
              <a:rPr lang="en" sz="3000" dirty="0">
                <a:latin typeface="Merriweather"/>
                <a:ea typeface="Merriweather"/>
                <a:cs typeface="Merriweather"/>
                <a:sym typeface="Merriweather"/>
              </a:rPr>
              <a:t>multiplicative comparison</a:t>
            </a:r>
            <a:endParaRPr sz="3000" dirty="0">
              <a:latin typeface="Merriweather"/>
              <a:ea typeface="Merriweather"/>
              <a:cs typeface="Merriweather"/>
              <a:sym typeface="Merriweather"/>
            </a:endParaRPr>
          </a:p>
          <a:p>
            <a:pPr marL="0" lvl="0" indent="0" algn="l" rtl="0">
              <a:spcBef>
                <a:spcPts val="0"/>
              </a:spcBef>
              <a:spcAft>
                <a:spcPts val="0"/>
              </a:spcAft>
              <a:buNone/>
            </a:pPr>
            <a:r>
              <a:rPr lang="en" sz="3000" dirty="0">
                <a:latin typeface="Merriweather"/>
                <a:ea typeface="Merriweather"/>
                <a:cs typeface="Merriweather"/>
                <a:sym typeface="Merriweather"/>
              </a:rPr>
              <a:t>product</a:t>
            </a:r>
            <a:endParaRPr sz="3000" dirty="0">
              <a:latin typeface="Merriweather"/>
              <a:ea typeface="Merriweather"/>
              <a:cs typeface="Merriweather"/>
              <a:sym typeface="Merriweather"/>
            </a:endParaRPr>
          </a:p>
          <a:p>
            <a:pPr marL="0" lvl="0" indent="0" algn="l" rtl="0">
              <a:spcBef>
                <a:spcPts val="0"/>
              </a:spcBef>
              <a:spcAft>
                <a:spcPts val="0"/>
              </a:spcAft>
              <a:buNone/>
            </a:pPr>
            <a:r>
              <a:rPr lang="en" sz="3000" dirty="0">
                <a:latin typeface="Merriweather"/>
                <a:ea typeface="Merriweather"/>
                <a:cs typeface="Merriweather"/>
                <a:sym typeface="Merriweather"/>
              </a:rPr>
              <a:t>area</a:t>
            </a:r>
            <a:endParaRPr sz="3000" dirty="0">
              <a:latin typeface="Merriweather"/>
              <a:ea typeface="Merriweather"/>
              <a:cs typeface="Merriweather"/>
              <a:sym typeface="Merriweather"/>
            </a:endParaRPr>
          </a:p>
          <a:p>
            <a:pPr marL="0" lvl="0" indent="0" algn="l" rtl="0">
              <a:spcBef>
                <a:spcPts val="0"/>
              </a:spcBef>
              <a:spcAft>
                <a:spcPts val="0"/>
              </a:spcAft>
              <a:buNone/>
            </a:pPr>
            <a:r>
              <a:rPr lang="en" sz="3000" dirty="0">
                <a:latin typeface="Merriweather"/>
                <a:ea typeface="Merriweather"/>
                <a:cs typeface="Merriweather"/>
                <a:sym typeface="Merriweather"/>
              </a:rPr>
              <a:t>perimeter</a:t>
            </a:r>
            <a:endParaRPr sz="3000" dirty="0">
              <a:latin typeface="Merriweather"/>
              <a:ea typeface="Merriweather"/>
              <a:cs typeface="Merriweather"/>
              <a:sym typeface="Merriweather"/>
            </a:endParaRPr>
          </a:p>
          <a:p>
            <a:pPr marL="0" lvl="0" indent="0" algn="l" rtl="0">
              <a:spcBef>
                <a:spcPts val="0"/>
              </a:spcBef>
              <a:spcAft>
                <a:spcPts val="0"/>
              </a:spcAft>
              <a:buNone/>
            </a:pPr>
            <a:r>
              <a:rPr lang="en" sz="3000" dirty="0">
                <a:latin typeface="Merriweather"/>
                <a:ea typeface="Merriweather"/>
                <a:cs typeface="Merriweather"/>
                <a:sym typeface="Merriweather"/>
              </a:rPr>
              <a:t>array</a:t>
            </a:r>
            <a:endParaRPr sz="3000" dirty="0">
              <a:latin typeface="Merriweather"/>
              <a:ea typeface="Merriweather"/>
              <a:cs typeface="Merriweather"/>
              <a:sym typeface="Merriweather"/>
            </a:endParaRPr>
          </a:p>
          <a:p>
            <a:pPr marL="0" lvl="0" indent="0" algn="l" rtl="0">
              <a:spcBef>
                <a:spcPts val="0"/>
              </a:spcBef>
              <a:spcAft>
                <a:spcPts val="0"/>
              </a:spcAft>
              <a:buNone/>
            </a:pPr>
            <a:r>
              <a:rPr lang="en" sz="3000" dirty="0">
                <a:latin typeface="Merriweather"/>
                <a:ea typeface="Merriweather"/>
                <a:cs typeface="Merriweather"/>
                <a:sym typeface="Merriweather"/>
              </a:rPr>
              <a:t>width </a:t>
            </a:r>
            <a:endParaRPr sz="3000" dirty="0">
              <a:latin typeface="Merriweather"/>
              <a:ea typeface="Merriweather"/>
              <a:cs typeface="Merriweather"/>
              <a:sym typeface="Merriweather"/>
            </a:endParaRPr>
          </a:p>
          <a:p>
            <a:pPr marL="0" lvl="0" indent="0" algn="l" rtl="0">
              <a:spcBef>
                <a:spcPts val="0"/>
              </a:spcBef>
              <a:spcAft>
                <a:spcPts val="0"/>
              </a:spcAft>
              <a:buNone/>
            </a:pPr>
            <a:r>
              <a:rPr lang="en" sz="3000" dirty="0">
                <a:latin typeface="Merriweather"/>
                <a:ea typeface="Merriweather"/>
                <a:cs typeface="Merriweather"/>
                <a:sym typeface="Merriweather"/>
              </a:rPr>
              <a:t>length</a:t>
            </a:r>
            <a:endParaRPr sz="3000" dirty="0">
              <a:latin typeface="Merriweather"/>
              <a:ea typeface="Merriweather"/>
              <a:cs typeface="Merriweather"/>
              <a:sym typeface="Merriweath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8"/>
          <p:cNvSpPr txBox="1">
            <a:spLocks noGrp="1"/>
          </p:cNvSpPr>
          <p:nvPr>
            <p:ph type="sldNum" idx="12"/>
          </p:nvPr>
        </p:nvSpPr>
        <p:spPr>
          <a:xfrm>
            <a:off x="4297650" y="4673651"/>
            <a:ext cx="5487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FFFFFF"/>
                </a:solidFill>
                <a:latin typeface="Lato Light"/>
                <a:ea typeface="Lato Light"/>
                <a:cs typeface="Lato Light"/>
                <a:sym typeface="Lato Light"/>
              </a:rPr>
              <a:t>4</a:t>
            </a:fld>
            <a:endParaRPr sz="1800" b="0" i="0" u="none" strike="noStrike" cap="none">
              <a:solidFill>
                <a:srgbClr val="FFFFFF"/>
              </a:solidFill>
              <a:latin typeface="Lato Light"/>
              <a:ea typeface="Lato Light"/>
              <a:cs typeface="Lato Light"/>
              <a:sym typeface="Lato Light"/>
            </a:endParaRPr>
          </a:p>
        </p:txBody>
      </p:sp>
      <p:sp>
        <p:nvSpPr>
          <p:cNvPr id="123" name="Google Shape;123;p28"/>
          <p:cNvSpPr txBox="1"/>
          <p:nvPr/>
        </p:nvSpPr>
        <p:spPr>
          <a:xfrm>
            <a:off x="1228300" y="575775"/>
            <a:ext cx="7267500" cy="3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Merriweather"/>
                <a:ea typeface="Merriweather"/>
                <a:cs typeface="Merriweather"/>
                <a:sym typeface="Merriweather"/>
              </a:rPr>
              <a:t>Get out your baggie of tiles. Model for me a rectangle that is one unit wide and 4 times as long using the square tiles.</a:t>
            </a:r>
            <a:endParaRPr sz="3600">
              <a:latin typeface="Merriweather"/>
              <a:ea typeface="Merriweather"/>
              <a:cs typeface="Merriweather"/>
              <a:sym typeface="Merriweather"/>
            </a:endParaRPr>
          </a:p>
          <a:p>
            <a:pPr marL="0" lvl="0" indent="0" algn="l" rtl="0">
              <a:spcBef>
                <a:spcPts val="0"/>
              </a:spcBef>
              <a:spcAft>
                <a:spcPts val="0"/>
              </a:spcAft>
              <a:buNone/>
            </a:pPr>
            <a:endParaRPr sz="3600">
              <a:latin typeface="Merriweather"/>
              <a:ea typeface="Merriweather"/>
              <a:cs typeface="Merriweather"/>
              <a:sym typeface="Merriweather"/>
            </a:endParaRPr>
          </a:p>
        </p:txBody>
      </p:sp>
      <p:sp>
        <p:nvSpPr>
          <p:cNvPr id="124" name="Google Shape;124;p28"/>
          <p:cNvSpPr/>
          <p:nvPr/>
        </p:nvSpPr>
        <p:spPr>
          <a:xfrm>
            <a:off x="1228300" y="3365000"/>
            <a:ext cx="1215600" cy="895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8"/>
          <p:cNvSpPr/>
          <p:nvPr/>
        </p:nvSpPr>
        <p:spPr>
          <a:xfrm>
            <a:off x="2443900" y="3365000"/>
            <a:ext cx="1215600" cy="895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8"/>
          <p:cNvSpPr/>
          <p:nvPr/>
        </p:nvSpPr>
        <p:spPr>
          <a:xfrm>
            <a:off x="4875100" y="3365000"/>
            <a:ext cx="1215600" cy="895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8"/>
          <p:cNvSpPr/>
          <p:nvPr/>
        </p:nvSpPr>
        <p:spPr>
          <a:xfrm>
            <a:off x="3659500" y="3365000"/>
            <a:ext cx="1215600" cy="895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8"/>
          <p:cNvSpPr/>
          <p:nvPr/>
        </p:nvSpPr>
        <p:spPr>
          <a:xfrm>
            <a:off x="881807" y="2923550"/>
            <a:ext cx="6346200" cy="177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8"/>
          <p:cNvSpPr txBox="1"/>
          <p:nvPr/>
        </p:nvSpPr>
        <p:spPr>
          <a:xfrm>
            <a:off x="7651275" y="3262675"/>
            <a:ext cx="1368900" cy="141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Let’s remove the box to see if your array looks like mine!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9"/>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FFFFFF"/>
                </a:solidFill>
                <a:latin typeface="Lato Light"/>
                <a:ea typeface="Lato Light"/>
                <a:cs typeface="Lato Light"/>
                <a:sym typeface="Lato Light"/>
              </a:rPr>
              <a:t>5</a:t>
            </a:fld>
            <a:endParaRPr sz="1800" b="0" i="0" u="none" strike="noStrike" cap="none">
              <a:solidFill>
                <a:srgbClr val="FFFFFF"/>
              </a:solidFill>
              <a:latin typeface="Lato Light"/>
              <a:ea typeface="Lato Light"/>
              <a:cs typeface="Lato Light"/>
              <a:sym typeface="Lato Light"/>
            </a:endParaRPr>
          </a:p>
        </p:txBody>
      </p:sp>
      <p:sp>
        <p:nvSpPr>
          <p:cNvPr id="135" name="Google Shape;135;p29"/>
          <p:cNvSpPr txBox="1"/>
          <p:nvPr/>
        </p:nvSpPr>
        <p:spPr>
          <a:xfrm>
            <a:off x="281500" y="332675"/>
            <a:ext cx="6691800" cy="461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Merriweather"/>
                <a:ea typeface="Merriweather"/>
                <a:cs typeface="Merriweather"/>
                <a:sym typeface="Merriweather"/>
              </a:rPr>
              <a:t>The width is 1 unit and the length is 4 units for the first rectangle.  What would the length be if the length was twice as long? Model this rectangle on your desk.</a:t>
            </a:r>
            <a:endParaRPr sz="3000">
              <a:latin typeface="Merriweather"/>
              <a:ea typeface="Merriweather"/>
              <a:cs typeface="Merriweather"/>
              <a:sym typeface="Merriweather"/>
            </a:endParaRPr>
          </a:p>
          <a:p>
            <a:pPr marL="0" lvl="0" indent="0" algn="l" rtl="0">
              <a:spcBef>
                <a:spcPts val="0"/>
              </a:spcBef>
              <a:spcAft>
                <a:spcPts val="0"/>
              </a:spcAft>
              <a:buNone/>
            </a:pPr>
            <a:endParaRPr sz="3000">
              <a:latin typeface="Merriweather"/>
              <a:ea typeface="Merriweather"/>
              <a:cs typeface="Merriweather"/>
              <a:sym typeface="Merriweather"/>
            </a:endParaRPr>
          </a:p>
        </p:txBody>
      </p:sp>
      <p:sp>
        <p:nvSpPr>
          <p:cNvPr id="136" name="Google Shape;136;p29"/>
          <p:cNvSpPr/>
          <p:nvPr/>
        </p:nvSpPr>
        <p:spPr>
          <a:xfrm>
            <a:off x="1096775" y="3324375"/>
            <a:ext cx="409500" cy="460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9"/>
          <p:cNvSpPr/>
          <p:nvPr/>
        </p:nvSpPr>
        <p:spPr>
          <a:xfrm>
            <a:off x="1506275" y="3324375"/>
            <a:ext cx="409500" cy="460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9"/>
          <p:cNvSpPr/>
          <p:nvPr/>
        </p:nvSpPr>
        <p:spPr>
          <a:xfrm>
            <a:off x="1915775" y="3324375"/>
            <a:ext cx="409500" cy="460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9"/>
          <p:cNvSpPr/>
          <p:nvPr/>
        </p:nvSpPr>
        <p:spPr>
          <a:xfrm>
            <a:off x="2284450" y="3324375"/>
            <a:ext cx="409500" cy="460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9"/>
          <p:cNvSpPr/>
          <p:nvPr/>
        </p:nvSpPr>
        <p:spPr>
          <a:xfrm>
            <a:off x="2693950" y="3324375"/>
            <a:ext cx="409500" cy="460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9"/>
          <p:cNvSpPr/>
          <p:nvPr/>
        </p:nvSpPr>
        <p:spPr>
          <a:xfrm>
            <a:off x="3103450" y="3324375"/>
            <a:ext cx="409500" cy="460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9"/>
          <p:cNvSpPr/>
          <p:nvPr/>
        </p:nvSpPr>
        <p:spPr>
          <a:xfrm>
            <a:off x="3922450" y="3324375"/>
            <a:ext cx="409500" cy="460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9"/>
          <p:cNvSpPr/>
          <p:nvPr/>
        </p:nvSpPr>
        <p:spPr>
          <a:xfrm>
            <a:off x="3512950" y="3324375"/>
            <a:ext cx="409500" cy="460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9"/>
          <p:cNvSpPr/>
          <p:nvPr/>
        </p:nvSpPr>
        <p:spPr>
          <a:xfrm>
            <a:off x="862720" y="2985225"/>
            <a:ext cx="3915300" cy="1138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9"/>
          <p:cNvSpPr txBox="1"/>
          <p:nvPr/>
        </p:nvSpPr>
        <p:spPr>
          <a:xfrm>
            <a:off x="5181875" y="3096325"/>
            <a:ext cx="1586700" cy="139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Remove the box to see if your array matches mine.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0"/>
          <p:cNvSpPr txBox="1">
            <a:spLocks noGrp="1"/>
          </p:cNvSpPr>
          <p:nvPr>
            <p:ph type="sldNum" idx="12"/>
          </p:nvPr>
        </p:nvSpPr>
        <p:spPr>
          <a:xfrm>
            <a:off x="4297650" y="4673651"/>
            <a:ext cx="5487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FFFFFF"/>
                </a:solidFill>
                <a:latin typeface="Lato Light"/>
                <a:ea typeface="Lato Light"/>
                <a:cs typeface="Lato Light"/>
                <a:sym typeface="Lato Light"/>
              </a:rPr>
              <a:t>6</a:t>
            </a:fld>
            <a:endParaRPr sz="1800" b="0" i="0" u="none" strike="noStrike" cap="none">
              <a:solidFill>
                <a:srgbClr val="FFFFFF"/>
              </a:solidFill>
              <a:latin typeface="Lato Light"/>
              <a:ea typeface="Lato Light"/>
              <a:cs typeface="Lato Light"/>
              <a:sym typeface="Lato Light"/>
            </a:endParaRPr>
          </a:p>
        </p:txBody>
      </p:sp>
      <p:sp>
        <p:nvSpPr>
          <p:cNvPr id="151" name="Google Shape;151;p30"/>
          <p:cNvSpPr txBox="1"/>
          <p:nvPr/>
        </p:nvSpPr>
        <p:spPr>
          <a:xfrm>
            <a:off x="717755" y="959600"/>
            <a:ext cx="7214920" cy="34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latin typeface="Merriweather"/>
                <a:ea typeface="Merriweather"/>
                <a:cs typeface="Merriweather"/>
                <a:sym typeface="Merriweather"/>
              </a:rPr>
              <a:t>What if the length was three times longer than the original rectangle? </a:t>
            </a:r>
          </a:p>
          <a:p>
            <a:pPr marL="0" lvl="0" indent="0" algn="l" rtl="0">
              <a:spcBef>
                <a:spcPts val="0"/>
              </a:spcBef>
              <a:spcAft>
                <a:spcPts val="0"/>
              </a:spcAft>
              <a:buNone/>
            </a:pPr>
            <a:endParaRPr lang="en" sz="3000" dirty="0">
              <a:latin typeface="Merriweather"/>
              <a:ea typeface="Merriweather"/>
              <a:cs typeface="Merriweather"/>
              <a:sym typeface="Merriweather"/>
            </a:endParaRPr>
          </a:p>
          <a:p>
            <a:pPr marL="0" lvl="0" indent="0" algn="l" rtl="0">
              <a:spcBef>
                <a:spcPts val="0"/>
              </a:spcBef>
              <a:spcAft>
                <a:spcPts val="0"/>
              </a:spcAft>
              <a:buNone/>
            </a:pPr>
            <a:r>
              <a:rPr lang="en" sz="3000" dirty="0">
                <a:latin typeface="Merriweather"/>
                <a:ea typeface="Merriweather"/>
                <a:cs typeface="Merriweather"/>
                <a:sym typeface="Merriweather"/>
              </a:rPr>
              <a:t>What would the new length be? </a:t>
            </a:r>
          </a:p>
          <a:p>
            <a:pPr marL="0" lvl="0" indent="0" algn="l" rtl="0">
              <a:spcBef>
                <a:spcPts val="0"/>
              </a:spcBef>
              <a:spcAft>
                <a:spcPts val="0"/>
              </a:spcAft>
              <a:buNone/>
            </a:pPr>
            <a:endParaRPr lang="en" sz="3000" dirty="0">
              <a:latin typeface="Merriweather"/>
              <a:ea typeface="Merriweather"/>
              <a:cs typeface="Merriweather"/>
              <a:sym typeface="Merriweather"/>
            </a:endParaRPr>
          </a:p>
          <a:p>
            <a:pPr marL="0" lvl="0" indent="0" algn="l" rtl="0">
              <a:spcBef>
                <a:spcPts val="0"/>
              </a:spcBef>
              <a:spcAft>
                <a:spcPts val="0"/>
              </a:spcAft>
              <a:buNone/>
            </a:pPr>
            <a:r>
              <a:rPr lang="en" sz="3000" dirty="0">
                <a:latin typeface="Merriweather"/>
                <a:ea typeface="Merriweather"/>
                <a:cs typeface="Merriweather"/>
                <a:sym typeface="Merriweather"/>
              </a:rPr>
              <a:t>Is there an equation you could use to find the new length?</a:t>
            </a:r>
            <a:endParaRPr sz="3000" dirty="0">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FFFFFF"/>
                </a:solidFill>
                <a:latin typeface="Lato Light"/>
                <a:ea typeface="Lato Light"/>
                <a:cs typeface="Lato Light"/>
                <a:sym typeface="Lato Light"/>
              </a:rPr>
              <a:t>7</a:t>
            </a:fld>
            <a:endParaRPr sz="1800" b="0" i="0" u="none" strike="noStrike" cap="none">
              <a:solidFill>
                <a:srgbClr val="FFFFFF"/>
              </a:solidFill>
              <a:latin typeface="Lato Light"/>
              <a:ea typeface="Lato Light"/>
              <a:cs typeface="Lato Light"/>
              <a:sym typeface="Lato Light"/>
            </a:endParaRPr>
          </a:p>
        </p:txBody>
      </p:sp>
      <p:sp>
        <p:nvSpPr>
          <p:cNvPr id="157" name="Google Shape;157;p31"/>
          <p:cNvSpPr txBox="1"/>
          <p:nvPr/>
        </p:nvSpPr>
        <p:spPr>
          <a:xfrm>
            <a:off x="447824" y="460600"/>
            <a:ext cx="8243891" cy="42351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SzPts val="3000"/>
              <a:buFont typeface="Merriweather"/>
              <a:buAutoNum type="arabicPeriod"/>
            </a:pPr>
            <a:r>
              <a:rPr lang="en" sz="3000" dirty="0">
                <a:latin typeface="Merriweather"/>
                <a:ea typeface="Merriweather"/>
                <a:cs typeface="Merriweather"/>
                <a:sym typeface="Merriweather"/>
              </a:rPr>
              <a:t>What would the length be if a rectangle is 2 feet wide and the length is 3 times the width? </a:t>
            </a:r>
          </a:p>
          <a:p>
            <a:pPr marL="38100" lvl="0" algn="l" rtl="0">
              <a:spcBef>
                <a:spcPts val="0"/>
              </a:spcBef>
              <a:spcAft>
                <a:spcPts val="0"/>
              </a:spcAft>
              <a:buSzPts val="3000"/>
            </a:pPr>
            <a:r>
              <a:rPr lang="en" sz="3000" dirty="0">
                <a:latin typeface="Merriweather"/>
                <a:ea typeface="Merriweather"/>
                <a:cs typeface="Merriweather"/>
                <a:sym typeface="Merriweather"/>
              </a:rPr>
              <a:t>Create a model using your tiles.</a:t>
            </a:r>
            <a:endParaRPr sz="3000" dirty="0">
              <a:latin typeface="Merriweather"/>
              <a:ea typeface="Merriweather"/>
              <a:cs typeface="Merriweather"/>
              <a:sym typeface="Merriweather"/>
            </a:endParaRPr>
          </a:p>
          <a:p>
            <a:pPr marL="457200" lvl="2" indent="4763">
              <a:buSzPts val="3000"/>
              <a:buFont typeface="Merriweather"/>
              <a:buChar char="●"/>
            </a:pPr>
            <a:r>
              <a:rPr lang="en" sz="3000" dirty="0">
                <a:latin typeface="Merriweather"/>
                <a:ea typeface="Merriweather"/>
                <a:cs typeface="Merriweather"/>
                <a:sym typeface="Merriweather"/>
              </a:rPr>
              <a:t>What is the width?</a:t>
            </a:r>
            <a:endParaRPr sz="3000" dirty="0">
              <a:latin typeface="Merriweather"/>
              <a:ea typeface="Merriweather"/>
              <a:cs typeface="Merriweather"/>
              <a:sym typeface="Merriweather"/>
            </a:endParaRPr>
          </a:p>
          <a:p>
            <a:pPr marL="457200" lvl="2" indent="4763">
              <a:buSzPts val="3000"/>
              <a:buFont typeface="Merriweather"/>
              <a:buChar char="●"/>
            </a:pPr>
            <a:r>
              <a:rPr lang="en" sz="3000" dirty="0">
                <a:latin typeface="Merriweather"/>
                <a:ea typeface="Merriweather"/>
                <a:cs typeface="Merriweather"/>
                <a:sym typeface="Merriweather"/>
              </a:rPr>
              <a:t>What is the length?</a:t>
            </a:r>
            <a:endParaRPr sz="3000" dirty="0">
              <a:latin typeface="Merriweather"/>
              <a:ea typeface="Merriweather"/>
              <a:cs typeface="Merriweather"/>
              <a:sym typeface="Merriweather"/>
            </a:endParaRPr>
          </a:p>
          <a:p>
            <a:pPr marL="457200" lvl="2" indent="4763">
              <a:buSzPts val="3000"/>
              <a:buFont typeface="Merriweather"/>
              <a:buChar char="●"/>
            </a:pPr>
            <a:r>
              <a:rPr lang="en" sz="3000" dirty="0">
                <a:latin typeface="Merriweather"/>
                <a:ea typeface="Merriweather"/>
                <a:cs typeface="Merriweather"/>
                <a:sym typeface="Merriweather"/>
              </a:rPr>
              <a:t>What is the area of the rectangle?</a:t>
            </a:r>
            <a:endParaRPr sz="3000" dirty="0">
              <a:latin typeface="Merriweather"/>
              <a:ea typeface="Merriweather"/>
              <a:cs typeface="Merriweather"/>
              <a:sym typeface="Merriweather"/>
            </a:endParaRPr>
          </a:p>
          <a:p>
            <a:pPr marL="457200" lvl="2" indent="4763">
              <a:buSzPts val="3000"/>
              <a:buFont typeface="Merriweather"/>
              <a:buChar char="●"/>
            </a:pPr>
            <a:r>
              <a:rPr lang="en" sz="3000" dirty="0">
                <a:latin typeface="Merriweather"/>
                <a:ea typeface="Merriweather"/>
                <a:cs typeface="Merriweather"/>
                <a:sym typeface="Merriweather"/>
              </a:rPr>
              <a:t>What is the perimeter of the rectangle?</a:t>
            </a:r>
            <a:endParaRPr sz="3000" dirty="0">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2"/>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FFFFFF"/>
                </a:solidFill>
                <a:latin typeface="Lato Light"/>
                <a:ea typeface="Lato Light"/>
                <a:cs typeface="Lato Light"/>
                <a:sym typeface="Lato Light"/>
              </a:rPr>
              <a:t>8</a:t>
            </a:fld>
            <a:endParaRPr sz="1800" b="0" i="0" u="none" strike="noStrike" cap="none">
              <a:solidFill>
                <a:srgbClr val="FFFFFF"/>
              </a:solidFill>
              <a:latin typeface="Lato Light"/>
              <a:ea typeface="Lato Light"/>
              <a:cs typeface="Lato Light"/>
              <a:sym typeface="Lato Light"/>
            </a:endParaRPr>
          </a:p>
        </p:txBody>
      </p:sp>
      <p:sp>
        <p:nvSpPr>
          <p:cNvPr id="163" name="Google Shape;163;p32"/>
          <p:cNvSpPr txBox="1"/>
          <p:nvPr/>
        </p:nvSpPr>
        <p:spPr>
          <a:xfrm>
            <a:off x="409424" y="383850"/>
            <a:ext cx="8419943" cy="4567800"/>
          </a:xfrm>
          <a:prstGeom prst="rect">
            <a:avLst/>
          </a:prstGeom>
          <a:noFill/>
          <a:ln>
            <a:noFill/>
          </a:ln>
        </p:spPr>
        <p:txBody>
          <a:bodyPr spcFirstLastPara="1" wrap="square" lIns="91425" tIns="91425" rIns="91425" bIns="91425" anchor="t" anchorCtr="0">
            <a:noAutofit/>
          </a:bodyPr>
          <a:lstStyle/>
          <a:p>
            <a:pPr marL="514350" lvl="0" indent="-514350" algn="l" rtl="0">
              <a:spcBef>
                <a:spcPts val="0"/>
              </a:spcBef>
              <a:spcAft>
                <a:spcPts val="0"/>
              </a:spcAft>
              <a:buAutoNum type="arabicPeriod" startAt="2"/>
            </a:pPr>
            <a:r>
              <a:rPr lang="en" sz="3000" dirty="0">
                <a:latin typeface="Merriweather"/>
                <a:ea typeface="Merriweather"/>
                <a:cs typeface="Merriweather"/>
                <a:sym typeface="Merriweather"/>
              </a:rPr>
              <a:t>What would the length be if a rectangle is 3 inches wide and 4 times as long?</a:t>
            </a:r>
          </a:p>
          <a:p>
            <a:pPr lvl="0" algn="l" rtl="0">
              <a:spcBef>
                <a:spcPts val="0"/>
              </a:spcBef>
              <a:spcAft>
                <a:spcPts val="0"/>
              </a:spcAft>
            </a:pPr>
            <a:endParaRPr sz="3000" dirty="0">
              <a:latin typeface="Merriweather"/>
              <a:ea typeface="Merriweather"/>
              <a:cs typeface="Merriweather"/>
              <a:sym typeface="Merriweather"/>
            </a:endParaRPr>
          </a:p>
          <a:p>
            <a:pPr marL="457200" lvl="0" indent="-112713" algn="l" rtl="0">
              <a:spcBef>
                <a:spcPts val="0"/>
              </a:spcBef>
              <a:spcAft>
                <a:spcPts val="0"/>
              </a:spcAft>
              <a:buSzPts val="3000"/>
              <a:buFont typeface="Merriweather"/>
              <a:buChar char="●"/>
            </a:pPr>
            <a:r>
              <a:rPr lang="en" sz="3000" dirty="0">
                <a:latin typeface="Merriweather"/>
                <a:ea typeface="Merriweather"/>
                <a:cs typeface="Merriweather"/>
                <a:sym typeface="Merriweather"/>
              </a:rPr>
              <a:t>What is the area of the rectangle?</a:t>
            </a:r>
            <a:endParaRPr sz="3000" dirty="0">
              <a:latin typeface="Merriweather"/>
              <a:ea typeface="Merriweather"/>
              <a:cs typeface="Merriweather"/>
              <a:sym typeface="Merriweather"/>
            </a:endParaRPr>
          </a:p>
          <a:p>
            <a:pPr marL="457200" lvl="0" indent="-112713" algn="l" rtl="0">
              <a:spcBef>
                <a:spcPts val="0"/>
              </a:spcBef>
              <a:spcAft>
                <a:spcPts val="0"/>
              </a:spcAft>
              <a:buSzPts val="3000"/>
              <a:buFont typeface="Merriweather"/>
              <a:buChar char="●"/>
            </a:pPr>
            <a:r>
              <a:rPr lang="en" sz="3000" dirty="0">
                <a:latin typeface="Merriweather"/>
                <a:ea typeface="Merriweather"/>
                <a:cs typeface="Merriweather"/>
                <a:sym typeface="Merriweather"/>
              </a:rPr>
              <a:t>What is the perimeter of the rectangle?</a:t>
            </a:r>
            <a:endParaRPr sz="3000" dirty="0">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3"/>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FFFFFF"/>
                </a:solidFill>
                <a:latin typeface="Lato Light"/>
                <a:ea typeface="Lato Light"/>
                <a:cs typeface="Lato Light"/>
                <a:sym typeface="Lato Light"/>
              </a:rPr>
              <a:t>9</a:t>
            </a:fld>
            <a:endParaRPr sz="1800" b="0" i="0" u="none" strike="noStrike" cap="none">
              <a:solidFill>
                <a:srgbClr val="FFFFFF"/>
              </a:solidFill>
              <a:latin typeface="Lato Light"/>
              <a:ea typeface="Lato Light"/>
              <a:cs typeface="Lato Light"/>
              <a:sym typeface="Lato Light"/>
            </a:endParaRPr>
          </a:p>
        </p:txBody>
      </p:sp>
      <p:sp>
        <p:nvSpPr>
          <p:cNvPr id="169" name="Google Shape;169;p33"/>
          <p:cNvSpPr txBox="1"/>
          <p:nvPr/>
        </p:nvSpPr>
        <p:spPr>
          <a:xfrm>
            <a:off x="345450" y="422225"/>
            <a:ext cx="8100460" cy="4375800"/>
          </a:xfrm>
          <a:prstGeom prst="rect">
            <a:avLst/>
          </a:prstGeom>
          <a:noFill/>
          <a:ln>
            <a:noFill/>
          </a:ln>
        </p:spPr>
        <p:txBody>
          <a:bodyPr spcFirstLastPara="1" wrap="square" lIns="91425" tIns="91425" rIns="91425" bIns="91425" anchor="t" anchorCtr="0">
            <a:noAutofit/>
          </a:bodyPr>
          <a:lstStyle/>
          <a:p>
            <a:pPr marL="514350" lvl="0" indent="-514350" algn="l" rtl="0">
              <a:spcBef>
                <a:spcPts val="0"/>
              </a:spcBef>
              <a:spcAft>
                <a:spcPts val="0"/>
              </a:spcAft>
              <a:buAutoNum type="arabicPeriod" startAt="3"/>
            </a:pPr>
            <a:r>
              <a:rPr lang="en" sz="3000" dirty="0">
                <a:latin typeface="Merriweather"/>
                <a:ea typeface="Merriweather"/>
                <a:cs typeface="Merriweather"/>
                <a:sym typeface="Merriweather"/>
              </a:rPr>
              <a:t>Amanda painted a mural for the school with an area of 24 square meters and a length of 8 meters. What is the width of her mural?  </a:t>
            </a:r>
          </a:p>
          <a:p>
            <a:pPr marL="514350" lvl="0" indent="-514350" algn="l" rtl="0">
              <a:spcBef>
                <a:spcPts val="0"/>
              </a:spcBef>
              <a:spcAft>
                <a:spcPts val="0"/>
              </a:spcAft>
              <a:buAutoNum type="arabicPeriod" startAt="3"/>
            </a:pPr>
            <a:endParaRPr lang="en" sz="3000" dirty="0">
              <a:latin typeface="Merriweather"/>
              <a:ea typeface="Merriweather"/>
              <a:cs typeface="Merriweather"/>
              <a:sym typeface="Merriweather"/>
            </a:endParaRPr>
          </a:p>
          <a:p>
            <a:pPr lvl="0" algn="l" rtl="0">
              <a:spcBef>
                <a:spcPts val="0"/>
              </a:spcBef>
              <a:spcAft>
                <a:spcPts val="0"/>
              </a:spcAft>
            </a:pPr>
            <a:r>
              <a:rPr lang="en" sz="3000" dirty="0">
                <a:latin typeface="Merriweather"/>
                <a:ea typeface="Merriweather"/>
                <a:cs typeface="Merriweather"/>
                <a:sym typeface="Merriweather"/>
              </a:rPr>
              <a:t>Her next mural will be the same length as the first, but 3 times as wide. What is the perimeter of her next mural?</a:t>
            </a:r>
            <a:endParaRPr sz="3000" dirty="0">
              <a:latin typeface="Merriweather"/>
              <a:ea typeface="Merriweather"/>
              <a:cs typeface="Merriweather"/>
              <a:sym typeface="Merriweathe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482</Words>
  <Application>Microsoft Office PowerPoint</Application>
  <PresentationFormat>On-screen Show (16:9)</PresentationFormat>
  <Paragraphs>56</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Merriweather</vt:lpstr>
      <vt:lpstr>Lato Light</vt:lpstr>
      <vt:lpstr>Arial</vt:lpstr>
      <vt:lpstr>Lato Hairline</vt:lpstr>
      <vt:lpstr>Simple Light</vt:lpstr>
      <vt:lpstr>Eglamour template</vt:lpstr>
      <vt:lpstr>Area and Perimeter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Area and Perimeter</dc:title>
  <dc:creator>Floyd, Ana</dc:creator>
  <cp:lastModifiedBy>Wendy Rich</cp:lastModifiedBy>
  <cp:revision>2</cp:revision>
  <dcterms:modified xsi:type="dcterms:W3CDTF">2018-10-03T20:35:55Z</dcterms:modified>
</cp:coreProperties>
</file>