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8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62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6871-009B-4E85-BA14-306E31BB0EA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B6D0-1AAE-489D-9B5C-66F31A31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6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6871-009B-4E85-BA14-306E31BB0EA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B6D0-1AAE-489D-9B5C-66F31A31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6871-009B-4E85-BA14-306E31BB0EA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B6D0-1AAE-489D-9B5C-66F31A31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3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6871-009B-4E85-BA14-306E31BB0EA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B6D0-1AAE-489D-9B5C-66F31A31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4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6871-009B-4E85-BA14-306E31BB0EA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B6D0-1AAE-489D-9B5C-66F31A31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2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6871-009B-4E85-BA14-306E31BB0EA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B6D0-1AAE-489D-9B5C-66F31A31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9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6871-009B-4E85-BA14-306E31BB0EA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B6D0-1AAE-489D-9B5C-66F31A31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0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6871-009B-4E85-BA14-306E31BB0EA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B6D0-1AAE-489D-9B5C-66F31A31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6871-009B-4E85-BA14-306E31BB0EA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B6D0-1AAE-489D-9B5C-66F31A31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6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6871-009B-4E85-BA14-306E31BB0EA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B6D0-1AAE-489D-9B5C-66F31A31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3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6871-009B-4E85-BA14-306E31BB0EA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B6D0-1AAE-489D-9B5C-66F31A31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1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26871-009B-4E85-BA14-306E31BB0EA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8B6D0-1AAE-489D-9B5C-66F31A31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324600"/>
          </a:xfrm>
        </p:spPr>
        <p:txBody>
          <a:bodyPr>
            <a:noAutofit/>
          </a:bodyPr>
          <a:lstStyle/>
          <a:p>
            <a:r>
              <a:rPr lang="en-US" sz="9600" dirty="0" smtClean="0"/>
              <a:t>Spaghetti and Meatballs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4000" b="1" dirty="0" smtClean="0"/>
              <a:t>NC.4.MD.3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5" name="AutoShape 2" descr="Image result for spaghetti and meatba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90" y="2937769"/>
            <a:ext cx="3925410" cy="294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67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90499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/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/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/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/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/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/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In </a:t>
            </a:r>
            <a:r>
              <a:rPr lang="en-US" sz="2400" dirty="0">
                <a:latin typeface="Comic Sans MS" panose="030F0702030302020204" pitchFamily="66" charset="0"/>
              </a:rPr>
              <a:t>the </a:t>
            </a:r>
            <a:r>
              <a:rPr lang="en-US" sz="2400" dirty="0" smtClean="0">
                <a:latin typeface="Comic Sans MS" panose="030F0702030302020204" pitchFamily="66" charset="0"/>
              </a:rPr>
              <a:t>book </a:t>
            </a:r>
            <a:r>
              <a:rPr lang="en-US" sz="2400" u="sng" dirty="0" smtClean="0">
                <a:latin typeface="Comic Sans MS" panose="030F0702030302020204" pitchFamily="66" charset="0"/>
              </a:rPr>
              <a:t>Spaghetti </a:t>
            </a:r>
            <a:r>
              <a:rPr lang="en-US" sz="2400" u="sng" dirty="0">
                <a:latin typeface="Comic Sans MS" panose="030F0702030302020204" pitchFamily="66" charset="0"/>
              </a:rPr>
              <a:t>and Meatballs for All</a:t>
            </a:r>
            <a:r>
              <a:rPr lang="en-US" sz="2400" u="sng" dirty="0" smtClean="0">
                <a:latin typeface="Comic Sans MS" panose="030F0702030302020204" pitchFamily="66" charset="0"/>
              </a:rPr>
              <a:t>!</a:t>
            </a:r>
            <a:r>
              <a:rPr lang="en-US" sz="2400" dirty="0" smtClean="0">
                <a:latin typeface="Comic Sans MS" panose="030F0702030302020204" pitchFamily="66" charset="0"/>
              </a:rPr>
              <a:t>,        </a:t>
            </a:r>
            <a:r>
              <a:rPr lang="en-US" sz="2400" dirty="0" smtClean="0">
                <a:latin typeface="Comic Sans MS" panose="030F0702030302020204" pitchFamily="66" charset="0"/>
              </a:rPr>
              <a:t>Mr</a:t>
            </a:r>
            <a:r>
              <a:rPr lang="en-US" sz="2400" dirty="0">
                <a:latin typeface="Comic Sans MS" panose="030F0702030302020204" pitchFamily="66" charset="0"/>
              </a:rPr>
              <a:t>. and Mrs. Comfort invite 32 people to a reunion. To accommodate their guests, they set up eight square tables to seat 4 people at each, one to a side. The guests, however, rearrange things so different-size groups can sit together. Mrs. Comfort protests, knowing the arrangements won’t work, but no one </a:t>
            </a:r>
            <a:r>
              <a:rPr lang="en-US" sz="2400" dirty="0" smtClean="0">
                <a:latin typeface="Comic Sans MS" panose="030F0702030302020204" pitchFamily="66" charset="0"/>
              </a:rPr>
              <a:t>listens.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3276600" cy="2633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81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/>
            </a:r>
            <a:br>
              <a:rPr lang="en-US" sz="3600" dirty="0" smtClean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/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dirty="0" smtClean="0">
                <a:latin typeface="Comic Sans MS" panose="030F0702030302020204" pitchFamily="66" charset="0"/>
              </a:rPr>
              <a:t>You will help Ms. Comfort set up her tables and chairs so everyone is happy. </a:t>
            </a:r>
            <a:r>
              <a:rPr lang="en-US" sz="3600" dirty="0">
                <a:latin typeface="Comic Sans MS" panose="030F0702030302020204" pitchFamily="66" charset="0"/>
              </a:rPr>
              <a:t>U</a:t>
            </a:r>
            <a:r>
              <a:rPr lang="en-US" sz="3600" dirty="0" smtClean="0">
                <a:latin typeface="Comic Sans MS" panose="030F0702030302020204" pitchFamily="66" charset="0"/>
              </a:rPr>
              <a:t>se </a:t>
            </a:r>
            <a:r>
              <a:rPr lang="en-US" sz="3600" dirty="0" smtClean="0">
                <a:latin typeface="Comic Sans MS" panose="030F0702030302020204" pitchFamily="66" charset="0"/>
              </a:rPr>
              <a:t>8 square tiles to represent tables and 32 cubes to represent the chairs.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8668" y="3429000"/>
            <a:ext cx="1600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6200" y="4953000"/>
            <a:ext cx="6096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3810000"/>
            <a:ext cx="6096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3810000"/>
            <a:ext cx="6096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93968" y="2743200"/>
            <a:ext cx="6096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5540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omic Sans MS" pitchFamily="66" charset="0"/>
              </a:rPr>
              <a:t>Once you have created a model, draw it on your graph paper. 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1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-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Let’s Discuss Our Solutions…</a:t>
            </a:r>
            <a:endParaRPr lang="en-US" sz="3600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99711"/>
              </p:ext>
            </p:extLst>
          </p:nvPr>
        </p:nvGraphicFramePr>
        <p:xfrm>
          <a:off x="76200" y="990600"/>
          <a:ext cx="8991600" cy="45663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8320"/>
                <a:gridCol w="1072947"/>
                <a:gridCol w="3475745"/>
                <a:gridCol w="1360074"/>
                <a:gridCol w="1284514"/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Guest Seated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#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Table Arrangement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Perimeter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 anchor="ctr"/>
                </a:tc>
              </a:tr>
              <a:tr h="568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What happens to the area and perimeter when you push tables together?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2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43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Spaghetti and Meatballs   NC.4.MD.3 </vt:lpstr>
      <vt:lpstr>      In the book Spaghetti and Meatballs for All!,        Mr. and Mrs. Comfort invite 32 people to a reunion. To accommodate their guests, they set up eight square tables to seat 4 people at each, one to a side. The guests, however, rearrange things so different-size groups can sit together. Mrs. Comfort protests, knowing the arrangements won’t work, but no one listens.</vt:lpstr>
      <vt:lpstr>  You will help Ms. Comfort set up her tables and chairs so everyone is happy. Use 8 square tiles to represent tables and 32 cubes to represent the chairs. </vt:lpstr>
      <vt:lpstr>Let’s Discuss Our Solutions…</vt:lpstr>
      <vt:lpstr>What happens to the area and perimeter when you push tables together?</vt:lpstr>
    </vt:vector>
  </TitlesOfParts>
  <Company>RCS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Spaghetti and Meatballs NC.4.MD.3</dc:title>
  <dc:creator>Foster, Anna</dc:creator>
  <cp:lastModifiedBy>Floyd, Ana</cp:lastModifiedBy>
  <cp:revision>5</cp:revision>
  <dcterms:created xsi:type="dcterms:W3CDTF">2018-07-17T17:45:16Z</dcterms:created>
  <dcterms:modified xsi:type="dcterms:W3CDTF">2018-07-26T20:53:33Z</dcterms:modified>
</cp:coreProperties>
</file>