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7"/>
  </p:notesMasterIdLst>
  <p:sldIdLst>
    <p:sldId id="257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85E12-50AB-4E7D-906F-AD8147718BC2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A797F-2C1F-4702-8946-99A550CA2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9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0639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9721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3526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6614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80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5927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8767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7452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470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5796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2575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20103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41085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578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6658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01738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53531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84368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11734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86222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39796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64757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2201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46631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6693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49886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86156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6618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0616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003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530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581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022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946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514786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989778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576412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cak52012.wikispaces.com/Fourth+Grade+Teacher+Created+Task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4D79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415611" y="0"/>
            <a:ext cx="11360800" cy="27368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9600" dirty="0" smtClean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Soup Chef</a:t>
            </a:r>
            <a:endParaRPr sz="9600" dirty="0">
              <a:solidFill>
                <a:srgbClr val="FFFFFF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7179291" y="4971647"/>
            <a:ext cx="4699200" cy="1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400" kern="0" dirty="0">
                <a:solidFill>
                  <a:srgbClr val="434343"/>
                </a:solidFill>
                <a:latin typeface="Boogaloo"/>
                <a:ea typeface="Boogaloo"/>
                <a:cs typeface="Boogaloo"/>
                <a:sym typeface="Boogaloo"/>
              </a:rPr>
              <a:t>Source: Core Academy in Mathematics</a:t>
            </a:r>
            <a:endParaRPr sz="2400" kern="0" dirty="0">
              <a:solidFill>
                <a:srgbClr val="434343"/>
              </a:solidFill>
              <a:latin typeface="Boogaloo"/>
              <a:ea typeface="Boogaloo"/>
              <a:cs typeface="Boogaloo"/>
              <a:sym typeface="Boogaloo"/>
            </a:endParaRPr>
          </a:p>
          <a:p>
            <a:pPr algn="ctr" defTabSz="1219170">
              <a:buClr>
                <a:srgbClr val="000000"/>
              </a:buClr>
            </a:pPr>
            <a:r>
              <a:rPr lang="en" sz="2400" u="sng" kern="0" dirty="0">
                <a:solidFill>
                  <a:srgbClr val="0097A7"/>
                </a:solidFill>
                <a:latin typeface="Boogaloo"/>
                <a:ea typeface="Boogaloo"/>
                <a:cs typeface="Boogaloo"/>
                <a:sym typeface="Boogaloo"/>
                <a:hlinkClick r:id="rId3"/>
              </a:rPr>
              <a:t>http://ccak52012.wikispaces.com/Fourth+Grade+Teacher+Created+Tasks</a:t>
            </a:r>
            <a:endParaRPr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107" name="Shape 10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13399" y="2853368"/>
            <a:ext cx="2772635" cy="37594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5788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4D79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249067" y="215867"/>
            <a:ext cx="11706800" cy="43340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2933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Our class is making soup in a pot that holds two gallons.  The pot already contains 8 cups of broth.  We want to make a soup that has:</a:t>
            </a:r>
            <a:endParaRPr sz="2933" dirty="0">
              <a:solidFill>
                <a:srgbClr val="FFFFFF"/>
              </a:solidFill>
              <a:latin typeface="Boogaloo"/>
              <a:ea typeface="Boogaloo"/>
              <a:cs typeface="Boogaloo"/>
              <a:sym typeface="Boogaloo"/>
            </a:endParaRPr>
          </a:p>
          <a:p>
            <a:pPr marL="3047924" indent="-491054" algn="l">
              <a:buClr>
                <a:srgbClr val="FFFFFF"/>
              </a:buClr>
              <a:buSzPts val="2200"/>
              <a:buFont typeface="Boogaloo"/>
              <a:buChar char="●"/>
            </a:pPr>
            <a:r>
              <a:rPr lang="en" sz="2933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3 times the amount of carrots as celery</a:t>
            </a:r>
            <a:endParaRPr sz="2933" dirty="0">
              <a:solidFill>
                <a:srgbClr val="FFFFFF"/>
              </a:solidFill>
              <a:latin typeface="Boogaloo"/>
              <a:ea typeface="Boogaloo"/>
              <a:cs typeface="Boogaloo"/>
              <a:sym typeface="Boogaloo"/>
            </a:endParaRPr>
          </a:p>
          <a:p>
            <a:pPr marL="3047924" indent="-491054" algn="l">
              <a:buClr>
                <a:srgbClr val="FFFFFF"/>
              </a:buClr>
              <a:buSzPts val="2200"/>
              <a:buFont typeface="Boogaloo"/>
              <a:buChar char="●"/>
            </a:pPr>
            <a:r>
              <a:rPr lang="en" sz="2933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4 times the amount of potatoes as celery</a:t>
            </a:r>
            <a:endParaRPr sz="2933" dirty="0">
              <a:solidFill>
                <a:srgbClr val="FFFFFF"/>
              </a:solidFill>
              <a:latin typeface="Boogaloo"/>
              <a:ea typeface="Boogaloo"/>
              <a:cs typeface="Boogaloo"/>
              <a:sym typeface="Boogaloo"/>
            </a:endParaRPr>
          </a:p>
          <a:p>
            <a:endParaRPr sz="2000" dirty="0">
              <a:solidFill>
                <a:srgbClr val="FFFFFF"/>
              </a:solidFill>
              <a:latin typeface="Boogaloo"/>
              <a:ea typeface="Boogaloo"/>
              <a:cs typeface="Boogaloo"/>
              <a:sym typeface="Boogaloo"/>
            </a:endParaRPr>
          </a:p>
          <a:p>
            <a:r>
              <a:rPr lang="en" sz="2933" dirty="0" smtClean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Create a </a:t>
            </a:r>
            <a:r>
              <a:rPr lang="en" sz="2933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recipe using the possible </a:t>
            </a:r>
            <a:r>
              <a:rPr lang="en" sz="2933" dirty="0" smtClean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ingredients.  </a:t>
            </a:r>
            <a:r>
              <a:rPr lang="en" sz="2933" dirty="0" smtClean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S</a:t>
            </a:r>
            <a:r>
              <a:rPr lang="en-US" sz="2933" dirty="0" smtClean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h</a:t>
            </a:r>
            <a:r>
              <a:rPr lang="en" sz="2933" dirty="0" smtClean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ow your work using models and equations with a symbol for the unknown. </a:t>
            </a:r>
            <a:endParaRPr sz="3200" dirty="0"/>
          </a:p>
          <a:p>
            <a:r>
              <a:rPr lang="en" sz="3200" dirty="0"/>
              <a:t>  </a:t>
            </a:r>
            <a:endParaRPr sz="3200" dirty="0"/>
          </a:p>
        </p:txBody>
      </p:sp>
      <p:sp>
        <p:nvSpPr>
          <p:cNvPr id="113" name="Shape 113"/>
          <p:cNvSpPr txBox="1"/>
          <p:nvPr/>
        </p:nvSpPr>
        <p:spPr>
          <a:xfrm>
            <a:off x="564567" y="4036423"/>
            <a:ext cx="3040782" cy="26388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u="sng" kern="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Possible Ingredients:</a:t>
            </a:r>
            <a:endParaRPr u="sng" kern="0" dirty="0">
              <a:solidFill>
                <a:srgbClr val="FFFFFF"/>
              </a:solidFill>
              <a:latin typeface="Boogaloo"/>
              <a:ea typeface="Boogaloo"/>
              <a:cs typeface="Boogaloo"/>
              <a:sym typeface="Boogaloo"/>
            </a:endParaRPr>
          </a:p>
          <a:p>
            <a:pPr defTabSz="1219170">
              <a:buClr>
                <a:srgbClr val="000000"/>
              </a:buClr>
            </a:pPr>
            <a:r>
              <a:rPr lang="en" kern="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-Carrots</a:t>
            </a:r>
            <a:endParaRPr kern="0" dirty="0">
              <a:solidFill>
                <a:srgbClr val="FFFFFF"/>
              </a:solidFill>
              <a:latin typeface="Boogaloo"/>
              <a:ea typeface="Boogaloo"/>
              <a:cs typeface="Boogaloo"/>
              <a:sym typeface="Boogaloo"/>
            </a:endParaRPr>
          </a:p>
          <a:p>
            <a:pPr defTabSz="1219170">
              <a:buClr>
                <a:srgbClr val="000000"/>
              </a:buClr>
            </a:pPr>
            <a:r>
              <a:rPr lang="en" kern="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-Peas</a:t>
            </a:r>
            <a:endParaRPr kern="0" dirty="0">
              <a:solidFill>
                <a:srgbClr val="FFFFFF"/>
              </a:solidFill>
              <a:latin typeface="Boogaloo"/>
              <a:ea typeface="Boogaloo"/>
              <a:cs typeface="Boogaloo"/>
              <a:sym typeface="Boogaloo"/>
            </a:endParaRPr>
          </a:p>
          <a:p>
            <a:pPr defTabSz="1219170">
              <a:buClr>
                <a:srgbClr val="000000"/>
              </a:buClr>
            </a:pPr>
            <a:r>
              <a:rPr lang="en" kern="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-Potatoes</a:t>
            </a:r>
            <a:endParaRPr kern="0" dirty="0">
              <a:solidFill>
                <a:srgbClr val="FFFFFF"/>
              </a:solidFill>
              <a:latin typeface="Boogaloo"/>
              <a:ea typeface="Boogaloo"/>
              <a:cs typeface="Boogaloo"/>
              <a:sym typeface="Boogaloo"/>
            </a:endParaRPr>
          </a:p>
          <a:p>
            <a:pPr defTabSz="1219170">
              <a:buClr>
                <a:srgbClr val="000000"/>
              </a:buClr>
            </a:pPr>
            <a:r>
              <a:rPr lang="en" kern="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-Celery</a:t>
            </a:r>
            <a:endParaRPr kern="0" dirty="0">
              <a:solidFill>
                <a:srgbClr val="FFFFFF"/>
              </a:solidFill>
              <a:latin typeface="Boogaloo"/>
              <a:ea typeface="Boogaloo"/>
              <a:cs typeface="Boogaloo"/>
              <a:sym typeface="Boogaloo"/>
            </a:endParaRPr>
          </a:p>
          <a:p>
            <a:pPr defTabSz="1219170">
              <a:buClr>
                <a:srgbClr val="000000"/>
              </a:buClr>
            </a:pPr>
            <a:r>
              <a:rPr lang="en" kern="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-Tomatoes</a:t>
            </a:r>
            <a:endParaRPr kern="0" dirty="0">
              <a:solidFill>
                <a:srgbClr val="FFFFFF"/>
              </a:solidFill>
              <a:latin typeface="Boogaloo"/>
              <a:ea typeface="Boogaloo"/>
              <a:cs typeface="Boogaloo"/>
              <a:sym typeface="Boogaloo"/>
            </a:endParaRPr>
          </a:p>
          <a:p>
            <a:pPr defTabSz="1219170">
              <a:buClr>
                <a:srgbClr val="000000"/>
              </a:buClr>
            </a:pPr>
            <a:r>
              <a:rPr lang="en" kern="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-Green Peppers</a:t>
            </a:r>
            <a:endParaRPr kern="0" dirty="0">
              <a:solidFill>
                <a:srgbClr val="FFFFFF"/>
              </a:solidFill>
              <a:latin typeface="Boogaloo"/>
              <a:ea typeface="Boogaloo"/>
              <a:cs typeface="Boogaloo"/>
              <a:sym typeface="Boogaloo"/>
            </a:endParaRPr>
          </a:p>
          <a:p>
            <a:pPr defTabSz="1219170">
              <a:buClr>
                <a:srgbClr val="000000"/>
              </a:buClr>
            </a:pPr>
            <a:r>
              <a:rPr lang="en" kern="0" dirty="0">
                <a:solidFill>
                  <a:srgbClr val="FFFFFF"/>
                </a:solidFill>
                <a:latin typeface="Boogaloo"/>
                <a:ea typeface="Boogaloo"/>
                <a:cs typeface="Boogaloo"/>
                <a:sym typeface="Boogaloo"/>
              </a:rPr>
              <a:t>-Onions</a:t>
            </a:r>
            <a:endParaRPr kern="0" dirty="0">
              <a:solidFill>
                <a:srgbClr val="FFFFFF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42027" y="4319304"/>
            <a:ext cx="2972401" cy="2538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3447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15600" y="111800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" dirty="0" smtClean="0">
                <a:latin typeface="Boogaloo"/>
                <a:ea typeface="Boogaloo"/>
                <a:cs typeface="Boogaloo"/>
                <a:sym typeface="Boogaloo"/>
              </a:rPr>
              <a:t>Soup Chef</a:t>
            </a:r>
            <a:endParaRPr dirty="0"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2388667" y="875400"/>
            <a:ext cx="9670000" cy="2133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" sz="1867" dirty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Our class is making soup in a pot that holds two gallons.  The pot already contains 8 cups of broth.  We want to make a soup that has:</a:t>
            </a:r>
            <a:endParaRPr sz="1867" dirty="0">
              <a:solidFill>
                <a:srgbClr val="000000"/>
              </a:solidFill>
              <a:latin typeface="Boogaloo"/>
              <a:ea typeface="Boogaloo"/>
              <a:cs typeface="Boogaloo"/>
              <a:sym typeface="Boogaloo"/>
            </a:endParaRPr>
          </a:p>
          <a:p>
            <a:pPr marL="3047924" indent="-423323">
              <a:lnSpc>
                <a:spcPct val="100000"/>
              </a:lnSpc>
              <a:buClr>
                <a:srgbClr val="000000"/>
              </a:buClr>
              <a:buSzPts val="1400"/>
              <a:buFont typeface="Boogaloo"/>
              <a:buChar char="●"/>
            </a:pPr>
            <a:r>
              <a:rPr lang="en" sz="1867" dirty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3 times the amount of carrots as celery</a:t>
            </a:r>
            <a:endParaRPr sz="1867" dirty="0">
              <a:solidFill>
                <a:srgbClr val="000000"/>
              </a:solidFill>
              <a:latin typeface="Boogaloo"/>
              <a:ea typeface="Boogaloo"/>
              <a:cs typeface="Boogaloo"/>
              <a:sym typeface="Boogaloo"/>
            </a:endParaRPr>
          </a:p>
          <a:p>
            <a:pPr marL="3047924" indent="-423323">
              <a:lnSpc>
                <a:spcPct val="100000"/>
              </a:lnSpc>
              <a:buClr>
                <a:srgbClr val="000000"/>
              </a:buClr>
              <a:buSzPts val="1400"/>
              <a:buFont typeface="Boogaloo"/>
              <a:buChar char="●"/>
            </a:pPr>
            <a:r>
              <a:rPr lang="en" sz="1867" dirty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4 times the amount of potatoes as celery</a:t>
            </a:r>
            <a:endParaRPr sz="1867" dirty="0">
              <a:solidFill>
                <a:srgbClr val="000000"/>
              </a:solidFill>
              <a:latin typeface="Boogaloo"/>
              <a:ea typeface="Boogaloo"/>
              <a:cs typeface="Boogaloo"/>
              <a:sym typeface="Boogaloo"/>
            </a:endParaRPr>
          </a:p>
          <a:p>
            <a:pPr marL="0" indent="0" algn="ctr">
              <a:lnSpc>
                <a:spcPct val="100000"/>
              </a:lnSpc>
              <a:buNone/>
            </a:pPr>
            <a:endParaRPr sz="1867" dirty="0">
              <a:solidFill>
                <a:srgbClr val="000000"/>
              </a:solidFill>
              <a:latin typeface="Boogaloo"/>
              <a:ea typeface="Boogaloo"/>
              <a:cs typeface="Boogaloo"/>
              <a:sym typeface="Boogaloo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" sz="1867" dirty="0" smtClean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Create </a:t>
            </a:r>
            <a:r>
              <a:rPr lang="en" sz="1867" dirty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a recipe using the possible </a:t>
            </a:r>
            <a:r>
              <a:rPr lang="en" sz="1867" dirty="0" smtClean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ingredients. </a:t>
            </a:r>
            <a:r>
              <a:rPr lang="en" sz="1867" dirty="0" smtClean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Show your work using models and equations with a symbol for the unknown.</a:t>
            </a:r>
            <a:endParaRPr sz="1867" dirty="0">
              <a:solidFill>
                <a:srgbClr val="000000"/>
              </a:solidFill>
            </a:endParaRPr>
          </a:p>
        </p:txBody>
      </p:sp>
      <p:sp>
        <p:nvSpPr>
          <p:cNvPr id="121" name="Shape 121"/>
          <p:cNvSpPr txBox="1"/>
          <p:nvPr/>
        </p:nvSpPr>
        <p:spPr>
          <a:xfrm>
            <a:off x="263067" y="213400"/>
            <a:ext cx="2233948" cy="2671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867" u="sng" kern="0" dirty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Possible Ingredients:</a:t>
            </a:r>
            <a:endParaRPr sz="1867" u="sng" kern="0" dirty="0">
              <a:solidFill>
                <a:srgbClr val="000000"/>
              </a:solidFill>
              <a:latin typeface="Boogaloo"/>
              <a:ea typeface="Boogaloo"/>
              <a:cs typeface="Boogaloo"/>
              <a:sym typeface="Boogaloo"/>
            </a:endParaRPr>
          </a:p>
          <a:p>
            <a:pPr algn="ctr" defTabSz="1219170">
              <a:buClr>
                <a:srgbClr val="000000"/>
              </a:buClr>
            </a:pPr>
            <a:r>
              <a:rPr lang="en" sz="1867" kern="0" dirty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c</a:t>
            </a:r>
            <a:r>
              <a:rPr lang="en" sz="1867" kern="0" dirty="0" smtClean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arrots</a:t>
            </a:r>
            <a:endParaRPr sz="1867" kern="0" dirty="0">
              <a:solidFill>
                <a:srgbClr val="000000"/>
              </a:solidFill>
              <a:latin typeface="Boogaloo"/>
              <a:ea typeface="Boogaloo"/>
              <a:cs typeface="Boogaloo"/>
              <a:sym typeface="Boogaloo"/>
            </a:endParaRPr>
          </a:p>
          <a:p>
            <a:pPr algn="ctr" defTabSz="1219170">
              <a:buClr>
                <a:srgbClr val="000000"/>
              </a:buClr>
            </a:pPr>
            <a:r>
              <a:rPr lang="en" sz="1867" kern="0" dirty="0" smtClean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peas</a:t>
            </a:r>
            <a:endParaRPr sz="1867" kern="0" dirty="0">
              <a:solidFill>
                <a:srgbClr val="000000"/>
              </a:solidFill>
              <a:latin typeface="Boogaloo"/>
              <a:ea typeface="Boogaloo"/>
              <a:cs typeface="Boogaloo"/>
              <a:sym typeface="Boogaloo"/>
            </a:endParaRPr>
          </a:p>
          <a:p>
            <a:pPr algn="ctr" defTabSz="1219170">
              <a:buClr>
                <a:srgbClr val="000000"/>
              </a:buClr>
            </a:pPr>
            <a:r>
              <a:rPr lang="en" sz="1867" kern="0" dirty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p</a:t>
            </a:r>
            <a:r>
              <a:rPr lang="en" sz="1867" kern="0" dirty="0" smtClean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otatoes</a:t>
            </a:r>
            <a:endParaRPr sz="1867" kern="0" dirty="0">
              <a:solidFill>
                <a:srgbClr val="000000"/>
              </a:solidFill>
              <a:latin typeface="Boogaloo"/>
              <a:ea typeface="Boogaloo"/>
              <a:cs typeface="Boogaloo"/>
              <a:sym typeface="Boogaloo"/>
            </a:endParaRPr>
          </a:p>
          <a:p>
            <a:pPr algn="ctr" defTabSz="1219170">
              <a:buClr>
                <a:srgbClr val="000000"/>
              </a:buClr>
            </a:pPr>
            <a:r>
              <a:rPr lang="en" sz="1867" kern="0" dirty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c</a:t>
            </a:r>
            <a:r>
              <a:rPr lang="en" sz="1867" kern="0" dirty="0" smtClean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elery</a:t>
            </a:r>
            <a:endParaRPr sz="1867" kern="0" dirty="0">
              <a:solidFill>
                <a:srgbClr val="000000"/>
              </a:solidFill>
              <a:latin typeface="Boogaloo"/>
              <a:ea typeface="Boogaloo"/>
              <a:cs typeface="Boogaloo"/>
              <a:sym typeface="Boogaloo"/>
            </a:endParaRPr>
          </a:p>
          <a:p>
            <a:pPr algn="ctr" defTabSz="1219170">
              <a:buClr>
                <a:srgbClr val="000000"/>
              </a:buClr>
            </a:pPr>
            <a:r>
              <a:rPr lang="en" sz="1867" kern="0" dirty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t</a:t>
            </a:r>
            <a:r>
              <a:rPr lang="en" sz="1867" kern="0" dirty="0" smtClean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omatoes</a:t>
            </a:r>
            <a:endParaRPr sz="1867" kern="0" dirty="0">
              <a:solidFill>
                <a:srgbClr val="000000"/>
              </a:solidFill>
              <a:latin typeface="Boogaloo"/>
              <a:ea typeface="Boogaloo"/>
              <a:cs typeface="Boogaloo"/>
              <a:sym typeface="Boogaloo"/>
            </a:endParaRPr>
          </a:p>
          <a:p>
            <a:pPr algn="ctr" defTabSz="1219170">
              <a:buClr>
                <a:srgbClr val="000000"/>
              </a:buClr>
            </a:pPr>
            <a:r>
              <a:rPr lang="en" sz="1867" kern="0" dirty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g</a:t>
            </a:r>
            <a:r>
              <a:rPr lang="en" sz="1867" kern="0" dirty="0" smtClean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reen </a:t>
            </a:r>
            <a:r>
              <a:rPr lang="en" sz="1867" kern="0" dirty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p</a:t>
            </a:r>
            <a:r>
              <a:rPr lang="en" sz="1867" kern="0" dirty="0" smtClean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eppers</a:t>
            </a:r>
            <a:endParaRPr sz="1867" kern="0" dirty="0">
              <a:solidFill>
                <a:srgbClr val="000000"/>
              </a:solidFill>
              <a:latin typeface="Boogaloo"/>
              <a:ea typeface="Boogaloo"/>
              <a:cs typeface="Boogaloo"/>
              <a:sym typeface="Boogaloo"/>
            </a:endParaRPr>
          </a:p>
          <a:p>
            <a:pPr algn="ctr" defTabSz="1219170">
              <a:buClr>
                <a:srgbClr val="000000"/>
              </a:buClr>
            </a:pPr>
            <a:r>
              <a:rPr lang="en" sz="1867" kern="0" dirty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o</a:t>
            </a:r>
            <a:r>
              <a:rPr lang="en" sz="1867" kern="0" dirty="0" smtClean="0">
                <a:solidFill>
                  <a:srgbClr val="000000"/>
                </a:solidFill>
                <a:latin typeface="Boogaloo"/>
                <a:ea typeface="Boogaloo"/>
                <a:cs typeface="Boogaloo"/>
                <a:sym typeface="Boogaloo"/>
              </a:rPr>
              <a:t>nions</a:t>
            </a:r>
            <a:endParaRPr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02706" y="213401"/>
            <a:ext cx="894049" cy="763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410753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183</Words>
  <Application>Microsoft Office PowerPoint</Application>
  <PresentationFormat>Custom</PresentationFormat>
  <Paragraphs>31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Simple Light</vt:lpstr>
      <vt:lpstr>1_Simple Light</vt:lpstr>
      <vt:lpstr>2_Simple Light</vt:lpstr>
      <vt:lpstr>Soup Chef</vt:lpstr>
      <vt:lpstr>Our class is making soup in a pot that holds two gallons.  The pot already contains 8 cups of broth.  We want to make a soup that has: 3 times the amount of carrots as celery 4 times the amount of potatoes as celery  Create a recipe using the possible ingredients.  Show your work using models and equations with a symbol for the unknown.    </vt:lpstr>
      <vt:lpstr>Soup Chef</vt:lpstr>
    </vt:vector>
  </TitlesOfParts>
  <Company>Randolph County School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Soup Chef</dc:title>
  <dc:creator>Harris, Shelly</dc:creator>
  <cp:lastModifiedBy>Floyd, Ana</cp:lastModifiedBy>
  <cp:revision>3</cp:revision>
  <dcterms:created xsi:type="dcterms:W3CDTF">2018-07-13T17:03:13Z</dcterms:created>
  <dcterms:modified xsi:type="dcterms:W3CDTF">2018-07-26T20:40:07Z</dcterms:modified>
</cp:coreProperties>
</file>