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7"/>
  </p:notesMasterIdLst>
  <p:sldIdLst>
    <p:sldId id="257" r:id="rId4"/>
    <p:sldId id="259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-78" y="-8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07E9DA-656C-405A-9214-C69C05AED04E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E8F074-B47D-4286-A5B1-61A3BEEFE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673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782844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721027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79821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 smtClean="0">
                <a:solidFill>
                  <a:srgbClr val="595959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kern="0">
              <a:solidFill>
                <a:srgbClr val="595959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24135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 smtClean="0">
                <a:solidFill>
                  <a:srgbClr val="595959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kern="0">
              <a:solidFill>
                <a:srgbClr val="595959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99488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 smtClean="0">
                <a:solidFill>
                  <a:srgbClr val="595959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kern="0">
              <a:solidFill>
                <a:srgbClr val="595959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88080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 smtClean="0">
                <a:solidFill>
                  <a:srgbClr val="595959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kern="0">
              <a:solidFill>
                <a:srgbClr val="595959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210296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 smtClean="0">
                <a:solidFill>
                  <a:srgbClr val="595959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kern="0">
              <a:solidFill>
                <a:srgbClr val="595959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048682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 smtClean="0">
                <a:solidFill>
                  <a:srgbClr val="595959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kern="0">
              <a:solidFill>
                <a:srgbClr val="595959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750943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 smtClean="0">
                <a:solidFill>
                  <a:srgbClr val="595959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kern="0">
              <a:solidFill>
                <a:srgbClr val="595959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998366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 smtClean="0">
                <a:solidFill>
                  <a:srgbClr val="595959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kern="0">
              <a:solidFill>
                <a:srgbClr val="595959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721940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 smtClean="0">
                <a:solidFill>
                  <a:srgbClr val="595959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kern="0">
              <a:solidFill>
                <a:srgbClr val="595959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695040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 smtClean="0">
                <a:solidFill>
                  <a:srgbClr val="595959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kern="0">
              <a:solidFill>
                <a:srgbClr val="595959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521642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 smtClean="0">
                <a:solidFill>
                  <a:srgbClr val="595959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kern="0">
              <a:solidFill>
                <a:srgbClr val="595959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68414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 smtClean="0">
                <a:solidFill>
                  <a:srgbClr val="595959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kern="0">
              <a:solidFill>
                <a:srgbClr val="595959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6353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 smtClean="0">
                <a:solidFill>
                  <a:srgbClr val="595959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kern="0">
              <a:solidFill>
                <a:srgbClr val="595959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571054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 smtClean="0">
                <a:solidFill>
                  <a:srgbClr val="595959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kern="0">
              <a:solidFill>
                <a:srgbClr val="595959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980416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 smtClean="0">
                <a:solidFill>
                  <a:srgbClr val="595959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kern="0">
              <a:solidFill>
                <a:srgbClr val="595959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390557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 smtClean="0">
                <a:solidFill>
                  <a:srgbClr val="595959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kern="0">
              <a:solidFill>
                <a:srgbClr val="595959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816135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 smtClean="0">
                <a:solidFill>
                  <a:srgbClr val="595959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kern="0">
              <a:solidFill>
                <a:srgbClr val="595959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641192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 smtClean="0">
                <a:solidFill>
                  <a:srgbClr val="595959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kern="0">
              <a:solidFill>
                <a:srgbClr val="595959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073558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 smtClean="0">
                <a:solidFill>
                  <a:srgbClr val="595959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kern="0">
              <a:solidFill>
                <a:srgbClr val="595959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260214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 smtClean="0">
                <a:solidFill>
                  <a:srgbClr val="595959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kern="0">
              <a:solidFill>
                <a:srgbClr val="595959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790832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 smtClean="0">
                <a:solidFill>
                  <a:srgbClr val="595959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kern="0">
              <a:solidFill>
                <a:srgbClr val="595959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25001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 smtClean="0">
                <a:solidFill>
                  <a:srgbClr val="595959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kern="0">
              <a:solidFill>
                <a:srgbClr val="595959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69777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 smtClean="0">
                <a:solidFill>
                  <a:srgbClr val="595959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kern="0">
              <a:solidFill>
                <a:srgbClr val="595959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869918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 smtClean="0">
                <a:solidFill>
                  <a:srgbClr val="595959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kern="0">
              <a:solidFill>
                <a:srgbClr val="595959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07382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 smtClean="0">
                <a:solidFill>
                  <a:srgbClr val="595959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kern="0">
              <a:solidFill>
                <a:srgbClr val="595959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56369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 smtClean="0">
                <a:solidFill>
                  <a:srgbClr val="595959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kern="0">
              <a:solidFill>
                <a:srgbClr val="595959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30315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 smtClean="0">
                <a:solidFill>
                  <a:srgbClr val="595959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kern="0">
              <a:solidFill>
                <a:srgbClr val="595959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7540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 smtClean="0">
                <a:solidFill>
                  <a:srgbClr val="595959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kern="0">
              <a:solidFill>
                <a:srgbClr val="595959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43539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 smtClean="0">
                <a:solidFill>
                  <a:srgbClr val="595959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kern="0">
              <a:solidFill>
                <a:srgbClr val="595959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33341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 smtClean="0">
                <a:solidFill>
                  <a:srgbClr val="595959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kern="0">
              <a:solidFill>
                <a:srgbClr val="595959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52543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 smtClean="0">
                <a:solidFill>
                  <a:srgbClr val="595959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kern="0">
              <a:solidFill>
                <a:srgbClr val="595959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62835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 smtClean="0">
                <a:solidFill>
                  <a:srgbClr val="595959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kern="0">
              <a:solidFill>
                <a:srgbClr val="595959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2105866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 smtClean="0">
                <a:solidFill>
                  <a:srgbClr val="595959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kern="0">
              <a:solidFill>
                <a:srgbClr val="595959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9995209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 smtClean="0">
                <a:solidFill>
                  <a:srgbClr val="595959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kern="0">
              <a:solidFill>
                <a:srgbClr val="595959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8497557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llustrativemathematics.org/content-standards/4/OA/A/1/tasks/1809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761D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0" y="296200"/>
            <a:ext cx="12192000" cy="4385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SzPts val="1100"/>
            </a:pPr>
            <a:r>
              <a:rPr lang="en" sz="8000">
                <a:solidFill>
                  <a:srgbClr val="FFFFFF"/>
                </a:solidFill>
                <a:latin typeface="Boogaloo"/>
                <a:ea typeface="Boogaloo"/>
                <a:cs typeface="Boogaloo"/>
                <a:sym typeface="Boogaloo"/>
              </a:rPr>
              <a:t>Threatened and</a:t>
            </a:r>
            <a:endParaRPr sz="8000">
              <a:solidFill>
                <a:srgbClr val="FFFFFF"/>
              </a:solidFill>
              <a:latin typeface="Boogaloo"/>
              <a:ea typeface="Boogaloo"/>
              <a:cs typeface="Boogaloo"/>
              <a:sym typeface="Boogaloo"/>
            </a:endParaRPr>
          </a:p>
          <a:p>
            <a:pPr>
              <a:buSzPts val="1100"/>
            </a:pPr>
            <a:r>
              <a:rPr lang="en" sz="8000">
                <a:solidFill>
                  <a:srgbClr val="FFFFFF"/>
                </a:solidFill>
                <a:latin typeface="Boogaloo"/>
                <a:ea typeface="Boogaloo"/>
                <a:cs typeface="Boogaloo"/>
                <a:sym typeface="Boogaloo"/>
              </a:rPr>
              <a:t>Endangered</a:t>
            </a:r>
            <a:endParaRPr sz="8000">
              <a:solidFill>
                <a:srgbClr val="FFFFFF"/>
              </a:solidFill>
              <a:latin typeface="Boogaloo"/>
              <a:ea typeface="Boogaloo"/>
              <a:cs typeface="Boogaloo"/>
              <a:sym typeface="Boogaloo"/>
            </a:endParaRPr>
          </a:p>
          <a:p>
            <a:endParaRPr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55" name="Shape 55"/>
          <p:cNvSpPr txBox="1"/>
          <p:nvPr/>
        </p:nvSpPr>
        <p:spPr>
          <a:xfrm>
            <a:off x="6475878" y="5087801"/>
            <a:ext cx="5394000" cy="10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2400" kern="0" dirty="0">
                <a:solidFill>
                  <a:srgbClr val="000000"/>
                </a:solidFill>
                <a:latin typeface="Boogaloo"/>
                <a:ea typeface="Boogaloo"/>
                <a:cs typeface="Boogaloo"/>
                <a:sym typeface="Boogaloo"/>
              </a:rPr>
              <a:t>Source: Illustrative Mathematics</a:t>
            </a:r>
            <a:endParaRPr sz="2400" kern="0" dirty="0">
              <a:solidFill>
                <a:srgbClr val="000000"/>
              </a:solidFill>
              <a:latin typeface="Boogaloo"/>
              <a:ea typeface="Boogaloo"/>
              <a:cs typeface="Boogaloo"/>
              <a:sym typeface="Boogaloo"/>
            </a:endParaRPr>
          </a:p>
          <a:p>
            <a:pPr algn="ctr" defTabSz="1219170">
              <a:buClr>
                <a:srgbClr val="000000"/>
              </a:buClr>
            </a:pPr>
            <a:r>
              <a:rPr lang="en" sz="2400" u="sng" kern="0" dirty="0">
                <a:solidFill>
                  <a:srgbClr val="0097A7"/>
                </a:solidFill>
                <a:latin typeface="Boogaloo"/>
                <a:ea typeface="Boogaloo"/>
                <a:cs typeface="Boogaloo"/>
                <a:sym typeface="Boogaloo"/>
                <a:hlinkClick r:id="rId3"/>
              </a:rPr>
              <a:t>https://www.illustrativemathematics.org/content-standards/4/OA/A/1/tasks/1809</a:t>
            </a:r>
            <a:endParaRPr sz="2400" kern="0" dirty="0">
              <a:solidFill>
                <a:srgbClr val="000000"/>
              </a:solidFill>
              <a:latin typeface="Boogaloo"/>
              <a:ea typeface="Boogaloo"/>
              <a:cs typeface="Boogaloo"/>
              <a:sym typeface="Boogaloo"/>
            </a:endParaRPr>
          </a:p>
          <a:p>
            <a:pPr defTabSz="1219170">
              <a:buClr>
                <a:srgbClr val="000000"/>
              </a:buClr>
            </a:pPr>
            <a:endParaRPr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</a:pPr>
            <a:endParaRPr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56" name="Shape 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9235" y="2960167"/>
            <a:ext cx="4050100" cy="35692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7331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761D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/>
        </p:nvSpPr>
        <p:spPr>
          <a:xfrm>
            <a:off x="-1" y="5694463"/>
            <a:ext cx="12230167" cy="1163537"/>
          </a:xfrm>
          <a:prstGeom prst="rect">
            <a:avLst/>
          </a:prstGeom>
          <a:solidFill>
            <a:srgbClr val="FF99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2" name="Shape 62"/>
          <p:cNvSpPr txBox="1">
            <a:spLocks noGrp="1"/>
          </p:cNvSpPr>
          <p:nvPr>
            <p:ph type="ctrTitle"/>
          </p:nvPr>
        </p:nvSpPr>
        <p:spPr>
          <a:xfrm>
            <a:off x="6985369" y="2271896"/>
            <a:ext cx="4729200" cy="3352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4000" dirty="0">
              <a:solidFill>
                <a:srgbClr val="FFFFFF"/>
              </a:solidFill>
              <a:latin typeface="Boogaloo"/>
              <a:ea typeface="Boogaloo"/>
              <a:cs typeface="Boogaloo"/>
              <a:sym typeface="Boogaloo"/>
            </a:endParaRPr>
          </a:p>
          <a:p>
            <a:pPr algn="l"/>
            <a:endParaRPr sz="4000" dirty="0">
              <a:solidFill>
                <a:srgbClr val="FFFFFF"/>
              </a:solidFill>
              <a:latin typeface="Boogaloo"/>
              <a:ea typeface="Boogaloo"/>
              <a:cs typeface="Boogaloo"/>
              <a:sym typeface="Boogaloo"/>
            </a:endParaRPr>
          </a:p>
          <a:p>
            <a:pPr algn="l"/>
            <a:endParaRPr sz="4000" dirty="0">
              <a:solidFill>
                <a:srgbClr val="FFFFFF"/>
              </a:solidFill>
              <a:latin typeface="Boogaloo"/>
              <a:ea typeface="Boogaloo"/>
              <a:cs typeface="Boogaloo"/>
              <a:sym typeface="Boogaloo"/>
            </a:endParaRPr>
          </a:p>
          <a:p>
            <a:r>
              <a:rPr lang="en" sz="2400" dirty="0">
                <a:solidFill>
                  <a:srgbClr val="FFFFFF"/>
                </a:solidFill>
                <a:latin typeface="Boogaloo"/>
                <a:ea typeface="Boogaloo"/>
                <a:cs typeface="Boogaloo"/>
                <a:sym typeface="Boogaloo"/>
              </a:rPr>
              <a:t>The dhole (“dole”) is an endangered species that lives in Asia. People estimate there are ten times as many maned wolves as dholes living in the wild.</a:t>
            </a:r>
            <a:endParaRPr sz="2400" dirty="0">
              <a:solidFill>
                <a:srgbClr val="FFFFFF"/>
              </a:solidFill>
              <a:latin typeface="Boogaloo"/>
              <a:ea typeface="Boogaloo"/>
              <a:cs typeface="Boogaloo"/>
              <a:sym typeface="Boogaloo"/>
            </a:endParaRPr>
          </a:p>
          <a:p>
            <a:endParaRPr sz="3200" dirty="0">
              <a:solidFill>
                <a:srgbClr val="FFFFFF"/>
              </a:solidFill>
              <a:latin typeface="Boogaloo"/>
              <a:ea typeface="Boogaloo"/>
              <a:cs typeface="Boogaloo"/>
              <a:sym typeface="Boogaloo"/>
            </a:endParaRPr>
          </a:p>
          <a:p>
            <a:endParaRPr sz="1600" dirty="0">
              <a:latin typeface="Boogaloo"/>
              <a:ea typeface="Boogaloo"/>
              <a:cs typeface="Boogaloo"/>
              <a:sym typeface="Boogaloo"/>
            </a:endParaRPr>
          </a:p>
        </p:txBody>
      </p:sp>
      <p:pic>
        <p:nvPicPr>
          <p:cNvPr id="63" name="Shape 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6951" y="300301"/>
            <a:ext cx="2988680" cy="2941033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Shape 64"/>
          <p:cNvSpPr txBox="1"/>
          <p:nvPr/>
        </p:nvSpPr>
        <p:spPr>
          <a:xfrm>
            <a:off x="943802" y="3308723"/>
            <a:ext cx="4194979" cy="26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2400" kern="0" dirty="0">
                <a:solidFill>
                  <a:srgbClr val="FFFFFF"/>
                </a:solidFill>
                <a:latin typeface="Boogaloo"/>
                <a:ea typeface="Boogaloo"/>
                <a:cs typeface="Boogaloo"/>
                <a:sym typeface="Boogaloo"/>
              </a:rPr>
              <a:t>Maned wolves are a threatened species that live in South America. People estimate that there are about 24,000 of them living in the wild.</a:t>
            </a:r>
            <a:endParaRPr sz="2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5" name="Shape 65"/>
          <p:cNvSpPr txBox="1"/>
          <p:nvPr/>
        </p:nvSpPr>
        <p:spPr>
          <a:xfrm>
            <a:off x="-248194" y="6439989"/>
            <a:ext cx="12478360" cy="347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2400" kern="0" dirty="0">
                <a:solidFill>
                  <a:srgbClr val="FFFFFF"/>
                </a:solidFill>
                <a:latin typeface="Boogaloo"/>
                <a:ea typeface="Boogaloo"/>
                <a:cs typeface="Boogaloo"/>
                <a:sym typeface="Boogaloo"/>
              </a:rPr>
              <a:t>About how many dholes are there living in the wild</a:t>
            </a:r>
            <a:r>
              <a:rPr lang="en" sz="2400" kern="0" dirty="0" smtClean="0">
                <a:solidFill>
                  <a:srgbClr val="FFFFFF"/>
                </a:solidFill>
                <a:latin typeface="Boogaloo"/>
                <a:ea typeface="Boogaloo"/>
                <a:cs typeface="Boogaloo"/>
                <a:sym typeface="Boogaloo"/>
              </a:rPr>
              <a:t>?</a:t>
            </a:r>
          </a:p>
          <a:p>
            <a:pPr algn="ctr" defTabSz="1219170">
              <a:buClr>
                <a:srgbClr val="000000"/>
              </a:buClr>
            </a:pPr>
            <a:r>
              <a:rPr lang="en-US" sz="2400" dirty="0">
                <a:solidFill>
                  <a:schemeClr val="bg1"/>
                </a:solidFill>
                <a:latin typeface="Boogaloo" panose="020B0604020202020204" charset="0"/>
              </a:rPr>
              <a:t>Show your thinking using a model and an equation with a symbol for the unknown.</a:t>
            </a:r>
          </a:p>
          <a:p>
            <a:pPr algn="ctr" defTabSz="1219170">
              <a:buClr>
                <a:srgbClr val="000000"/>
              </a:buClr>
            </a:pPr>
            <a:endParaRPr sz="4000" kern="0" dirty="0">
              <a:solidFill>
                <a:srgbClr val="FFFFFF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  <p:pic>
        <p:nvPicPr>
          <p:cNvPr id="66" name="Shape 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78425" y="300301"/>
            <a:ext cx="2743088" cy="29410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1484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Shape 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8823" y="31060"/>
            <a:ext cx="1521599" cy="890767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Shape 72"/>
          <p:cNvSpPr txBox="1"/>
          <p:nvPr/>
        </p:nvSpPr>
        <p:spPr>
          <a:xfrm>
            <a:off x="2056865" y="124071"/>
            <a:ext cx="7826867" cy="5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4000" u="sng" kern="0" dirty="0">
                <a:solidFill>
                  <a:srgbClr val="000000"/>
                </a:solidFill>
                <a:latin typeface="Boogaloo"/>
                <a:ea typeface="Boogaloo"/>
                <a:cs typeface="Boogaloo"/>
                <a:sym typeface="Boogaloo"/>
              </a:rPr>
              <a:t>Threatened and Endangered</a:t>
            </a:r>
            <a:endParaRPr sz="4000" u="sng" kern="0" dirty="0">
              <a:solidFill>
                <a:srgbClr val="000000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73" name="Shape 73"/>
          <p:cNvSpPr txBox="1"/>
          <p:nvPr/>
        </p:nvSpPr>
        <p:spPr>
          <a:xfrm>
            <a:off x="0" y="384851"/>
            <a:ext cx="12192000" cy="4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000000"/>
                </a:solidFill>
                <a:latin typeface="Boogaloo"/>
                <a:ea typeface="Boogaloo"/>
                <a:cs typeface="Boogaloo"/>
                <a:sym typeface="Boogaloo"/>
              </a:rPr>
              <a:t>Maned wolves are a threatened species that live in South America. People estimate that there are about 24,000 of them living in the wild.</a:t>
            </a:r>
            <a:endParaRPr sz="2400" kern="0">
              <a:solidFill>
                <a:srgbClr val="000000"/>
              </a:solidFill>
              <a:latin typeface="Boogaloo"/>
              <a:ea typeface="Boogaloo"/>
              <a:cs typeface="Boogaloo"/>
              <a:sym typeface="Boogaloo"/>
            </a:endParaRPr>
          </a:p>
          <a:p>
            <a:pPr defTabSz="1219170">
              <a:buClr>
                <a:srgbClr val="000000"/>
              </a:buClr>
            </a:pPr>
            <a:endParaRPr sz="2400" kern="0">
              <a:solidFill>
                <a:srgbClr val="000000"/>
              </a:solidFill>
              <a:latin typeface="Boogaloo"/>
              <a:ea typeface="Boogaloo"/>
              <a:cs typeface="Boogaloo"/>
              <a:sym typeface="Boogaloo"/>
            </a:endParaRPr>
          </a:p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000000"/>
                </a:solidFill>
                <a:latin typeface="Boogaloo"/>
                <a:ea typeface="Boogaloo"/>
                <a:cs typeface="Boogaloo"/>
                <a:sym typeface="Boogaloo"/>
              </a:rPr>
              <a:t>The dhole is an endangered species that lives in Asia. People estimate there are ten times as many maned wolves as dholes living in the wild.</a:t>
            </a:r>
            <a:endParaRPr sz="2400" kern="0">
              <a:solidFill>
                <a:srgbClr val="000000"/>
              </a:solidFill>
              <a:latin typeface="Boogaloo"/>
              <a:ea typeface="Boogaloo"/>
              <a:cs typeface="Boogaloo"/>
              <a:sym typeface="Boogaloo"/>
            </a:endParaRPr>
          </a:p>
          <a:p>
            <a:pPr defTabSz="1219170">
              <a:buClr>
                <a:srgbClr val="000000"/>
              </a:buClr>
            </a:pPr>
            <a:endParaRPr sz="3200" kern="0">
              <a:solidFill>
                <a:srgbClr val="000000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74" name="Shape 74"/>
          <p:cNvSpPr txBox="1"/>
          <p:nvPr/>
        </p:nvSpPr>
        <p:spPr>
          <a:xfrm>
            <a:off x="-54033" y="1274200"/>
            <a:ext cx="12383600" cy="4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lang="en" sz="2400" u="sng" kern="0" dirty="0" smtClean="0">
              <a:solidFill>
                <a:srgbClr val="000000"/>
              </a:solidFill>
              <a:latin typeface="Boogaloo"/>
              <a:ea typeface="Boogaloo"/>
              <a:cs typeface="Boogaloo"/>
              <a:sym typeface="Boogaloo"/>
            </a:endParaRPr>
          </a:p>
          <a:p>
            <a:pPr algn="ctr" defTabSz="1219170">
              <a:buClr>
                <a:srgbClr val="000000"/>
              </a:buClr>
            </a:pPr>
            <a:endParaRPr lang="en" sz="2400" kern="0" dirty="0" smtClean="0">
              <a:solidFill>
                <a:srgbClr val="000000"/>
              </a:solidFill>
              <a:latin typeface="Boogaloo"/>
              <a:ea typeface="Boogaloo"/>
              <a:cs typeface="Boogaloo"/>
              <a:sym typeface="Boogaloo"/>
            </a:endParaRPr>
          </a:p>
          <a:p>
            <a:pPr algn="ctr" defTabSz="1219170">
              <a:buClr>
                <a:srgbClr val="000000"/>
              </a:buClr>
            </a:pPr>
            <a:r>
              <a:rPr lang="en" sz="2400" kern="0" dirty="0" smtClean="0">
                <a:solidFill>
                  <a:srgbClr val="000000"/>
                </a:solidFill>
                <a:latin typeface="Boogaloo"/>
                <a:ea typeface="Boogaloo"/>
                <a:cs typeface="Boogaloo"/>
                <a:sym typeface="Boogaloo"/>
              </a:rPr>
              <a:t>About </a:t>
            </a:r>
            <a:r>
              <a:rPr lang="en" sz="2400" kern="0" dirty="0">
                <a:solidFill>
                  <a:srgbClr val="000000"/>
                </a:solidFill>
                <a:latin typeface="Boogaloo"/>
                <a:ea typeface="Boogaloo"/>
                <a:cs typeface="Boogaloo"/>
                <a:sym typeface="Boogaloo"/>
              </a:rPr>
              <a:t>how many dholes are there living in the wild</a:t>
            </a:r>
            <a:r>
              <a:rPr lang="en" sz="2400" kern="0" dirty="0" smtClean="0">
                <a:solidFill>
                  <a:srgbClr val="000000"/>
                </a:solidFill>
                <a:latin typeface="Boogaloo"/>
                <a:ea typeface="Boogaloo"/>
                <a:cs typeface="Boogaloo"/>
                <a:sym typeface="Boogaloo"/>
              </a:rPr>
              <a:t>?  Show your thinking using a model and an equation with a symbol for the unknown.</a:t>
            </a:r>
            <a:endParaRPr sz="2400" kern="0" dirty="0">
              <a:solidFill>
                <a:srgbClr val="000000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  <p:pic>
        <p:nvPicPr>
          <p:cNvPr id="75" name="Shape 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50174" y="124071"/>
            <a:ext cx="1521599" cy="8907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2410703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178</Words>
  <Application>Microsoft Office PowerPoint</Application>
  <PresentationFormat>Custom</PresentationFormat>
  <Paragraphs>18</Paragraphs>
  <Slides>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Simple Light</vt:lpstr>
      <vt:lpstr>1_Simple Light</vt:lpstr>
      <vt:lpstr>2_Simple Light</vt:lpstr>
      <vt:lpstr>Threatened and Endangered </vt:lpstr>
      <vt:lpstr>   The dhole (“dole”) is an endangered species that lives in Asia. People estimate there are ten times as many maned wolves as dholes living in the wild.  </vt:lpstr>
      <vt:lpstr>PowerPoint Presentation</vt:lpstr>
    </vt:vector>
  </TitlesOfParts>
  <Company>Randolph County School System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Threatened and Endangered</dc:title>
  <dc:creator>Harris, Shelly</dc:creator>
  <cp:lastModifiedBy>Floyd, Ana</cp:lastModifiedBy>
  <cp:revision>7</cp:revision>
  <dcterms:created xsi:type="dcterms:W3CDTF">2018-07-13T16:43:26Z</dcterms:created>
  <dcterms:modified xsi:type="dcterms:W3CDTF">2018-07-26T20:43:15Z</dcterms:modified>
</cp:coreProperties>
</file>