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 id="2147483706" r:id="rId3"/>
    <p:sldMasterId id="2147483707" r:id="rId4"/>
  </p:sldMasterIdLst>
  <p:notesMasterIdLst>
    <p:notesMasterId r:id="rId38"/>
  </p:notesMasterIdLst>
  <p:sldIdLst>
    <p:sldId id="256" r:id="rId5"/>
    <p:sldId id="257" r:id="rId6"/>
    <p:sldId id="258" r:id="rId7"/>
    <p:sldId id="304" r:id="rId8"/>
    <p:sldId id="261" r:id="rId9"/>
    <p:sldId id="279"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1" r:id="rId28"/>
    <p:sldId id="282" r:id="rId29"/>
    <p:sldId id="280" r:id="rId30"/>
    <p:sldId id="283" r:id="rId31"/>
    <p:sldId id="285" r:id="rId32"/>
    <p:sldId id="286" r:id="rId33"/>
    <p:sldId id="287" r:id="rId34"/>
    <p:sldId id="288" r:id="rId35"/>
    <p:sldId id="289" r:id="rId36"/>
    <p:sldId id="290" r:id="rId37"/>
  </p:sldIdLst>
  <p:sldSz cx="12192000" cy="6858000"/>
  <p:notesSz cx="6858000" cy="9144000"/>
  <p:embeddedFontLst>
    <p:embeddedFont>
      <p:font typeface="Cabin"/>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Lato" panose="020B0604020202020204" charset="0"/>
      <p:regular r:id="rId51"/>
      <p:bold r:id="rId52"/>
      <p:italic r:id="rId53"/>
      <p:boldItalic r:id="rId54"/>
    </p:embeddedFont>
    <p:embeddedFont>
      <p:font typeface="Source Sans Pro" panose="020B0503030403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3777C1-8A99-4430-90D9-0287A8F060C4}">
  <a:tblStyle styleId="{033777C1-8A99-4430-90D9-0287A8F060C4}" styleName="Table_0">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82" autoAdjust="0"/>
    <p:restoredTop sz="50912" autoAdjust="0"/>
  </p:normalViewPr>
  <p:slideViewPr>
    <p:cSldViewPr snapToGrid="0">
      <p:cViewPr varScale="1">
        <p:scale>
          <a:sx n="28" d="100"/>
          <a:sy n="28" d="100"/>
        </p:scale>
        <p:origin x="677"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77" name="Shape 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a:t>can also mention Kami research for 2nd graders</a:t>
            </a:r>
          </a:p>
        </p:txBody>
      </p:sp>
      <p:sp>
        <p:nvSpPr>
          <p:cNvPr id="453" name="Shape 4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0" name="Shape 4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82296" lvl="0" indent="-6096" rtl="0">
              <a:lnSpc>
                <a:spcPct val="60000"/>
              </a:lnSpc>
              <a:spcBef>
                <a:spcPts val="600"/>
              </a:spcBef>
              <a:buClr>
                <a:srgbClr val="3891A7"/>
              </a:buClr>
              <a:buSzPct val="25000"/>
              <a:buFont typeface="Arial"/>
              <a:buNone/>
            </a:pPr>
            <a:r>
              <a:rPr lang="en-US">
                <a:latin typeface="Arial"/>
                <a:ea typeface="Arial"/>
                <a:cs typeface="Arial"/>
                <a:sym typeface="Arial"/>
              </a:rPr>
              <a:t>Conservative estimates suggest that at least a third of students experience extreme stress around timed tests, and these are not the students who are of a particular achievement group, or economic background. </a:t>
            </a:r>
          </a:p>
          <a:p>
            <a:pPr lvl="0">
              <a:spcBef>
                <a:spcPts val="0"/>
              </a:spcBef>
              <a:buNone/>
            </a:pPr>
            <a:endParaRPr/>
          </a:p>
        </p:txBody>
      </p:sp>
      <p:sp>
        <p:nvSpPr>
          <p:cNvPr id="466" name="Shape 4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72" name="Shape 4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79" name="Shape 4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When building conceptual understanding always begin with concrete manipulatives when possible. Make sure the students understand the manipulative so that doesn’t deter understanding of the concept. Some manipulatives are more concrete than others (example base ten rods and snap cubes or sticks banded together). Then progress to pictorial representations, connecting the concrete objects to the representation. The abstract representation should not be introduced too quickly and when it is introduced, it should be connected to the pictorial and concrete representations.</a:t>
            </a:r>
          </a:p>
        </p:txBody>
      </p:sp>
      <p:sp>
        <p:nvSpPr>
          <p:cNvPr id="493" name="Shape 49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228600" lvl="0" indent="-114300" rtl="0">
              <a:lnSpc>
                <a:spcPct val="90000"/>
              </a:lnSpc>
              <a:spcBef>
                <a:spcPts val="0"/>
              </a:spcBef>
              <a:buClr>
                <a:schemeClr val="dk1"/>
              </a:buClr>
              <a:buSzPct val="100000"/>
              <a:buChar char="•"/>
            </a:pPr>
            <a:r>
              <a:rPr lang="en-US" sz="1400"/>
              <a:t>Understanding operations is fundamental to understanding math facts.</a:t>
            </a:r>
          </a:p>
          <a:p>
            <a:pPr marL="228600" lvl="0" indent="-114300" rtl="0">
              <a:lnSpc>
                <a:spcPct val="90000"/>
              </a:lnSpc>
              <a:spcBef>
                <a:spcPts val="1000"/>
              </a:spcBef>
              <a:buClr>
                <a:schemeClr val="dk1"/>
              </a:buClr>
              <a:buSzPct val="100000"/>
              <a:buChar char="•"/>
            </a:pPr>
            <a:r>
              <a:rPr lang="en-US" sz="1400"/>
              <a:t>Students must understand the relationship between numbers, developing a deep understanding of operations.</a:t>
            </a:r>
          </a:p>
          <a:p>
            <a:pPr marL="228600" lvl="0" indent="-114300" rtl="0">
              <a:lnSpc>
                <a:spcPct val="90000"/>
              </a:lnSpc>
              <a:spcBef>
                <a:spcPts val="1000"/>
              </a:spcBef>
              <a:buClr>
                <a:schemeClr val="dk1"/>
              </a:buClr>
              <a:buSzPct val="100000"/>
              <a:buChar char="•"/>
            </a:pPr>
            <a:r>
              <a:rPr lang="en-US" sz="1400"/>
              <a:t>Instructional Strategies:</a:t>
            </a:r>
          </a:p>
          <a:p>
            <a:pPr marL="685800" lvl="1" indent="-139700" rtl="0">
              <a:lnSpc>
                <a:spcPct val="90000"/>
              </a:lnSpc>
              <a:spcBef>
                <a:spcPts val="500"/>
              </a:spcBef>
              <a:buClr>
                <a:schemeClr val="dk1"/>
              </a:buClr>
              <a:buSzPct val="100000"/>
              <a:buChar char="•"/>
            </a:pPr>
            <a:r>
              <a:rPr lang="en-US" sz="1400"/>
              <a:t>Problem posing</a:t>
            </a:r>
          </a:p>
          <a:p>
            <a:pPr marL="685800" lvl="1" indent="-139700" rtl="0">
              <a:lnSpc>
                <a:spcPct val="90000"/>
              </a:lnSpc>
              <a:spcBef>
                <a:spcPts val="500"/>
              </a:spcBef>
              <a:buClr>
                <a:schemeClr val="dk1"/>
              </a:buClr>
              <a:buSzPct val="100000"/>
              <a:buChar char="•"/>
            </a:pPr>
            <a:r>
              <a:rPr lang="en-US" sz="1400"/>
              <a:t>Hands-on explorations</a:t>
            </a:r>
          </a:p>
          <a:p>
            <a:pPr marL="685800" lvl="1" indent="-139700" rtl="0">
              <a:lnSpc>
                <a:spcPct val="90000"/>
              </a:lnSpc>
              <a:spcBef>
                <a:spcPts val="500"/>
              </a:spcBef>
              <a:buClr>
                <a:schemeClr val="dk1"/>
              </a:buClr>
              <a:buSzPct val="100000"/>
              <a:buChar char="•"/>
            </a:pPr>
            <a:r>
              <a:rPr lang="en-US" sz="1400"/>
              <a:t>Real-world examples</a:t>
            </a:r>
          </a:p>
          <a:p>
            <a:pPr marL="685800" lvl="1" indent="-139700" rtl="0">
              <a:lnSpc>
                <a:spcPct val="90000"/>
              </a:lnSpc>
              <a:spcBef>
                <a:spcPts val="500"/>
              </a:spcBef>
              <a:buClr>
                <a:schemeClr val="dk1"/>
              </a:buClr>
              <a:buSzPct val="100000"/>
              <a:buChar char="•"/>
            </a:pPr>
            <a:r>
              <a:rPr lang="en-US" sz="1400"/>
              <a:t>Classroom discussions</a:t>
            </a:r>
          </a:p>
          <a:p>
            <a:pPr marL="685800" lvl="1" indent="-139700" rtl="0">
              <a:lnSpc>
                <a:spcPct val="90000"/>
              </a:lnSpc>
              <a:spcBef>
                <a:spcPts val="500"/>
              </a:spcBef>
              <a:buClr>
                <a:schemeClr val="dk1"/>
              </a:buClr>
              <a:buSzPct val="100000"/>
              <a:buChar char="•"/>
            </a:pPr>
            <a:r>
              <a:rPr lang="en-US" sz="1400"/>
              <a:t>Exploring situations from children’s literature</a:t>
            </a:r>
          </a:p>
          <a:p>
            <a:pPr lvl="0">
              <a:spcBef>
                <a:spcPts val="0"/>
              </a:spcBef>
              <a:buNone/>
            </a:pPr>
            <a:endParaRPr/>
          </a:p>
        </p:txBody>
      </p:sp>
      <p:sp>
        <p:nvSpPr>
          <p:cNvPr id="508" name="Shape 5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a:t>refer back to videos</a:t>
            </a:r>
          </a:p>
        </p:txBody>
      </p:sp>
      <p:sp>
        <p:nvSpPr>
          <p:cNvPr id="517" name="Shape 5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23" name="Shape 5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3" name="Shape 3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685799" y="4343399"/>
            <a:ext cx="5486400" cy="4114800"/>
          </a:xfrm>
          <a:prstGeom prst="rect">
            <a:avLst/>
          </a:prstGeom>
          <a:noFill/>
          <a:ln>
            <a:noFill/>
          </a:ln>
        </p:spPr>
        <p:txBody>
          <a:bodyPr lIns="90500" tIns="90500" rIns="90500" bIns="90500"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Five frames and ten frames are a structure for building a conceptual understanding of place value. </a:t>
            </a:r>
          </a:p>
          <a:p>
            <a:pPr marL="1651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 Without counting every dot, decide how many dots are shown.  When you have the solution, hold up a thumb to your chest.  If you find a second way to solve, hold up your index finger. </a:t>
            </a:r>
          </a:p>
          <a:p>
            <a:pPr marL="1651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Click to reveal the ten frames; allow ample wait time.</a:t>
            </a:r>
          </a:p>
          <a:p>
            <a:pPr marL="1651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How many dots do you see?   (record)   Does anyone see a different number of dots? </a:t>
            </a:r>
          </a:p>
          <a:p>
            <a:pPr marL="1651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Possible questions to pose as students explain their strategies: </a:t>
            </a:r>
          </a:p>
          <a:p>
            <a:pPr marL="1651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Tell me what you saw? </a:t>
            </a:r>
          </a:p>
          <a:p>
            <a:pPr marL="622300" marR="0" lvl="1" indent="-165100" algn="l" rtl="0">
              <a:spcBef>
                <a:spcPts val="0"/>
              </a:spcBef>
              <a:spcAft>
                <a:spcPts val="0"/>
              </a:spcAft>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How did you think about that? </a:t>
            </a:r>
          </a:p>
          <a:p>
            <a:pPr marL="622300" marR="0" lvl="1" indent="-177800" algn="l" rtl="0">
              <a:spcBef>
                <a:spcPts val="0"/>
              </a:spcBef>
              <a:spcAft>
                <a:spcPts val="0"/>
              </a:spcAft>
              <a:buClr>
                <a:schemeClr val="dk1"/>
              </a:buClr>
              <a:buSzPct val="116666"/>
              <a:buFont typeface="Arial"/>
              <a:buChar char="o"/>
            </a:pPr>
            <a:r>
              <a:rPr lang="en-US" sz="1200" b="0" i="0" u="none" strike="noStrike" cap="none" dirty="0">
                <a:solidFill>
                  <a:schemeClr val="dk1"/>
                </a:solidFill>
                <a:latin typeface="Calibri"/>
                <a:ea typeface="Calibri"/>
                <a:cs typeface="Calibri"/>
                <a:sym typeface="Calibri"/>
              </a:rPr>
              <a:t>Explain why your strategy makes sense.  </a:t>
            </a:r>
          </a:p>
          <a:p>
            <a:pPr marL="622300" marR="0" lvl="1" indent="-177800" algn="l" rtl="0">
              <a:spcBef>
                <a:spcPts val="0"/>
              </a:spcBef>
              <a:spcAft>
                <a:spcPts val="0"/>
              </a:spcAft>
              <a:buClr>
                <a:schemeClr val="dk1"/>
              </a:buClr>
              <a:buSzPct val="116666"/>
              <a:buFont typeface="Arial"/>
              <a:buChar char="o"/>
            </a:pPr>
            <a:r>
              <a:rPr lang="en-US" sz="1200" b="0" i="0" u="none" strike="noStrike" cap="none" dirty="0">
                <a:solidFill>
                  <a:schemeClr val="dk1"/>
                </a:solidFill>
                <a:latin typeface="Calibri"/>
                <a:ea typeface="Calibri"/>
                <a:cs typeface="Calibri"/>
                <a:sym typeface="Calibri"/>
              </a:rPr>
              <a:t>How are your strategies/mathematical thinking  connected with ______’s strategy?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Continue using similar questions as you explore the next 2 ten frames.   </a:t>
            </a:r>
          </a:p>
        </p:txBody>
      </p:sp>
      <p:sp>
        <p:nvSpPr>
          <p:cNvPr id="530" name="Shape 5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799" y="4343399"/>
            <a:ext cx="5486400" cy="4114800"/>
          </a:xfrm>
          <a:prstGeom prst="rect">
            <a:avLst/>
          </a:prstGeom>
          <a:noFill/>
          <a:ln>
            <a:noFill/>
          </a:ln>
        </p:spPr>
        <p:txBody>
          <a:bodyPr lIns="90500" tIns="90500" rIns="90500" bIns="90500" anchor="t" anchorCtr="0">
            <a:noAutofit/>
          </a:bodyPr>
          <a:lstStyle/>
          <a:p>
            <a:pPr marL="165100" marR="0" lvl="0" indent="-165100" algn="l" rtl="0">
              <a:spcBef>
                <a:spcPts val="0"/>
              </a:spcBef>
              <a:spcAft>
                <a:spcPts val="0"/>
              </a:spcAft>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Click to reveal the ten frames; allow ample wait time.</a:t>
            </a:r>
          </a:p>
          <a:p>
            <a:pPr marL="165100" marR="0" lvl="0" indent="-16510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Possible questions to ask, </a:t>
            </a:r>
          </a:p>
          <a:p>
            <a:pPr marL="622300" marR="0" lvl="1" indent="-165100" algn="l" rtl="0">
              <a:spcBef>
                <a:spcPts val="0"/>
              </a:spcBef>
              <a:spcAft>
                <a:spcPts val="0"/>
              </a:spcAft>
              <a:buClr>
                <a:schemeClr val="dk1"/>
              </a:buClr>
              <a:buSzPct val="100000"/>
              <a:buFont typeface="Courier New"/>
              <a:buChar char="o"/>
            </a:pPr>
            <a:r>
              <a:rPr lang="en-US" sz="1200" b="0" i="0" u="none" strike="noStrike" cap="none">
                <a:solidFill>
                  <a:schemeClr val="dk1"/>
                </a:solidFill>
                <a:latin typeface="Calibri"/>
                <a:ea typeface="Calibri"/>
                <a:cs typeface="Calibri"/>
                <a:sym typeface="Calibri"/>
              </a:rPr>
              <a:t>How many dots did you see?</a:t>
            </a:r>
          </a:p>
          <a:p>
            <a:pPr marL="622300" marR="0" lvl="1" indent="-165100" algn="l" rtl="0">
              <a:spcBef>
                <a:spcPts val="0"/>
              </a:spcBef>
              <a:spcAft>
                <a:spcPts val="0"/>
              </a:spcAft>
              <a:buClr>
                <a:schemeClr val="dk1"/>
              </a:buClr>
              <a:buSzPct val="100000"/>
              <a:buFont typeface="Courier New"/>
              <a:buChar char="o"/>
            </a:pPr>
            <a:r>
              <a:rPr lang="en-US" sz="1200" b="0" i="0" u="none" strike="noStrike" cap="none">
                <a:solidFill>
                  <a:schemeClr val="dk1"/>
                </a:solidFill>
                <a:latin typeface="Calibri"/>
                <a:ea typeface="Calibri"/>
                <a:cs typeface="Calibri"/>
                <a:sym typeface="Calibri"/>
              </a:rPr>
              <a:t>Can you explain how _____ found five?</a:t>
            </a:r>
          </a:p>
          <a:p>
            <a:pPr marL="622300" marR="0" lvl="1" indent="-165100" algn="l" rtl="0">
              <a:spcBef>
                <a:spcPts val="0"/>
              </a:spcBef>
              <a:spcAft>
                <a:spcPts val="0"/>
              </a:spcAft>
              <a:buClr>
                <a:schemeClr val="dk1"/>
              </a:buClr>
              <a:buSzPct val="100000"/>
              <a:buFont typeface="Courier New"/>
              <a:buChar char="o"/>
            </a:pPr>
            <a:r>
              <a:rPr lang="en-US" sz="1200" b="0" i="0" u="none" strike="noStrike" cap="none">
                <a:solidFill>
                  <a:schemeClr val="dk1"/>
                </a:solidFill>
                <a:latin typeface="Calibri"/>
                <a:ea typeface="Calibri"/>
                <a:cs typeface="Calibri"/>
                <a:sym typeface="Calibri"/>
              </a:rPr>
              <a:t>How is your way the same or different from _____’s way?</a:t>
            </a:r>
          </a:p>
          <a:p>
            <a:pPr marL="622300" marR="0" lvl="1" indent="-165100" algn="l" rtl="0">
              <a:spcBef>
                <a:spcPts val="0"/>
              </a:spcBef>
              <a:spcAft>
                <a:spcPts val="0"/>
              </a:spcAft>
              <a:buClr>
                <a:schemeClr val="dk1"/>
              </a:buClr>
              <a:buSzPct val="100000"/>
              <a:buFont typeface="Courier New"/>
              <a:buChar char="o"/>
            </a:pPr>
            <a:r>
              <a:rPr lang="en-US" sz="1200" b="0" i="0" u="none" strike="noStrike" cap="none">
                <a:solidFill>
                  <a:schemeClr val="dk1"/>
                </a:solidFill>
                <a:latin typeface="Calibri"/>
                <a:ea typeface="Calibri"/>
                <a:cs typeface="Calibri"/>
                <a:sym typeface="Calibri"/>
              </a:rPr>
              <a:t>How is the first ten frame the same as the this  ten frame?  How is it different?</a:t>
            </a:r>
          </a:p>
          <a:p>
            <a:pPr marL="622300" marR="0" lvl="1" indent="-165100" algn="l" rtl="0">
              <a:spcBef>
                <a:spcPts val="0"/>
              </a:spcBef>
              <a:spcAft>
                <a:spcPts val="0"/>
              </a:spcAft>
              <a:buClr>
                <a:schemeClr val="dk1"/>
              </a:buClr>
              <a:buSzPct val="100000"/>
              <a:buFont typeface="Courier New"/>
              <a:buChar char="o"/>
            </a:pPr>
            <a:r>
              <a:rPr lang="en-US" sz="1200" b="0" i="0" u="none" strike="noStrike" cap="none">
                <a:solidFill>
                  <a:schemeClr val="dk1"/>
                </a:solidFill>
                <a:latin typeface="Calibri"/>
                <a:ea typeface="Calibri"/>
                <a:cs typeface="Calibri"/>
                <a:sym typeface="Calibri"/>
              </a:rPr>
              <a:t>How does knowing the amount in the top ten frame help you find the amount in the bottom ten frame?</a:t>
            </a:r>
          </a:p>
          <a:p>
            <a:pPr marL="622300" marR="0" lvl="1" indent="-165100" algn="l" rtl="0">
              <a:spcBef>
                <a:spcPts val="0"/>
              </a:spcBef>
              <a:buClr>
                <a:schemeClr val="dk1"/>
              </a:buClr>
              <a:buSzPct val="100000"/>
              <a:buFont typeface="Courier New"/>
              <a:buChar char="o"/>
            </a:pPr>
            <a:r>
              <a:rPr lang="en-US" sz="1200" b="0" i="0" u="none" strike="noStrike" cap="none">
                <a:solidFill>
                  <a:schemeClr val="dk1"/>
                </a:solidFill>
                <a:latin typeface="Calibri"/>
                <a:ea typeface="Calibri"/>
                <a:cs typeface="Calibri"/>
                <a:sym typeface="Calibri"/>
              </a:rPr>
              <a:t>What is the most efficient way for finding the amount?</a:t>
            </a:r>
          </a:p>
        </p:txBody>
      </p:sp>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2" name="Shape 542"/>
          <p:cNvSpPr txBox="1">
            <a:spLocks noGrp="1"/>
          </p:cNvSpPr>
          <p:nvPr>
            <p:ph type="body" idx="1"/>
          </p:nvPr>
        </p:nvSpPr>
        <p:spPr>
          <a:xfrm>
            <a:off x="685800" y="4400549"/>
            <a:ext cx="5486400" cy="3600600"/>
          </a:xfrm>
          <a:prstGeom prst="rect">
            <a:avLst/>
          </a:prstGeom>
          <a:noFill/>
          <a:ln>
            <a:noFill/>
          </a:ln>
        </p:spPr>
        <p:txBody>
          <a:bodyPr lIns="90500" tIns="90500" rIns="90500" bIns="90500" anchor="t" anchorCtr="0">
            <a:noAutofit/>
          </a:bodyPr>
          <a:lstStyle/>
          <a:p>
            <a:pPr marL="1651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Click to reveal the ten frames; allow ample wait time.</a:t>
            </a:r>
          </a:p>
          <a:p>
            <a:pPr marL="1651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Possible questions to ask, </a:t>
            </a:r>
          </a:p>
          <a:p>
            <a:pPr marL="622300" marR="0" lvl="1" indent="-165100" algn="l" rtl="0">
              <a:spcBef>
                <a:spcPts val="0"/>
              </a:spcBef>
              <a:spcAft>
                <a:spcPts val="0"/>
              </a:spcAft>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How many dots did you see?</a:t>
            </a:r>
          </a:p>
          <a:p>
            <a:pPr marL="622300" marR="0" lvl="1" indent="-165100" algn="l" rtl="0">
              <a:spcBef>
                <a:spcPts val="0"/>
              </a:spcBef>
              <a:spcAft>
                <a:spcPts val="0"/>
              </a:spcAft>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How did you find five?  </a:t>
            </a:r>
          </a:p>
          <a:p>
            <a:pPr marL="622300" marR="0" lvl="1" indent="-165100" algn="l" rtl="0">
              <a:spcBef>
                <a:spcPts val="0"/>
              </a:spcBef>
              <a:spcAft>
                <a:spcPts val="0"/>
              </a:spcAft>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Can you explain how _____ found five?</a:t>
            </a:r>
          </a:p>
          <a:p>
            <a:pPr marL="622300" marR="0" lvl="1" indent="-165100" algn="l" rtl="0">
              <a:spcBef>
                <a:spcPts val="0"/>
              </a:spcBef>
              <a:spcAft>
                <a:spcPts val="0"/>
              </a:spcAft>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How is your way the same or different from _____’s way?</a:t>
            </a:r>
          </a:p>
          <a:p>
            <a:pPr marL="622300" marR="0" lvl="1" indent="-165100" algn="l" rtl="0">
              <a:spcBef>
                <a:spcPts val="0"/>
              </a:spcBef>
              <a:spcAft>
                <a:spcPts val="0"/>
              </a:spcAft>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How is the first ten frame the same as the this  ten frame?  How is it different?</a:t>
            </a:r>
          </a:p>
          <a:p>
            <a:pPr marL="622300" marR="0" lvl="1" indent="-165100" algn="l" rtl="0">
              <a:spcBef>
                <a:spcPts val="0"/>
              </a:spcBef>
              <a:spcAft>
                <a:spcPts val="0"/>
              </a:spcAft>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How does knowing the amount in the top ten frame help you find the amount in the bottom ten frame?</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1" i="1" u="none" strike="noStrike" cap="none" dirty="0">
                <a:solidFill>
                  <a:schemeClr val="dk1"/>
                </a:solidFill>
                <a:latin typeface="Calibri"/>
                <a:ea typeface="Calibri"/>
                <a:cs typeface="Calibri"/>
                <a:sym typeface="Calibri"/>
              </a:rPr>
              <a:t>Note: The goal of this number talk is not focused around a specific strategy.  Instead, it helps students see that numbers can be composed/decomposed in more than one way.  Additionally, it supports the development of efficient counting strategies (i.e., counting on)</a:t>
            </a:r>
          </a:p>
        </p:txBody>
      </p:sp>
      <p:sp>
        <p:nvSpPr>
          <p:cNvPr id="543" name="Shape 543"/>
          <p:cNvSpPr txBox="1">
            <a:spLocks noGrp="1"/>
          </p:cNvSpPr>
          <p:nvPr>
            <p:ph type="sldNum" idx="12"/>
          </p:nvPr>
        </p:nvSpPr>
        <p:spPr>
          <a:xfrm>
            <a:off x="3884612" y="8685212"/>
            <a:ext cx="2971799" cy="458700"/>
          </a:xfrm>
          <a:prstGeom prst="rect">
            <a:avLst/>
          </a:prstGeom>
          <a:noFill/>
          <a:ln>
            <a:noFill/>
          </a:ln>
        </p:spPr>
        <p:txBody>
          <a:bodyPr lIns="91375" tIns="45675" rIns="91375" bIns="456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50" name="Shape 55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9" name="Shape 56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575" name="Shape 5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228600" lvl="0" indent="0" rtl="0">
              <a:spcBef>
                <a:spcPts val="0"/>
              </a:spcBef>
              <a:buNone/>
            </a:pPr>
            <a:endParaRPr dirty="0"/>
          </a:p>
        </p:txBody>
      </p:sp>
      <p:sp>
        <p:nvSpPr>
          <p:cNvPr id="562" name="Shape 5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84" name="Shape 5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1" name="Shape 60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02" name="Shape 60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3" name="Shape 6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0" name="Shape 3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Important to note: algorithms are based on well-understood properties and number relationships…strategies have to be built first, then algorithms</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Accuracy:  recalling or computing the correct answer</a:t>
            </a:r>
          </a:p>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Efficiency:  using strategic thinking to carry our a computation without being hindered by unnecessary or confusing steps</a:t>
            </a:r>
          </a:p>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Flexibility:  applying a variety of strategies depending on the number combinations</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Computational fluency develops as a result of understanding the patterns and relationships that exits between number combinations.  Students with good levels of fact fluency will solve some combinations from memory, others by applying appropriate strategies, and still others by recognizing patterns based on properties, such as the fact that multiplying or dividing any number by 1 does not change the number.</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391" name="Shape 3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25" name="Shape 6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37" name="Shape 6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3" name="Shape 65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54" name="Shape 65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2" name="Shape 6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Being automatic with basic facts frees the brain to focus on other math processes.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Stopping to determine each fact disrupts the flow of the math procedure.</a:t>
            </a:r>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958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56" name="Shape 5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9" name="Shape 4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35" name="Shape 4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CGI Videos:  http://www.heinemann.com/</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Video 3.18 &amp; 3.19</a:t>
            </a:r>
          </a:p>
          <a:p>
            <a:pPr marL="0" marR="0" lvl="0" indent="0" algn="l" rtl="0">
              <a:spcBef>
                <a:spcPts val="0"/>
              </a:spcBef>
              <a:buSzPct val="25000"/>
              <a:buNone/>
            </a:pPr>
            <a:r>
              <a:rPr lang="en-US"/>
              <a:t>What do these students demonstrate</a:t>
            </a:r>
          </a:p>
          <a:p>
            <a:pPr marL="457200" marR="0" lvl="0" indent="-228600" algn="l" rtl="0">
              <a:spcBef>
                <a:spcPts val="0"/>
              </a:spcBef>
              <a:buChar char="●"/>
            </a:pPr>
            <a:r>
              <a:rPr lang="en-US"/>
              <a:t>  decomposing</a:t>
            </a:r>
          </a:p>
          <a:p>
            <a:pPr marL="457200" marR="0" lvl="0" indent="-228600" algn="l" rtl="0">
              <a:spcBef>
                <a:spcPts val="0"/>
              </a:spcBef>
              <a:buChar char="●"/>
            </a:pPr>
            <a:r>
              <a:rPr lang="en-US"/>
              <a:t> using addition to do subtraction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43" name="Shape 44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415611" y="992766"/>
            <a:ext cx="11360700" cy="2736900"/>
          </a:xfrm>
          <a:prstGeom prst="rect">
            <a:avLst/>
          </a:prstGeom>
        </p:spPr>
        <p:txBody>
          <a:bodyPr lIns="121900" tIns="121900" rIns="121900" bIns="121900" anchor="b" anchorCtr="0"/>
          <a:lstStyle>
            <a:lvl1pPr lvl="0" algn="ctr" rtl="0">
              <a:spcBef>
                <a:spcPts val="0"/>
              </a:spcBef>
              <a:buSzPct val="100000"/>
              <a:defRPr sz="6900"/>
            </a:lvl1pPr>
            <a:lvl2pPr lvl="1" algn="ctr" rtl="0">
              <a:spcBef>
                <a:spcPts val="0"/>
              </a:spcBef>
              <a:buSzPct val="100000"/>
              <a:defRPr sz="6900"/>
            </a:lvl2pPr>
            <a:lvl3pPr lvl="2" algn="ctr" rtl="0">
              <a:spcBef>
                <a:spcPts val="0"/>
              </a:spcBef>
              <a:buSzPct val="100000"/>
              <a:defRPr sz="6900"/>
            </a:lvl3pPr>
            <a:lvl4pPr lvl="3" algn="ctr" rtl="0">
              <a:spcBef>
                <a:spcPts val="0"/>
              </a:spcBef>
              <a:buSzPct val="100000"/>
              <a:defRPr sz="6900"/>
            </a:lvl4pPr>
            <a:lvl5pPr lvl="4" algn="ctr" rtl="0">
              <a:spcBef>
                <a:spcPts val="0"/>
              </a:spcBef>
              <a:buSzPct val="100000"/>
              <a:defRPr sz="6900"/>
            </a:lvl5pPr>
            <a:lvl6pPr lvl="5" algn="ctr" rtl="0">
              <a:spcBef>
                <a:spcPts val="0"/>
              </a:spcBef>
              <a:buSzPct val="100000"/>
              <a:defRPr sz="6900"/>
            </a:lvl6pPr>
            <a:lvl7pPr lvl="6" algn="ctr" rtl="0">
              <a:spcBef>
                <a:spcPts val="0"/>
              </a:spcBef>
              <a:buSzPct val="100000"/>
              <a:defRPr sz="6900"/>
            </a:lvl7pPr>
            <a:lvl8pPr lvl="7" algn="ctr" rtl="0">
              <a:spcBef>
                <a:spcPts val="0"/>
              </a:spcBef>
              <a:buSzPct val="100000"/>
              <a:defRPr sz="6900"/>
            </a:lvl8pPr>
            <a:lvl9pPr lvl="8" algn="ctr" rtl="0">
              <a:spcBef>
                <a:spcPts val="0"/>
              </a:spcBef>
              <a:buSzPct val="100000"/>
              <a:defRPr sz="6900"/>
            </a:lvl9pPr>
          </a:lstStyle>
          <a:p>
            <a:endParaRPr/>
          </a:p>
        </p:txBody>
      </p:sp>
      <p:sp>
        <p:nvSpPr>
          <p:cNvPr id="90" name="Shape 90"/>
          <p:cNvSpPr txBox="1">
            <a:spLocks noGrp="1"/>
          </p:cNvSpPr>
          <p:nvPr>
            <p:ph type="subTitle" idx="1"/>
          </p:nvPr>
        </p:nvSpPr>
        <p:spPr>
          <a:xfrm>
            <a:off x="415600" y="3778833"/>
            <a:ext cx="11360700" cy="1056900"/>
          </a:xfrm>
          <a:prstGeom prst="rect">
            <a:avLst/>
          </a:prstGeom>
        </p:spPr>
        <p:txBody>
          <a:bodyPr lIns="121900" tIns="121900" rIns="121900" bIns="121900" anchor="t" anchorCtr="0"/>
          <a:lstStyle>
            <a:lvl1pPr lvl="0" algn="ctr" rtl="0">
              <a:lnSpc>
                <a:spcPct val="100000"/>
              </a:lnSpc>
              <a:spcBef>
                <a:spcPts val="0"/>
              </a:spcBef>
              <a:spcAft>
                <a:spcPts val="0"/>
              </a:spcAft>
              <a:buSzPct val="100000"/>
              <a:buNone/>
              <a:defRPr sz="3700"/>
            </a:lvl1pPr>
            <a:lvl2pPr lvl="1" algn="ctr" rtl="0">
              <a:lnSpc>
                <a:spcPct val="100000"/>
              </a:lnSpc>
              <a:spcBef>
                <a:spcPts val="0"/>
              </a:spcBef>
              <a:spcAft>
                <a:spcPts val="0"/>
              </a:spcAft>
              <a:buSzPct val="100000"/>
              <a:buNone/>
              <a:defRPr sz="3700"/>
            </a:lvl2pPr>
            <a:lvl3pPr lvl="2" algn="ctr" rtl="0">
              <a:lnSpc>
                <a:spcPct val="100000"/>
              </a:lnSpc>
              <a:spcBef>
                <a:spcPts val="0"/>
              </a:spcBef>
              <a:spcAft>
                <a:spcPts val="0"/>
              </a:spcAft>
              <a:buSzPct val="100000"/>
              <a:buNone/>
              <a:defRPr sz="3700"/>
            </a:lvl3pPr>
            <a:lvl4pPr lvl="3" algn="ctr" rtl="0">
              <a:lnSpc>
                <a:spcPct val="100000"/>
              </a:lnSpc>
              <a:spcBef>
                <a:spcPts val="0"/>
              </a:spcBef>
              <a:spcAft>
                <a:spcPts val="0"/>
              </a:spcAft>
              <a:buSzPct val="100000"/>
              <a:buNone/>
              <a:defRPr sz="3700"/>
            </a:lvl4pPr>
            <a:lvl5pPr lvl="4" algn="ctr" rtl="0">
              <a:lnSpc>
                <a:spcPct val="100000"/>
              </a:lnSpc>
              <a:spcBef>
                <a:spcPts val="0"/>
              </a:spcBef>
              <a:spcAft>
                <a:spcPts val="0"/>
              </a:spcAft>
              <a:buSzPct val="100000"/>
              <a:buNone/>
              <a:defRPr sz="3700"/>
            </a:lvl5pPr>
            <a:lvl6pPr lvl="5" algn="ctr" rtl="0">
              <a:lnSpc>
                <a:spcPct val="100000"/>
              </a:lnSpc>
              <a:spcBef>
                <a:spcPts val="0"/>
              </a:spcBef>
              <a:spcAft>
                <a:spcPts val="0"/>
              </a:spcAft>
              <a:buSzPct val="100000"/>
              <a:buNone/>
              <a:defRPr sz="3700"/>
            </a:lvl6pPr>
            <a:lvl7pPr lvl="6" algn="ctr" rtl="0">
              <a:lnSpc>
                <a:spcPct val="100000"/>
              </a:lnSpc>
              <a:spcBef>
                <a:spcPts val="0"/>
              </a:spcBef>
              <a:spcAft>
                <a:spcPts val="0"/>
              </a:spcAft>
              <a:buSzPct val="100000"/>
              <a:buNone/>
              <a:defRPr sz="3700"/>
            </a:lvl7pPr>
            <a:lvl8pPr lvl="7" algn="ctr" rtl="0">
              <a:lnSpc>
                <a:spcPct val="100000"/>
              </a:lnSpc>
              <a:spcBef>
                <a:spcPts val="0"/>
              </a:spcBef>
              <a:spcAft>
                <a:spcPts val="0"/>
              </a:spcAft>
              <a:buSzPct val="100000"/>
              <a:buNone/>
              <a:defRPr sz="3700"/>
            </a:lvl8pPr>
            <a:lvl9pPr lvl="8" algn="ctr" rtl="0">
              <a:lnSpc>
                <a:spcPct val="100000"/>
              </a:lnSpc>
              <a:spcBef>
                <a:spcPts val="0"/>
              </a:spcBef>
              <a:spcAft>
                <a:spcPts val="0"/>
              </a:spcAft>
              <a:buSzPct val="100000"/>
              <a:buNone/>
              <a:defRPr sz="3700"/>
            </a:lvl9pPr>
          </a:lstStyle>
          <a:p>
            <a:endParaRPr/>
          </a:p>
        </p:txBody>
      </p:sp>
      <p:sp>
        <p:nvSpPr>
          <p:cNvPr id="91" name="Shape 91"/>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15600" y="2867800"/>
            <a:ext cx="11360700" cy="1122300"/>
          </a:xfrm>
          <a:prstGeom prst="rect">
            <a:avLst/>
          </a:prstGeom>
        </p:spPr>
        <p:txBody>
          <a:bodyPr lIns="121900" tIns="121900" rIns="121900" bIns="121900" anchor="ctr"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94" name="Shape 94"/>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7" name="Shape 97"/>
          <p:cNvSpPr txBox="1">
            <a:spLocks noGrp="1"/>
          </p:cNvSpPr>
          <p:nvPr>
            <p:ph type="body" idx="1"/>
          </p:nvPr>
        </p:nvSpPr>
        <p:spPr>
          <a:xfrm>
            <a:off x="415600" y="1536633"/>
            <a:ext cx="11360700" cy="45552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8" name="Shape 98"/>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1" name="Shape 101"/>
          <p:cNvSpPr txBox="1">
            <a:spLocks noGrp="1"/>
          </p:cNvSpPr>
          <p:nvPr>
            <p:ph type="body" idx="1"/>
          </p:nvPr>
        </p:nvSpPr>
        <p:spPr>
          <a:xfrm>
            <a:off x="415600" y="1536633"/>
            <a:ext cx="5333100" cy="4555200"/>
          </a:xfrm>
          <a:prstGeom prst="rect">
            <a:avLst/>
          </a:prstGeom>
        </p:spPr>
        <p:txBody>
          <a:bodyPr lIns="121900" tIns="121900" rIns="121900" bIns="121900" anchor="t" anchorCtr="0"/>
          <a:lstStyle>
            <a:lvl1pPr lvl="0" rtl="0">
              <a:spcBef>
                <a:spcPts val="0"/>
              </a:spcBef>
              <a:buSzPct val="100000"/>
              <a:defRPr sz="19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02" name="Shape 102"/>
          <p:cNvSpPr txBox="1">
            <a:spLocks noGrp="1"/>
          </p:cNvSpPr>
          <p:nvPr>
            <p:ph type="body" idx="2"/>
          </p:nvPr>
        </p:nvSpPr>
        <p:spPr>
          <a:xfrm>
            <a:off x="6443200" y="1536633"/>
            <a:ext cx="5333100" cy="4555200"/>
          </a:xfrm>
          <a:prstGeom prst="rect">
            <a:avLst/>
          </a:prstGeom>
        </p:spPr>
        <p:txBody>
          <a:bodyPr lIns="121900" tIns="121900" rIns="121900" bIns="121900" anchor="t" anchorCtr="0"/>
          <a:lstStyle>
            <a:lvl1pPr lvl="0" rtl="0">
              <a:spcBef>
                <a:spcPts val="0"/>
              </a:spcBef>
              <a:buSzPct val="100000"/>
              <a:defRPr sz="19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03" name="Shape 10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6" name="Shape 106"/>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15600" y="740800"/>
            <a:ext cx="3744000" cy="1007700"/>
          </a:xfrm>
          <a:prstGeom prst="rect">
            <a:avLst/>
          </a:prstGeom>
        </p:spPr>
        <p:txBody>
          <a:bodyPr lIns="121900" tIns="121900" rIns="121900" bIns="121900"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109" name="Shape 109"/>
          <p:cNvSpPr txBox="1">
            <a:spLocks noGrp="1"/>
          </p:cNvSpPr>
          <p:nvPr>
            <p:ph type="body" idx="1"/>
          </p:nvPr>
        </p:nvSpPr>
        <p:spPr>
          <a:xfrm>
            <a:off x="415600" y="1852800"/>
            <a:ext cx="3744000" cy="4239300"/>
          </a:xfrm>
          <a:prstGeom prst="rect">
            <a:avLst/>
          </a:prstGeom>
        </p:spPr>
        <p:txBody>
          <a:bodyPr lIns="121900" tIns="121900" rIns="121900" bIns="121900"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10" name="Shape 110"/>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653666" y="600200"/>
            <a:ext cx="8490300" cy="5454300"/>
          </a:xfrm>
          <a:prstGeom prst="rect">
            <a:avLst/>
          </a:prstGeom>
        </p:spPr>
        <p:txBody>
          <a:bodyPr lIns="121900" tIns="121900" rIns="121900" bIns="121900" anchor="ctr"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
        <p:nvSpPr>
          <p:cNvPr id="113" name="Shape 11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14"/>
        <p:cNvGrpSpPr/>
        <p:nvPr/>
      </p:nvGrpSpPr>
      <p:grpSpPr>
        <a:xfrm>
          <a:off x="0" y="0"/>
          <a:ext cx="0" cy="0"/>
          <a:chOff x="0" y="0"/>
          <a:chExt cx="0" cy="0"/>
        </a:xfrm>
      </p:grpSpPr>
      <p:sp>
        <p:nvSpPr>
          <p:cNvPr id="115" name="Shape 115"/>
          <p:cNvSpPr/>
          <p:nvPr/>
        </p:nvSpPr>
        <p:spPr>
          <a:xfrm>
            <a:off x="6096000" y="-166"/>
            <a:ext cx="6096000" cy="6858000"/>
          </a:xfrm>
          <a:prstGeom prst="rect">
            <a:avLst/>
          </a:prstGeom>
          <a:solidFill>
            <a:schemeClr val="lt2"/>
          </a:solidFill>
          <a:ln>
            <a:noFill/>
          </a:ln>
        </p:spPr>
        <p:txBody>
          <a:bodyPr lIns="121900" tIns="121900" rIns="121900" bIns="121900" anchor="ctr" anchorCtr="0">
            <a:noAutofit/>
          </a:bodyPr>
          <a:lstStyle/>
          <a:p>
            <a:pPr lvl="0">
              <a:spcBef>
                <a:spcPts val="0"/>
              </a:spcBef>
              <a:buNone/>
            </a:pPr>
            <a:endParaRPr/>
          </a:p>
        </p:txBody>
      </p:sp>
      <p:sp>
        <p:nvSpPr>
          <p:cNvPr id="116" name="Shape 116"/>
          <p:cNvSpPr txBox="1">
            <a:spLocks noGrp="1"/>
          </p:cNvSpPr>
          <p:nvPr>
            <p:ph type="title"/>
          </p:nvPr>
        </p:nvSpPr>
        <p:spPr>
          <a:xfrm>
            <a:off x="354000" y="1644233"/>
            <a:ext cx="5393700" cy="1976400"/>
          </a:xfrm>
          <a:prstGeom prst="rect">
            <a:avLst/>
          </a:prstGeom>
        </p:spPr>
        <p:txBody>
          <a:bodyPr lIns="121900" tIns="121900" rIns="121900" bIns="121900" anchor="b" anchorCtr="0"/>
          <a:lstStyle>
            <a:lvl1pPr lvl="0" algn="ctr" rtl="0">
              <a:spcBef>
                <a:spcPts val="0"/>
              </a:spcBef>
              <a:buSzPct val="100000"/>
              <a:defRPr sz="5600"/>
            </a:lvl1pPr>
            <a:lvl2pPr lvl="1" algn="ctr" rtl="0">
              <a:spcBef>
                <a:spcPts val="0"/>
              </a:spcBef>
              <a:buSzPct val="100000"/>
              <a:defRPr sz="5600"/>
            </a:lvl2pPr>
            <a:lvl3pPr lvl="2" algn="ctr" rtl="0">
              <a:spcBef>
                <a:spcPts val="0"/>
              </a:spcBef>
              <a:buSzPct val="100000"/>
              <a:defRPr sz="5600"/>
            </a:lvl3pPr>
            <a:lvl4pPr lvl="3" algn="ctr" rtl="0">
              <a:spcBef>
                <a:spcPts val="0"/>
              </a:spcBef>
              <a:buSzPct val="100000"/>
              <a:defRPr sz="5600"/>
            </a:lvl4pPr>
            <a:lvl5pPr lvl="4" algn="ctr" rtl="0">
              <a:spcBef>
                <a:spcPts val="0"/>
              </a:spcBef>
              <a:buSzPct val="100000"/>
              <a:defRPr sz="5600"/>
            </a:lvl5pPr>
            <a:lvl6pPr lvl="5" algn="ctr" rtl="0">
              <a:spcBef>
                <a:spcPts val="0"/>
              </a:spcBef>
              <a:buSzPct val="100000"/>
              <a:defRPr sz="5600"/>
            </a:lvl6pPr>
            <a:lvl7pPr lvl="6" algn="ctr" rtl="0">
              <a:spcBef>
                <a:spcPts val="0"/>
              </a:spcBef>
              <a:buSzPct val="100000"/>
              <a:defRPr sz="5600"/>
            </a:lvl7pPr>
            <a:lvl8pPr lvl="7" algn="ctr" rtl="0">
              <a:spcBef>
                <a:spcPts val="0"/>
              </a:spcBef>
              <a:buSzPct val="100000"/>
              <a:defRPr sz="5600"/>
            </a:lvl8pPr>
            <a:lvl9pPr lvl="8" algn="ctr" rtl="0">
              <a:spcBef>
                <a:spcPts val="0"/>
              </a:spcBef>
              <a:buSzPct val="100000"/>
              <a:defRPr sz="5600"/>
            </a:lvl9pPr>
          </a:lstStyle>
          <a:p>
            <a:endParaRPr/>
          </a:p>
        </p:txBody>
      </p:sp>
      <p:sp>
        <p:nvSpPr>
          <p:cNvPr id="117" name="Shape 117"/>
          <p:cNvSpPr txBox="1">
            <a:spLocks noGrp="1"/>
          </p:cNvSpPr>
          <p:nvPr>
            <p:ph type="subTitle" idx="1"/>
          </p:nvPr>
        </p:nvSpPr>
        <p:spPr>
          <a:xfrm>
            <a:off x="354000" y="3737433"/>
            <a:ext cx="5393700" cy="1646700"/>
          </a:xfrm>
          <a:prstGeom prst="rect">
            <a:avLst/>
          </a:prstGeom>
        </p:spPr>
        <p:txBody>
          <a:bodyPr lIns="121900" tIns="121900" rIns="121900" bIns="121900"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18" name="Shape 118"/>
          <p:cNvSpPr txBox="1">
            <a:spLocks noGrp="1"/>
          </p:cNvSpPr>
          <p:nvPr>
            <p:ph type="body" idx="2"/>
          </p:nvPr>
        </p:nvSpPr>
        <p:spPr>
          <a:xfrm>
            <a:off x="6586000" y="965433"/>
            <a:ext cx="5115900" cy="4926900"/>
          </a:xfrm>
          <a:prstGeom prst="rect">
            <a:avLst/>
          </a:prstGeom>
        </p:spPr>
        <p:txBody>
          <a:bodyPr lIns="121900" tIns="121900" rIns="121900" bIns="121900"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9" name="Shape 119"/>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415600" y="5640766"/>
            <a:ext cx="7998300" cy="806700"/>
          </a:xfrm>
          <a:prstGeom prst="rect">
            <a:avLst/>
          </a:prstGeom>
        </p:spPr>
        <p:txBody>
          <a:bodyPr lIns="121900" tIns="121900" rIns="121900" bIns="121900" anchor="ctr" anchorCtr="0"/>
          <a:lstStyle>
            <a:lvl1pPr lvl="0" rtl="0">
              <a:lnSpc>
                <a:spcPct val="100000"/>
              </a:lnSpc>
              <a:spcBef>
                <a:spcPts val="0"/>
              </a:spcBef>
              <a:spcAft>
                <a:spcPts val="0"/>
              </a:spcAft>
              <a:buNone/>
              <a:defRPr/>
            </a:lvl1pPr>
          </a:lstStyle>
          <a:p>
            <a:endParaRPr/>
          </a:p>
        </p:txBody>
      </p:sp>
      <p:sp>
        <p:nvSpPr>
          <p:cNvPr id="122" name="Shape 122"/>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15600" y="1474833"/>
            <a:ext cx="11360700" cy="2618100"/>
          </a:xfrm>
          <a:prstGeom prst="rect">
            <a:avLst/>
          </a:prstGeom>
        </p:spPr>
        <p:txBody>
          <a:bodyPr lIns="121900" tIns="121900" rIns="121900" bIns="121900" anchor="b" anchorCtr="0"/>
          <a:lstStyle>
            <a:lvl1pPr lvl="0" algn="ctr" rtl="0">
              <a:spcBef>
                <a:spcPts val="0"/>
              </a:spcBef>
              <a:buSzPct val="100000"/>
              <a:defRPr sz="16000"/>
            </a:lvl1pPr>
            <a:lvl2pPr lvl="1" algn="ctr" rtl="0">
              <a:spcBef>
                <a:spcPts val="0"/>
              </a:spcBef>
              <a:buSzPct val="100000"/>
              <a:defRPr sz="16000"/>
            </a:lvl2pPr>
            <a:lvl3pPr lvl="2" algn="ctr" rtl="0">
              <a:spcBef>
                <a:spcPts val="0"/>
              </a:spcBef>
              <a:buSzPct val="100000"/>
              <a:defRPr sz="16000"/>
            </a:lvl3pPr>
            <a:lvl4pPr lvl="3" algn="ctr" rtl="0">
              <a:spcBef>
                <a:spcPts val="0"/>
              </a:spcBef>
              <a:buSzPct val="100000"/>
              <a:defRPr sz="16000"/>
            </a:lvl4pPr>
            <a:lvl5pPr lvl="4" algn="ctr" rtl="0">
              <a:spcBef>
                <a:spcPts val="0"/>
              </a:spcBef>
              <a:buSzPct val="100000"/>
              <a:defRPr sz="16000"/>
            </a:lvl5pPr>
            <a:lvl6pPr lvl="5" algn="ctr" rtl="0">
              <a:spcBef>
                <a:spcPts val="0"/>
              </a:spcBef>
              <a:buSzPct val="100000"/>
              <a:defRPr sz="16000"/>
            </a:lvl6pPr>
            <a:lvl7pPr lvl="6" algn="ctr" rtl="0">
              <a:spcBef>
                <a:spcPts val="0"/>
              </a:spcBef>
              <a:buSzPct val="100000"/>
              <a:defRPr sz="16000"/>
            </a:lvl7pPr>
            <a:lvl8pPr lvl="7" algn="ctr" rtl="0">
              <a:spcBef>
                <a:spcPts val="0"/>
              </a:spcBef>
              <a:buSzPct val="100000"/>
              <a:defRPr sz="16000"/>
            </a:lvl8pPr>
            <a:lvl9pPr lvl="8" algn="ctr" rtl="0">
              <a:spcBef>
                <a:spcPts val="0"/>
              </a:spcBef>
              <a:buSzPct val="100000"/>
              <a:defRPr sz="16000"/>
            </a:lvl9pPr>
          </a:lstStyle>
          <a:p>
            <a:endParaRPr/>
          </a:p>
        </p:txBody>
      </p:sp>
      <p:sp>
        <p:nvSpPr>
          <p:cNvPr id="125" name="Shape 125"/>
          <p:cNvSpPr txBox="1">
            <a:spLocks noGrp="1"/>
          </p:cNvSpPr>
          <p:nvPr>
            <p:ph type="body" idx="1"/>
          </p:nvPr>
        </p:nvSpPr>
        <p:spPr>
          <a:xfrm>
            <a:off x="415600" y="4202966"/>
            <a:ext cx="11360700" cy="1734300"/>
          </a:xfrm>
          <a:prstGeom prst="rect">
            <a:avLst/>
          </a:prstGeom>
        </p:spPr>
        <p:txBody>
          <a:bodyPr lIns="121900" tIns="121900" rIns="121900" bIns="121900"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26" name="Shape 126"/>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7"/>
        <p:cNvGrpSpPr/>
        <p:nvPr/>
      </p:nvGrpSpPr>
      <p:grpSpPr>
        <a:xfrm>
          <a:off x="0" y="0"/>
          <a:ext cx="0" cy="0"/>
          <a:chOff x="0" y="0"/>
          <a:chExt cx="0" cy="0"/>
        </a:xfrm>
      </p:grpSpPr>
      <p:sp>
        <p:nvSpPr>
          <p:cNvPr id="128" name="Shape 128"/>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217"/>
        <p:cNvGrpSpPr/>
        <p:nvPr/>
      </p:nvGrpSpPr>
      <p:grpSpPr>
        <a:xfrm>
          <a:off x="0" y="0"/>
          <a:ext cx="0" cy="0"/>
          <a:chOff x="0" y="0"/>
          <a:chExt cx="0" cy="0"/>
        </a:xfrm>
      </p:grpSpPr>
      <p:sp>
        <p:nvSpPr>
          <p:cNvPr id="218" name="Shape 218"/>
          <p:cNvSpPr txBox="1">
            <a:spLocks noGrp="1"/>
          </p:cNvSpPr>
          <p:nvPr>
            <p:ph type="subTitle" idx="1"/>
          </p:nvPr>
        </p:nvSpPr>
        <p:spPr>
          <a:xfrm>
            <a:off x="1524000" y="3602037"/>
            <a:ext cx="9144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4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219" name="Shape 219"/>
          <p:cNvPicPr preferRelativeResize="0"/>
          <p:nvPr/>
        </p:nvPicPr>
        <p:blipFill rotWithShape="1">
          <a:blip r:embed="rId2">
            <a:alphaModFix/>
          </a:blip>
          <a:srcRect/>
          <a:stretch/>
        </p:blipFill>
        <p:spPr>
          <a:xfrm>
            <a:off x="3436471" y="108239"/>
            <a:ext cx="4894800" cy="3782400"/>
          </a:xfrm>
          <a:prstGeom prst="rect">
            <a:avLst/>
          </a:prstGeom>
          <a:noFill/>
          <a:ln>
            <a:noFill/>
          </a:ln>
        </p:spPr>
      </p:pic>
      <p:grpSp>
        <p:nvGrpSpPr>
          <p:cNvPr id="220" name="Shape 220"/>
          <p:cNvGrpSpPr/>
          <p:nvPr/>
        </p:nvGrpSpPr>
        <p:grpSpPr>
          <a:xfrm>
            <a:off x="673100" y="5157787"/>
            <a:ext cx="1581150" cy="1246187"/>
            <a:chOff x="673100" y="5157787"/>
            <a:chExt cx="1581150" cy="1246187"/>
          </a:xfrm>
        </p:grpSpPr>
        <p:sp>
          <p:nvSpPr>
            <p:cNvPr id="221" name="Shape 221"/>
            <p:cNvSpPr/>
            <p:nvPr/>
          </p:nvSpPr>
          <p:spPr>
            <a:xfrm>
              <a:off x="673100" y="5905500"/>
              <a:ext cx="533400" cy="495300"/>
            </a:xfrm>
            <a:prstGeom prst="cube">
              <a:avLst>
                <a:gd name="adj" fmla="val 25000"/>
              </a:avLst>
            </a:prstGeom>
            <a:solidFill>
              <a:srgbClr val="FF00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22" name="Shape 222"/>
            <p:cNvSpPr/>
            <p:nvPr/>
          </p:nvSpPr>
          <p:spPr>
            <a:xfrm>
              <a:off x="1187450" y="5899150"/>
              <a:ext cx="533400" cy="495300"/>
            </a:xfrm>
            <a:prstGeom prst="cube">
              <a:avLst>
                <a:gd name="adj" fmla="val 25000"/>
              </a:avLst>
            </a:prstGeom>
            <a:solidFill>
              <a:srgbClr val="00206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23" name="Shape 223"/>
            <p:cNvSpPr/>
            <p:nvPr/>
          </p:nvSpPr>
          <p:spPr>
            <a:xfrm>
              <a:off x="939800" y="5524500"/>
              <a:ext cx="533400" cy="495300"/>
            </a:xfrm>
            <a:prstGeom prst="cube">
              <a:avLst>
                <a:gd name="adj" fmla="val 25000"/>
              </a:avLst>
            </a:prstGeom>
            <a:solidFill>
              <a:srgbClr val="52F925"/>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24" name="Shape 224"/>
            <p:cNvSpPr/>
            <p:nvPr/>
          </p:nvSpPr>
          <p:spPr>
            <a:xfrm>
              <a:off x="1720850" y="5908675"/>
              <a:ext cx="533400" cy="495300"/>
            </a:xfrm>
            <a:prstGeom prst="cube">
              <a:avLst>
                <a:gd name="adj" fmla="val 25000"/>
              </a:avLst>
            </a:prstGeom>
            <a:solidFill>
              <a:srgbClr val="FFFF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25" name="Shape 225"/>
            <p:cNvSpPr/>
            <p:nvPr/>
          </p:nvSpPr>
          <p:spPr>
            <a:xfrm>
              <a:off x="1492250" y="5524500"/>
              <a:ext cx="533400" cy="495300"/>
            </a:xfrm>
            <a:prstGeom prst="cube">
              <a:avLst>
                <a:gd name="adj" fmla="val 25000"/>
              </a:avLst>
            </a:prstGeom>
            <a:solidFill>
              <a:srgbClr val="F75E09"/>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26" name="Shape 226"/>
            <p:cNvSpPr/>
            <p:nvPr/>
          </p:nvSpPr>
          <p:spPr>
            <a:xfrm>
              <a:off x="1187450" y="5157787"/>
              <a:ext cx="533400" cy="495300"/>
            </a:xfrm>
            <a:prstGeom prst="cube">
              <a:avLst>
                <a:gd name="adj" fmla="val 25000"/>
              </a:avLst>
            </a:prstGeom>
            <a:solidFill>
              <a:srgbClr val="C757CA"/>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grpSp>
      <p:grpSp>
        <p:nvGrpSpPr>
          <p:cNvPr id="227" name="Shape 227"/>
          <p:cNvGrpSpPr/>
          <p:nvPr/>
        </p:nvGrpSpPr>
        <p:grpSpPr>
          <a:xfrm>
            <a:off x="9395767" y="4934157"/>
            <a:ext cx="2554935" cy="1745998"/>
            <a:chOff x="9395767" y="4934157"/>
            <a:chExt cx="2554935" cy="1745998"/>
          </a:xfrm>
        </p:grpSpPr>
        <p:sp>
          <p:nvSpPr>
            <p:cNvPr id="228" name="Shape 228"/>
            <p:cNvSpPr/>
            <p:nvPr/>
          </p:nvSpPr>
          <p:spPr>
            <a:xfrm>
              <a:off x="10115550" y="5431841"/>
              <a:ext cx="1079400" cy="995400"/>
            </a:xfrm>
            <a:prstGeom prst="hexagon">
              <a:avLst>
                <a:gd name="adj" fmla="val 25000"/>
                <a:gd name="vf" fmla="val 115470"/>
              </a:avLst>
            </a:prstGeom>
            <a:solidFill>
              <a:srgbClr val="FFFF00"/>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29" name="Shape 229"/>
            <p:cNvSpPr/>
            <p:nvPr/>
          </p:nvSpPr>
          <p:spPr>
            <a:xfrm>
              <a:off x="10382250" y="4934157"/>
              <a:ext cx="546000" cy="503100"/>
            </a:xfrm>
            <a:prstGeom prst="triangle">
              <a:avLst>
                <a:gd name="adj" fmla="val 52000"/>
              </a:avLst>
            </a:prstGeom>
            <a:solidFill>
              <a:srgbClr val="5BC35B"/>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30" name="Shape 230"/>
            <p:cNvSpPr/>
            <p:nvPr/>
          </p:nvSpPr>
          <p:spPr>
            <a:xfrm rot="-3370914">
              <a:off x="9691942" y="5661003"/>
              <a:ext cx="558800" cy="1011237"/>
            </a:xfrm>
            <a:prstGeom prst="flowChartDecision">
              <a:avLst/>
            </a:prstGeom>
            <a:solidFill>
              <a:srgbClr val="0070C0"/>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31" name="Shape 231"/>
            <p:cNvSpPr/>
            <p:nvPr/>
          </p:nvSpPr>
          <p:spPr>
            <a:xfrm rot="3398353">
              <a:off x="11095353" y="5661002"/>
              <a:ext cx="558800" cy="1011238"/>
            </a:xfrm>
            <a:prstGeom prst="flowChartDecision">
              <a:avLst/>
            </a:prstGeom>
            <a:solidFill>
              <a:srgbClr val="0070C0"/>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838200" y="365125"/>
            <a:ext cx="10515600" cy="1325700"/>
          </a:xfrm>
          <a:prstGeom prst="rect">
            <a:avLst/>
          </a:prstGeom>
          <a:solidFill>
            <a:srgbClr val="00B050"/>
          </a:solidFill>
          <a:ln w="9525" cap="flat" cmpd="sng">
            <a:solidFill>
              <a:schemeClr val="dk1"/>
            </a:solidFill>
            <a:prstDash val="solid"/>
            <a:round/>
            <a:headEnd type="none" w="med" len="med"/>
            <a:tailEnd type="none" w="med" len="med"/>
          </a:ln>
        </p:spPr>
        <p:txBody>
          <a:bodyPr lIns="91425" tIns="91425" rIns="91425" bIns="91425" anchor="ctr" anchorCtr="0"/>
          <a:lstStyle>
            <a:lvl1pPr marL="0" marR="0" lvl="0" indent="0" algn="l" rtl="0">
              <a:lnSpc>
                <a:spcPct val="90000"/>
              </a:lnSpc>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4" name="Shape 234"/>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1pPr>
            <a:lvl2pPr marL="685800" marR="0" lvl="1" indent="-25400" algn="l" rtl="0">
              <a:lnSpc>
                <a:spcPct val="90000"/>
              </a:lnSpc>
              <a:spcBef>
                <a:spcPts val="5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35" name="Shape 235"/>
          <p:cNvPicPr preferRelativeResize="0"/>
          <p:nvPr/>
        </p:nvPicPr>
        <p:blipFill rotWithShape="1">
          <a:blip r:embed="rId2">
            <a:alphaModFix/>
          </a:blip>
          <a:srcRect/>
          <a:stretch/>
        </p:blipFill>
        <p:spPr>
          <a:xfrm>
            <a:off x="10523071" y="5743430"/>
            <a:ext cx="1516500" cy="11717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831850" y="1709738"/>
            <a:ext cx="105156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8" name="Shape 238"/>
          <p:cNvSpPr txBox="1">
            <a:spLocks noGrp="1"/>
          </p:cNvSpPr>
          <p:nvPr>
            <p:ph type="body" idx="1"/>
          </p:nvPr>
        </p:nvSpPr>
        <p:spPr>
          <a:xfrm>
            <a:off x="831850" y="4589462"/>
            <a:ext cx="105156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39" name="Shape 239"/>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1" name="Shape 241"/>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44" name="Shape 244"/>
          <p:cNvSpPr txBox="1">
            <a:spLocks noGrp="1"/>
          </p:cNvSpPr>
          <p:nvPr>
            <p:ph type="body" idx="1"/>
          </p:nvPr>
        </p:nvSpPr>
        <p:spPr>
          <a:xfrm>
            <a:off x="838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body" idx="2"/>
          </p:nvPr>
        </p:nvSpPr>
        <p:spPr>
          <a:xfrm>
            <a:off x="6172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Shape 24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7" name="Shape 24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839787"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51" name="Shape 251"/>
          <p:cNvSpPr txBox="1">
            <a:spLocks noGrp="1"/>
          </p:cNvSpPr>
          <p:nvPr>
            <p:ph type="body" idx="1"/>
          </p:nvPr>
        </p:nvSpPr>
        <p:spPr>
          <a:xfrm>
            <a:off x="839787" y="1681163"/>
            <a:ext cx="51579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body" idx="2"/>
          </p:nvPr>
        </p:nvSpPr>
        <p:spPr>
          <a:xfrm>
            <a:off x="839787" y="2505075"/>
            <a:ext cx="51579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body" idx="3"/>
          </p:nvPr>
        </p:nvSpPr>
        <p:spPr>
          <a:xfrm>
            <a:off x="6172200" y="1681163"/>
            <a:ext cx="51831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body" idx="4"/>
          </p:nvPr>
        </p:nvSpPr>
        <p:spPr>
          <a:xfrm>
            <a:off x="6172200" y="2505075"/>
            <a:ext cx="51831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0" name="Shape 26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3"/>
        <p:cNvGrpSpPr/>
        <p:nvPr/>
      </p:nvGrpSpPr>
      <p:grpSpPr>
        <a:xfrm>
          <a:off x="0" y="0"/>
          <a:ext cx="0" cy="0"/>
          <a:chOff x="0" y="0"/>
          <a:chExt cx="0" cy="0"/>
        </a:xfrm>
      </p:grpSpPr>
      <p:sp>
        <p:nvSpPr>
          <p:cNvPr id="264" name="Shape 26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5" name="Shape 26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9" name="Shape 269"/>
          <p:cNvSpPr txBox="1">
            <a:spLocks noGrp="1"/>
          </p:cNvSpPr>
          <p:nvPr>
            <p:ph type="body" idx="1"/>
          </p:nvPr>
        </p:nvSpPr>
        <p:spPr>
          <a:xfrm>
            <a:off x="5183187" y="987425"/>
            <a:ext cx="61722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body" idx="2"/>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6" name="Shape 276"/>
          <p:cNvSpPr>
            <a:spLocks noGrp="1"/>
          </p:cNvSpPr>
          <p:nvPr>
            <p:ph type="pic" idx="2"/>
          </p:nvPr>
        </p:nvSpPr>
        <p:spPr>
          <a:xfrm>
            <a:off x="5183187" y="987425"/>
            <a:ext cx="61722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body" idx="1"/>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3" name="Shape 283"/>
          <p:cNvSpPr txBox="1">
            <a:spLocks noGrp="1"/>
          </p:cNvSpPr>
          <p:nvPr>
            <p:ph type="body" idx="1"/>
          </p:nvPr>
        </p:nvSpPr>
        <p:spPr>
          <a:xfrm rot="5400000">
            <a:off x="3920400" y="-1256575"/>
            <a:ext cx="4351200" cy="10515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rot="5400000">
            <a:off x="7133400" y="1956625"/>
            <a:ext cx="5811900" cy="26289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9" name="Shape 289"/>
          <p:cNvSpPr txBox="1">
            <a:spLocks noGrp="1"/>
          </p:cNvSpPr>
          <p:nvPr>
            <p:ph type="body" idx="1"/>
          </p:nvPr>
        </p:nvSpPr>
        <p:spPr>
          <a:xfrm rot="5400000">
            <a:off x="1799400" y="-596075"/>
            <a:ext cx="5811900" cy="77343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spTree>
      <p:nvGrpSpPr>
        <p:cNvPr id="1" name="Shape 299"/>
        <p:cNvGrpSpPr/>
        <p:nvPr/>
      </p:nvGrpSpPr>
      <p:grpSpPr>
        <a:xfrm>
          <a:off x="0" y="0"/>
          <a:ext cx="0" cy="0"/>
          <a:chOff x="0" y="0"/>
          <a:chExt cx="0" cy="0"/>
        </a:xfrm>
      </p:grpSpPr>
      <p:sp>
        <p:nvSpPr>
          <p:cNvPr id="300" name="Shape 300"/>
          <p:cNvSpPr txBox="1">
            <a:spLocks noGrp="1"/>
          </p:cNvSpPr>
          <p:nvPr>
            <p:ph type="subTitle" idx="1"/>
          </p:nvPr>
        </p:nvSpPr>
        <p:spPr>
          <a:xfrm>
            <a:off x="1524000" y="3602037"/>
            <a:ext cx="9144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4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301" name="Shape 301"/>
          <p:cNvPicPr preferRelativeResize="0"/>
          <p:nvPr/>
        </p:nvPicPr>
        <p:blipFill rotWithShape="1">
          <a:blip r:embed="rId2">
            <a:alphaModFix/>
          </a:blip>
          <a:srcRect/>
          <a:stretch/>
        </p:blipFill>
        <p:spPr>
          <a:xfrm>
            <a:off x="3436471" y="108239"/>
            <a:ext cx="4894800" cy="3782400"/>
          </a:xfrm>
          <a:prstGeom prst="rect">
            <a:avLst/>
          </a:prstGeom>
          <a:noFill/>
          <a:ln>
            <a:noFill/>
          </a:ln>
        </p:spPr>
      </p:pic>
      <p:grpSp>
        <p:nvGrpSpPr>
          <p:cNvPr id="302" name="Shape 302"/>
          <p:cNvGrpSpPr/>
          <p:nvPr/>
        </p:nvGrpSpPr>
        <p:grpSpPr>
          <a:xfrm>
            <a:off x="673100" y="5157787"/>
            <a:ext cx="1581150" cy="1246187"/>
            <a:chOff x="673100" y="5157787"/>
            <a:chExt cx="1581150" cy="1246187"/>
          </a:xfrm>
        </p:grpSpPr>
        <p:sp>
          <p:nvSpPr>
            <p:cNvPr id="303" name="Shape 303"/>
            <p:cNvSpPr/>
            <p:nvPr/>
          </p:nvSpPr>
          <p:spPr>
            <a:xfrm>
              <a:off x="673100" y="5905500"/>
              <a:ext cx="533400" cy="495300"/>
            </a:xfrm>
            <a:prstGeom prst="cube">
              <a:avLst>
                <a:gd name="adj" fmla="val 25000"/>
              </a:avLst>
            </a:prstGeom>
            <a:solidFill>
              <a:srgbClr val="FF00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4" name="Shape 304"/>
            <p:cNvSpPr/>
            <p:nvPr/>
          </p:nvSpPr>
          <p:spPr>
            <a:xfrm>
              <a:off x="1187450" y="5899150"/>
              <a:ext cx="533400" cy="495300"/>
            </a:xfrm>
            <a:prstGeom prst="cube">
              <a:avLst>
                <a:gd name="adj" fmla="val 25000"/>
              </a:avLst>
            </a:prstGeom>
            <a:solidFill>
              <a:srgbClr val="00206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5" name="Shape 305"/>
            <p:cNvSpPr/>
            <p:nvPr/>
          </p:nvSpPr>
          <p:spPr>
            <a:xfrm>
              <a:off x="939800" y="5524500"/>
              <a:ext cx="533400" cy="495300"/>
            </a:xfrm>
            <a:prstGeom prst="cube">
              <a:avLst>
                <a:gd name="adj" fmla="val 25000"/>
              </a:avLst>
            </a:prstGeom>
            <a:solidFill>
              <a:srgbClr val="52F925"/>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6" name="Shape 306"/>
            <p:cNvSpPr/>
            <p:nvPr/>
          </p:nvSpPr>
          <p:spPr>
            <a:xfrm>
              <a:off x="1720850" y="5908675"/>
              <a:ext cx="533400" cy="495300"/>
            </a:xfrm>
            <a:prstGeom prst="cube">
              <a:avLst>
                <a:gd name="adj" fmla="val 25000"/>
              </a:avLst>
            </a:prstGeom>
            <a:solidFill>
              <a:srgbClr val="FFFF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7" name="Shape 307"/>
            <p:cNvSpPr/>
            <p:nvPr/>
          </p:nvSpPr>
          <p:spPr>
            <a:xfrm>
              <a:off x="1492250" y="5524500"/>
              <a:ext cx="533400" cy="495300"/>
            </a:xfrm>
            <a:prstGeom prst="cube">
              <a:avLst>
                <a:gd name="adj" fmla="val 25000"/>
              </a:avLst>
            </a:prstGeom>
            <a:solidFill>
              <a:srgbClr val="F75E09"/>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8" name="Shape 308"/>
            <p:cNvSpPr/>
            <p:nvPr/>
          </p:nvSpPr>
          <p:spPr>
            <a:xfrm>
              <a:off x="1187450" y="5157787"/>
              <a:ext cx="533400" cy="495300"/>
            </a:xfrm>
            <a:prstGeom prst="cube">
              <a:avLst>
                <a:gd name="adj" fmla="val 25000"/>
              </a:avLst>
            </a:prstGeom>
            <a:solidFill>
              <a:srgbClr val="C757CA"/>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grpSp>
        <p:nvGrpSpPr>
          <p:cNvPr id="309" name="Shape 309"/>
          <p:cNvGrpSpPr/>
          <p:nvPr/>
        </p:nvGrpSpPr>
        <p:grpSpPr>
          <a:xfrm>
            <a:off x="9395767" y="4934157"/>
            <a:ext cx="2554936" cy="1745998"/>
            <a:chOff x="9395767" y="4934157"/>
            <a:chExt cx="2554936" cy="1745998"/>
          </a:xfrm>
        </p:grpSpPr>
        <p:sp>
          <p:nvSpPr>
            <p:cNvPr id="310" name="Shape 310"/>
            <p:cNvSpPr/>
            <p:nvPr/>
          </p:nvSpPr>
          <p:spPr>
            <a:xfrm>
              <a:off x="10115550" y="5431841"/>
              <a:ext cx="1079400" cy="995400"/>
            </a:xfrm>
            <a:prstGeom prst="hexagon">
              <a:avLst>
                <a:gd name="adj" fmla="val 25000"/>
                <a:gd name="vf" fmla="val 115470"/>
              </a:avLst>
            </a:prstGeom>
            <a:solidFill>
              <a:srgbClr val="FFFF00"/>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11" name="Shape 311"/>
            <p:cNvSpPr/>
            <p:nvPr/>
          </p:nvSpPr>
          <p:spPr>
            <a:xfrm>
              <a:off x="10382250" y="4934157"/>
              <a:ext cx="546000" cy="503100"/>
            </a:xfrm>
            <a:prstGeom prst="triangle">
              <a:avLst>
                <a:gd name="adj" fmla="val 52000"/>
              </a:avLst>
            </a:prstGeom>
            <a:solidFill>
              <a:srgbClr val="5BC35B"/>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12" name="Shape 312"/>
            <p:cNvSpPr/>
            <p:nvPr/>
          </p:nvSpPr>
          <p:spPr>
            <a:xfrm rot="-3370914">
              <a:off x="9691941" y="5661002"/>
              <a:ext cx="558800" cy="1011237"/>
            </a:xfrm>
            <a:prstGeom prst="flowChartDecision">
              <a:avLst/>
            </a:prstGeom>
            <a:solidFill>
              <a:srgbClr val="0070C0"/>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13" name="Shape 313"/>
            <p:cNvSpPr/>
            <p:nvPr/>
          </p:nvSpPr>
          <p:spPr>
            <a:xfrm rot="3398353">
              <a:off x="11095353" y="5661002"/>
              <a:ext cx="558800" cy="1011238"/>
            </a:xfrm>
            <a:prstGeom prst="flowChartDecision">
              <a:avLst/>
            </a:prstGeom>
            <a:solidFill>
              <a:srgbClr val="0070C0"/>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838200" y="365125"/>
            <a:ext cx="10515600" cy="1325700"/>
          </a:xfrm>
          <a:prstGeom prst="rect">
            <a:avLst/>
          </a:prstGeom>
          <a:solidFill>
            <a:srgbClr val="00B050"/>
          </a:solidFill>
          <a:ln w="9525" cap="flat" cmpd="sng">
            <a:solidFill>
              <a:schemeClr val="dk1"/>
            </a:solidFill>
            <a:prstDash val="solid"/>
            <a:round/>
            <a:headEnd type="none" w="med" len="med"/>
            <a:tailEnd type="none" w="med" len="med"/>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16" name="Shape 316"/>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22860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Calibri"/>
                <a:ea typeface="Calibri"/>
                <a:cs typeface="Calibri"/>
                <a:sym typeface="Calibri"/>
              </a:defRPr>
            </a:lvl1pPr>
            <a:lvl2pPr marL="685800" marR="0" lvl="1" indent="177800" algn="l" rtl="0">
              <a:lnSpc>
                <a:spcPct val="90000"/>
              </a:lnSpc>
              <a:spcBef>
                <a:spcPts val="5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17" name="Shape 317"/>
          <p:cNvPicPr preferRelativeResize="0"/>
          <p:nvPr/>
        </p:nvPicPr>
        <p:blipFill rotWithShape="1">
          <a:blip r:embed="rId2">
            <a:alphaModFix/>
          </a:blip>
          <a:srcRect/>
          <a:stretch/>
        </p:blipFill>
        <p:spPr>
          <a:xfrm>
            <a:off x="10523071" y="5743430"/>
            <a:ext cx="1516500" cy="11718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831850" y="1709738"/>
            <a:ext cx="10515600" cy="2852700"/>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20" name="Shape 320"/>
          <p:cNvSpPr txBox="1">
            <a:spLocks noGrp="1"/>
          </p:cNvSpPr>
          <p:nvPr>
            <p:ph type="body" idx="1"/>
          </p:nvPr>
        </p:nvSpPr>
        <p:spPr>
          <a:xfrm>
            <a:off x="831850" y="4589462"/>
            <a:ext cx="10515600" cy="150030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1" name="Shape 321"/>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26" name="Shape 326"/>
          <p:cNvSpPr txBox="1">
            <a:spLocks noGrp="1"/>
          </p:cNvSpPr>
          <p:nvPr>
            <p:ph type="body" idx="1"/>
          </p:nvPr>
        </p:nvSpPr>
        <p:spPr>
          <a:xfrm>
            <a:off x="838200" y="1825625"/>
            <a:ext cx="5181600" cy="4351200"/>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body" idx="2"/>
          </p:nvPr>
        </p:nvSpPr>
        <p:spPr>
          <a:xfrm>
            <a:off x="6172200" y="1825625"/>
            <a:ext cx="5181600" cy="4351200"/>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Shape 32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0" name="Shape 33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839787"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33" name="Shape 333"/>
          <p:cNvSpPr txBox="1">
            <a:spLocks noGrp="1"/>
          </p:cNvSpPr>
          <p:nvPr>
            <p:ph type="body" idx="1"/>
          </p:nvPr>
        </p:nvSpPr>
        <p:spPr>
          <a:xfrm>
            <a:off x="839787" y="1681163"/>
            <a:ext cx="5157900" cy="82380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4" name="Shape 334"/>
          <p:cNvSpPr txBox="1">
            <a:spLocks noGrp="1"/>
          </p:cNvSpPr>
          <p:nvPr>
            <p:ph type="body" idx="2"/>
          </p:nvPr>
        </p:nvSpPr>
        <p:spPr>
          <a:xfrm>
            <a:off x="839787" y="2505075"/>
            <a:ext cx="5157900" cy="3684600"/>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Shape 335"/>
          <p:cNvSpPr txBox="1">
            <a:spLocks noGrp="1"/>
          </p:cNvSpPr>
          <p:nvPr>
            <p:ph type="body" idx="3"/>
          </p:nvPr>
        </p:nvSpPr>
        <p:spPr>
          <a:xfrm>
            <a:off x="6172200" y="1681163"/>
            <a:ext cx="5183100" cy="82380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6" name="Shape 336"/>
          <p:cNvSpPr txBox="1">
            <a:spLocks noGrp="1"/>
          </p:cNvSpPr>
          <p:nvPr>
            <p:ph type="body" idx="4"/>
          </p:nvPr>
        </p:nvSpPr>
        <p:spPr>
          <a:xfrm>
            <a:off x="6172200" y="2505075"/>
            <a:ext cx="5183100" cy="3684600"/>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8" name="Shape 33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42" name="Shape 342"/>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3" name="Shape 343"/>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4" name="Shape 344"/>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45"/>
        <p:cNvGrpSpPr/>
        <p:nvPr/>
      </p:nvGrpSpPr>
      <p:grpSpPr>
        <a:xfrm>
          <a:off x="0" y="0"/>
          <a:ext cx="0" cy="0"/>
          <a:chOff x="0" y="0"/>
          <a:chExt cx="0" cy="0"/>
        </a:xfrm>
      </p:grpSpPr>
      <p:sp>
        <p:nvSpPr>
          <p:cNvPr id="346" name="Shape 34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8" name="Shape 34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51" name="Shape 351"/>
          <p:cNvSpPr txBox="1">
            <a:spLocks noGrp="1"/>
          </p:cNvSpPr>
          <p:nvPr>
            <p:ph type="body" idx="1"/>
          </p:nvPr>
        </p:nvSpPr>
        <p:spPr>
          <a:xfrm>
            <a:off x="5183187" y="987425"/>
            <a:ext cx="6172199" cy="4873500"/>
          </a:xfrm>
          <a:prstGeom prst="rect">
            <a:avLst/>
          </a:prstGeom>
          <a:noFill/>
          <a:ln>
            <a:noFill/>
          </a:ln>
        </p:spPr>
        <p:txBody>
          <a:bodyPr lIns="91425" tIns="91425" rIns="91425" bIns="91425" anchor="t" anchorCtr="0"/>
          <a:lstStyle>
            <a:lvl1pPr marL="228600" marR="0" lvl="0" indent="177800" algn="l" rtl="0">
              <a:lnSpc>
                <a:spcPct val="90000"/>
              </a:lnSpc>
              <a:spcBef>
                <a:spcPts val="10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127000" algn="l" rtl="0">
              <a:lnSpc>
                <a:spcPct val="9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2" name="Shape 352"/>
          <p:cNvSpPr txBox="1">
            <a:spLocks noGrp="1"/>
          </p:cNvSpPr>
          <p:nvPr>
            <p:ph type="body" idx="2"/>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53" name="Shape 353"/>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4" name="Shape 354"/>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5" name="Shape 355"/>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58" name="Shape 358"/>
          <p:cNvSpPr>
            <a:spLocks noGrp="1"/>
          </p:cNvSpPr>
          <p:nvPr>
            <p:ph type="pic" idx="2"/>
          </p:nvPr>
        </p:nvSpPr>
        <p:spPr>
          <a:xfrm>
            <a:off x="5183187" y="987425"/>
            <a:ext cx="6172199" cy="487350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59" name="Shape 359"/>
          <p:cNvSpPr txBox="1">
            <a:spLocks noGrp="1"/>
          </p:cNvSpPr>
          <p:nvPr>
            <p:ph type="body" idx="1"/>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60" name="Shape 36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1" name="Shape 36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2" name="Shape 36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65" name="Shape 365"/>
          <p:cNvSpPr txBox="1">
            <a:spLocks noGrp="1"/>
          </p:cNvSpPr>
          <p:nvPr>
            <p:ph type="body" idx="1"/>
          </p:nvPr>
        </p:nvSpPr>
        <p:spPr>
          <a:xfrm rot="5400000">
            <a:off x="3920400" y="-1256575"/>
            <a:ext cx="4351200" cy="10515600"/>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Shape 36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7" name="Shape 36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rot="5400000">
            <a:off x="7133400" y="1956625"/>
            <a:ext cx="5811900" cy="26289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71" name="Shape 371"/>
          <p:cNvSpPr txBox="1">
            <a:spLocks noGrp="1"/>
          </p:cNvSpPr>
          <p:nvPr>
            <p:ph type="body" idx="1"/>
          </p:nvPr>
        </p:nvSpPr>
        <p:spPr>
          <a:xfrm rot="5400000">
            <a:off x="1799400" y="-596075"/>
            <a:ext cx="5811900" cy="7734300"/>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Shape 372"/>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3" name="Shape 373"/>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4" name="Shape 374"/>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lvl="0" rtl="0">
              <a:spcBef>
                <a:spcPts val="0"/>
              </a:spcBef>
              <a:buClr>
                <a:schemeClr val="dk1"/>
              </a:buClr>
              <a:buSzPct val="100000"/>
              <a:buNone/>
              <a:defRPr sz="3700">
                <a:solidFill>
                  <a:schemeClr val="dk1"/>
                </a:solidFill>
              </a:defRPr>
            </a:lvl1pPr>
            <a:lvl2pPr lvl="1" rtl="0">
              <a:spcBef>
                <a:spcPts val="0"/>
              </a:spcBef>
              <a:buClr>
                <a:schemeClr val="dk1"/>
              </a:buClr>
              <a:buSzPct val="100000"/>
              <a:buNone/>
              <a:defRPr sz="3700">
                <a:solidFill>
                  <a:schemeClr val="dk1"/>
                </a:solidFill>
              </a:defRPr>
            </a:lvl2pPr>
            <a:lvl3pPr lvl="2" rtl="0">
              <a:spcBef>
                <a:spcPts val="0"/>
              </a:spcBef>
              <a:buClr>
                <a:schemeClr val="dk1"/>
              </a:buClr>
              <a:buSzPct val="100000"/>
              <a:buNone/>
              <a:defRPr sz="3700">
                <a:solidFill>
                  <a:schemeClr val="dk1"/>
                </a:solidFill>
              </a:defRPr>
            </a:lvl3pPr>
            <a:lvl4pPr lvl="3" rtl="0">
              <a:spcBef>
                <a:spcPts val="0"/>
              </a:spcBef>
              <a:buClr>
                <a:schemeClr val="dk1"/>
              </a:buClr>
              <a:buSzPct val="100000"/>
              <a:buNone/>
              <a:defRPr sz="3700">
                <a:solidFill>
                  <a:schemeClr val="dk1"/>
                </a:solidFill>
              </a:defRPr>
            </a:lvl4pPr>
            <a:lvl5pPr lvl="4" rtl="0">
              <a:spcBef>
                <a:spcPts val="0"/>
              </a:spcBef>
              <a:buClr>
                <a:schemeClr val="dk1"/>
              </a:buClr>
              <a:buSzPct val="100000"/>
              <a:buNone/>
              <a:defRPr sz="3700">
                <a:solidFill>
                  <a:schemeClr val="dk1"/>
                </a:solidFill>
              </a:defRPr>
            </a:lvl5pPr>
            <a:lvl6pPr lvl="5" rtl="0">
              <a:spcBef>
                <a:spcPts val="0"/>
              </a:spcBef>
              <a:buClr>
                <a:schemeClr val="dk1"/>
              </a:buClr>
              <a:buSzPct val="100000"/>
              <a:buNone/>
              <a:defRPr sz="3700">
                <a:solidFill>
                  <a:schemeClr val="dk1"/>
                </a:solidFill>
              </a:defRPr>
            </a:lvl6pPr>
            <a:lvl7pPr lvl="6" rtl="0">
              <a:spcBef>
                <a:spcPts val="0"/>
              </a:spcBef>
              <a:buClr>
                <a:schemeClr val="dk1"/>
              </a:buClr>
              <a:buSzPct val="100000"/>
              <a:buNone/>
              <a:defRPr sz="3700">
                <a:solidFill>
                  <a:schemeClr val="dk1"/>
                </a:solidFill>
              </a:defRPr>
            </a:lvl7pPr>
            <a:lvl8pPr lvl="7" rtl="0">
              <a:spcBef>
                <a:spcPts val="0"/>
              </a:spcBef>
              <a:buClr>
                <a:schemeClr val="dk1"/>
              </a:buClr>
              <a:buSzPct val="100000"/>
              <a:buNone/>
              <a:defRPr sz="3700">
                <a:solidFill>
                  <a:schemeClr val="dk1"/>
                </a:solidFill>
              </a:defRPr>
            </a:lvl8pPr>
            <a:lvl9pPr lvl="8" rtl="0">
              <a:spcBef>
                <a:spcPts val="0"/>
              </a:spcBef>
              <a:buClr>
                <a:schemeClr val="dk1"/>
              </a:buClr>
              <a:buSzPct val="100000"/>
              <a:buNone/>
              <a:defRPr sz="3700">
                <a:solidFill>
                  <a:schemeClr val="dk1"/>
                </a:solidFill>
              </a:defRPr>
            </a:lvl9pPr>
          </a:lstStyle>
          <a:p>
            <a:endParaRPr/>
          </a:p>
        </p:txBody>
      </p:sp>
      <p:sp>
        <p:nvSpPr>
          <p:cNvPr id="86" name="Shape 86"/>
          <p:cNvSpPr txBox="1">
            <a:spLocks noGrp="1"/>
          </p:cNvSpPr>
          <p:nvPr>
            <p:ph type="body" idx="1"/>
          </p:nvPr>
        </p:nvSpPr>
        <p:spPr>
          <a:xfrm>
            <a:off x="415600" y="1536633"/>
            <a:ext cx="11360700" cy="4555200"/>
          </a:xfrm>
          <a:prstGeom prst="rect">
            <a:avLst/>
          </a:prstGeom>
          <a:noFill/>
          <a:ln>
            <a:noFill/>
          </a:ln>
        </p:spPr>
        <p:txBody>
          <a:bodyPr lIns="121900" tIns="121900" rIns="121900" bIns="121900" anchor="t" anchorCtr="0"/>
          <a:lstStyle>
            <a:lvl1pPr lvl="0" rtl="0">
              <a:lnSpc>
                <a:spcPct val="115000"/>
              </a:lnSpc>
              <a:spcBef>
                <a:spcPts val="0"/>
              </a:spcBef>
              <a:spcAft>
                <a:spcPts val="2100"/>
              </a:spcAft>
              <a:buClr>
                <a:schemeClr val="dk2"/>
              </a:buClr>
              <a:buSzPct val="100000"/>
              <a:defRPr sz="2400">
                <a:solidFill>
                  <a:schemeClr val="dk2"/>
                </a:solidFill>
              </a:defRPr>
            </a:lvl1pPr>
            <a:lvl2pPr lvl="1" rtl="0">
              <a:lnSpc>
                <a:spcPct val="115000"/>
              </a:lnSpc>
              <a:spcBef>
                <a:spcPts val="0"/>
              </a:spcBef>
              <a:spcAft>
                <a:spcPts val="2100"/>
              </a:spcAft>
              <a:buClr>
                <a:schemeClr val="dk2"/>
              </a:buClr>
              <a:buSzPct val="100000"/>
              <a:defRPr sz="1900">
                <a:solidFill>
                  <a:schemeClr val="dk2"/>
                </a:solidFill>
              </a:defRPr>
            </a:lvl2pPr>
            <a:lvl3pPr lvl="2" rtl="0">
              <a:lnSpc>
                <a:spcPct val="115000"/>
              </a:lnSpc>
              <a:spcBef>
                <a:spcPts val="0"/>
              </a:spcBef>
              <a:spcAft>
                <a:spcPts val="2100"/>
              </a:spcAft>
              <a:buClr>
                <a:schemeClr val="dk2"/>
              </a:buClr>
              <a:buSzPct val="100000"/>
              <a:defRPr sz="1900">
                <a:solidFill>
                  <a:schemeClr val="dk2"/>
                </a:solidFill>
              </a:defRPr>
            </a:lvl3pPr>
            <a:lvl4pPr lvl="3" rtl="0">
              <a:lnSpc>
                <a:spcPct val="115000"/>
              </a:lnSpc>
              <a:spcBef>
                <a:spcPts val="0"/>
              </a:spcBef>
              <a:spcAft>
                <a:spcPts val="2100"/>
              </a:spcAft>
              <a:buClr>
                <a:schemeClr val="dk2"/>
              </a:buClr>
              <a:buSzPct val="100000"/>
              <a:defRPr sz="1900">
                <a:solidFill>
                  <a:schemeClr val="dk2"/>
                </a:solidFill>
              </a:defRPr>
            </a:lvl4pPr>
            <a:lvl5pPr lvl="4" rtl="0">
              <a:lnSpc>
                <a:spcPct val="115000"/>
              </a:lnSpc>
              <a:spcBef>
                <a:spcPts val="0"/>
              </a:spcBef>
              <a:spcAft>
                <a:spcPts val="2100"/>
              </a:spcAft>
              <a:buClr>
                <a:schemeClr val="dk2"/>
              </a:buClr>
              <a:buSzPct val="100000"/>
              <a:defRPr sz="1900">
                <a:solidFill>
                  <a:schemeClr val="dk2"/>
                </a:solidFill>
              </a:defRPr>
            </a:lvl5pPr>
            <a:lvl6pPr lvl="5" rtl="0">
              <a:lnSpc>
                <a:spcPct val="115000"/>
              </a:lnSpc>
              <a:spcBef>
                <a:spcPts val="0"/>
              </a:spcBef>
              <a:spcAft>
                <a:spcPts val="2100"/>
              </a:spcAft>
              <a:buClr>
                <a:schemeClr val="dk2"/>
              </a:buClr>
              <a:buSzPct val="100000"/>
              <a:defRPr sz="1900">
                <a:solidFill>
                  <a:schemeClr val="dk2"/>
                </a:solidFill>
              </a:defRPr>
            </a:lvl6pPr>
            <a:lvl7pPr lvl="6" rtl="0">
              <a:lnSpc>
                <a:spcPct val="115000"/>
              </a:lnSpc>
              <a:spcBef>
                <a:spcPts val="0"/>
              </a:spcBef>
              <a:spcAft>
                <a:spcPts val="2100"/>
              </a:spcAft>
              <a:buClr>
                <a:schemeClr val="dk2"/>
              </a:buClr>
              <a:buSzPct val="100000"/>
              <a:defRPr sz="1900">
                <a:solidFill>
                  <a:schemeClr val="dk2"/>
                </a:solidFill>
              </a:defRPr>
            </a:lvl7pPr>
            <a:lvl8pPr lvl="7" rtl="0">
              <a:lnSpc>
                <a:spcPct val="115000"/>
              </a:lnSpc>
              <a:spcBef>
                <a:spcPts val="0"/>
              </a:spcBef>
              <a:spcAft>
                <a:spcPts val="2100"/>
              </a:spcAft>
              <a:buClr>
                <a:schemeClr val="dk2"/>
              </a:buClr>
              <a:buSzPct val="100000"/>
              <a:defRPr sz="1900">
                <a:solidFill>
                  <a:schemeClr val="dk2"/>
                </a:solidFill>
              </a:defRPr>
            </a:lvl8pPr>
            <a:lvl9pPr lvl="8" rtl="0">
              <a:lnSpc>
                <a:spcPct val="115000"/>
              </a:lnSpc>
              <a:spcBef>
                <a:spcPts val="0"/>
              </a:spcBef>
              <a:spcAft>
                <a:spcPts val="2100"/>
              </a:spcAft>
              <a:buClr>
                <a:schemeClr val="dk2"/>
              </a:buClr>
              <a:buSzPct val="100000"/>
              <a:defRPr sz="1900">
                <a:solidFill>
                  <a:schemeClr val="dk2"/>
                </a:solidFill>
              </a:defRPr>
            </a:lvl9pPr>
          </a:lstStyle>
          <a:p>
            <a:endParaRPr/>
          </a:p>
        </p:txBody>
      </p:sp>
      <p:sp>
        <p:nvSpPr>
          <p:cNvPr id="87" name="Shape 87"/>
          <p:cNvSpPr txBox="1">
            <a:spLocks noGrp="1"/>
          </p:cNvSpPr>
          <p:nvPr>
            <p:ph type="sldNum" idx="12"/>
          </p:nvPr>
        </p:nvSpPr>
        <p:spPr>
          <a:xfrm>
            <a:off x="11296610" y="6217622"/>
            <a:ext cx="731700" cy="524700"/>
          </a:xfrm>
          <a:prstGeom prst="rect">
            <a:avLst/>
          </a:prstGeom>
          <a:noFill/>
          <a:ln>
            <a:noFill/>
          </a:ln>
        </p:spPr>
        <p:txBody>
          <a:bodyPr lIns="121900" tIns="121900" rIns="121900" bIns="121900" anchor="ctr" anchorCtr="0">
            <a:noAutofit/>
          </a:bodyPr>
          <a:lstStyle/>
          <a:p>
            <a:pPr lvl="0" algn="r" rtl="0">
              <a:spcBef>
                <a:spcPts val="0"/>
              </a:spcBef>
              <a:buNone/>
            </a:pPr>
            <a:fld id="{00000000-1234-1234-1234-123412341234}" type="slidenum">
              <a:rPr lang="en-US" sz="1300">
                <a:solidFill>
                  <a:schemeClr val="dk2"/>
                </a:solidFill>
              </a:rPr>
              <a:t>‹#›</a:t>
            </a:fld>
            <a:endParaRPr lang="en-US" sz="1300">
              <a:solidFill>
                <a:schemeClr val="dk2"/>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3" name="Shape 213"/>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95" name="Shape 295"/>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WAhkbSFtvAI"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maccss.ncdpi.wikispaces.net/file/view/2ndgrade_GAMES.pdf/522022874/2ndgrade_GAMES.pdf" TargetMode="External"/><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x_NsgRcjB88"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6.jpg"/><Relationship Id="rId5" Type="http://schemas.openxmlformats.org/officeDocument/2006/relationships/image" Target="../media/image3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marturl.it/CM3.19" TargetMode="External"/><Relationship Id="rId5" Type="http://schemas.openxmlformats.org/officeDocument/2006/relationships/image" Target="../media/image9.png"/><Relationship Id="rId4" Type="http://schemas.openxmlformats.org/officeDocument/2006/relationships/hyperlink" Target="http://smarturl.it/CM3.1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ctrTitle"/>
          </p:nvPr>
        </p:nvSpPr>
        <p:spPr>
          <a:xfrm>
            <a:off x="1632975" y="789696"/>
            <a:ext cx="9035100" cy="231841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7200" b="1" i="0" u="none" strike="noStrike" cap="none" dirty="0">
                <a:solidFill>
                  <a:srgbClr val="00B050"/>
                </a:solidFill>
                <a:latin typeface="Calibri"/>
                <a:ea typeface="Calibri"/>
                <a:cs typeface="Calibri"/>
                <a:sym typeface="Calibri"/>
              </a:rPr>
              <a:t>Numerical</a:t>
            </a:r>
            <a:br>
              <a:rPr lang="en-US" sz="7200" b="1" i="0" u="none" strike="noStrike" cap="none" dirty="0">
                <a:solidFill>
                  <a:srgbClr val="00B050"/>
                </a:solidFill>
                <a:latin typeface="Calibri"/>
                <a:ea typeface="Calibri"/>
                <a:cs typeface="Calibri"/>
                <a:sym typeface="Calibri"/>
              </a:rPr>
            </a:br>
            <a:r>
              <a:rPr lang="en-US" sz="7200" b="1" i="0" u="none" strike="noStrike" cap="none" dirty="0">
                <a:solidFill>
                  <a:srgbClr val="00B050"/>
                </a:solidFill>
                <a:latin typeface="Calibri"/>
                <a:ea typeface="Calibri"/>
                <a:cs typeface="Calibri"/>
                <a:sym typeface="Calibri"/>
              </a:rPr>
              <a:t>Fluency</a:t>
            </a:r>
          </a:p>
        </p:txBody>
      </p:sp>
      <p:pic>
        <p:nvPicPr>
          <p:cNvPr id="380" name="Shape 380"/>
          <p:cNvPicPr preferRelativeResize="0"/>
          <p:nvPr/>
        </p:nvPicPr>
        <p:blipFill>
          <a:blip r:embed="rId3">
            <a:alphaModFix/>
          </a:blip>
          <a:stretch>
            <a:fillRect/>
          </a:stretch>
        </p:blipFill>
        <p:spPr>
          <a:xfrm>
            <a:off x="3124325" y="3769924"/>
            <a:ext cx="5848225" cy="274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	   Is Memorization Faster?</a:t>
            </a:r>
          </a:p>
        </p:txBody>
      </p:sp>
      <p:sp>
        <p:nvSpPr>
          <p:cNvPr id="456" name="Shape 456"/>
          <p:cNvSpPr txBox="1">
            <a:spLocks noGrp="1"/>
          </p:cNvSpPr>
          <p:nvPr>
            <p:ph type="body" idx="1"/>
          </p:nvPr>
        </p:nvSpPr>
        <p:spPr>
          <a:xfrm>
            <a:off x="838200" y="1520825"/>
            <a:ext cx="10515600" cy="4351200"/>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A comparison of two first grade classrooms</a:t>
            </a:r>
          </a:p>
          <a:p>
            <a:pPr marL="685800" marR="0" lvl="1" indent="-228600" algn="l" rtl="0">
              <a:lnSpc>
                <a:spcPct val="80000"/>
              </a:lnSpc>
              <a:spcBef>
                <a:spcPts val="50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Classroom A focused on relationships and working toward automaticity</a:t>
            </a:r>
          </a:p>
          <a:p>
            <a:pPr marL="685800" marR="0" lvl="1" indent="-228600" algn="l" rtl="0">
              <a:lnSpc>
                <a:spcPct val="80000"/>
              </a:lnSpc>
              <a:spcBef>
                <a:spcPts val="50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Classroom B memorized facts with drill sheets and flashcards</a:t>
            </a:r>
          </a:p>
          <a:p>
            <a:pPr marL="228600" marR="0" lvl="0" indent="-228600" algn="l" rtl="0">
              <a:lnSpc>
                <a:spcPct val="80000"/>
              </a:lnSpc>
              <a:spcBef>
                <a:spcPts val="100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Students in Classroom A significantly outperformed the traditionally taught students in being able to produce correct answers to basic addition facts within three seconds (76% vs 55%)</a:t>
            </a:r>
          </a:p>
          <a:p>
            <a:pPr marL="1200150" marR="0" lvl="3" indent="-6350" algn="l" rtl="0">
              <a:lnSpc>
                <a:spcPct val="80000"/>
              </a:lnSpc>
              <a:spcBef>
                <a:spcPts val="500"/>
              </a:spcBef>
              <a:buClr>
                <a:schemeClr val="dk1"/>
              </a:buClr>
              <a:buSzPct val="25000"/>
              <a:buFont typeface="Arial"/>
              <a:buNone/>
            </a:pPr>
            <a:r>
              <a:rPr lang="en-US" sz="1480" b="0" i="0" u="none" strike="noStrike" cap="none">
                <a:solidFill>
                  <a:schemeClr val="dk1"/>
                </a:solidFill>
                <a:latin typeface="Calibri"/>
                <a:ea typeface="Calibri"/>
                <a:cs typeface="Calibri"/>
                <a:sym typeface="Calibri"/>
              </a:rPr>
              <a:t>Fosnot &amp; Dolk, </a:t>
            </a:r>
            <a:r>
              <a:rPr lang="en-US" sz="1480" b="0" i="1" u="none" strike="noStrike" cap="none">
                <a:solidFill>
                  <a:schemeClr val="dk1"/>
                </a:solidFill>
                <a:latin typeface="Calibri"/>
                <a:ea typeface="Calibri"/>
                <a:cs typeface="Calibri"/>
                <a:sym typeface="Calibri"/>
              </a:rPr>
              <a:t>Constructing Number Sense, Addition, and Subtraction, </a:t>
            </a:r>
            <a:r>
              <a:rPr lang="en-US" sz="1480" b="0" i="0" u="none" strike="noStrike" cap="none">
                <a:solidFill>
                  <a:schemeClr val="dk1"/>
                </a:solidFill>
                <a:latin typeface="Calibri"/>
                <a:ea typeface="Calibri"/>
                <a:cs typeface="Calibri"/>
                <a:sym typeface="Calibri"/>
              </a:rPr>
              <a:t>pg. 99</a:t>
            </a:r>
          </a:p>
        </p:txBody>
      </p:sp>
      <p:pic>
        <p:nvPicPr>
          <p:cNvPr id="457" name="Shape 457"/>
          <p:cNvPicPr preferRelativeResize="0"/>
          <p:nvPr/>
        </p:nvPicPr>
        <p:blipFill rotWithShape="1">
          <a:blip r:embed="rId3">
            <a:alphaModFix/>
          </a:blip>
          <a:srcRect/>
          <a:stretch/>
        </p:blipFill>
        <p:spPr>
          <a:xfrm>
            <a:off x="973503" y="230187"/>
            <a:ext cx="884236" cy="1295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838200" y="41798"/>
            <a:ext cx="10515599" cy="632902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800" b="0" i="0" u="none" strike="noStrike" cap="none">
                <a:solidFill>
                  <a:schemeClr val="dk1"/>
                </a:solidFill>
                <a:latin typeface="Calibri"/>
                <a:ea typeface="Calibri"/>
                <a:cs typeface="Calibri"/>
                <a:sym typeface="Calibri"/>
              </a:rPr>
              <a:t>… researchers found that the students who memorized more easily were not higher achieving, they did not have what the researchers described as more “math ability”, nor did they have higher IQ scores (Supekar et al, 2013). The only differences the researchers found were in a brain region called the hippocampus, which is the area of the brain that is responsible for memorized facts (Supekar et al, 2013). Some students will be slower when memorizing but they still have exceptional mathematics potential. Math facts are a very small part of mathematics but unfortunately students who don’t memorize math facts well often come to believe that they can never be successful with math and turn away from the subject.</a:t>
            </a:r>
          </a:p>
        </p:txBody>
      </p:sp>
      <p:sp>
        <p:nvSpPr>
          <p:cNvPr id="463" name="Shape 463"/>
          <p:cNvSpPr/>
          <p:nvPr/>
        </p:nvSpPr>
        <p:spPr>
          <a:xfrm>
            <a:off x="3048000" y="4807532"/>
            <a:ext cx="6096000"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a:solidFill>
                  <a:srgbClr val="444444"/>
                </a:solidFill>
                <a:latin typeface="Lato"/>
                <a:ea typeface="Lato"/>
                <a:cs typeface="Lato"/>
                <a:sym typeface="Lato"/>
              </a:rPr>
              <a:t>Fluency Without Fear: Research Evidence on the Best Ways to Learn Math Facts</a:t>
            </a:r>
          </a:p>
          <a:p>
            <a:pPr marL="0" marR="0" lvl="0" indent="0" algn="ctr" rtl="0">
              <a:spcBef>
                <a:spcPts val="0"/>
              </a:spcBef>
              <a:buSzPct val="25000"/>
              <a:buNone/>
            </a:pPr>
            <a:r>
              <a:rPr lang="en-US" sz="1800" b="0" i="0">
                <a:solidFill>
                  <a:srgbClr val="474747"/>
                </a:solidFill>
                <a:latin typeface="Cambria"/>
                <a:ea typeface="Cambria"/>
                <a:cs typeface="Cambria"/>
                <a:sym typeface="Cambria"/>
              </a:rPr>
              <a:t>By Jo Boaler Professor of Mathematics Education,                  co-founder youcubed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838200" y="365126"/>
            <a:ext cx="10515599" cy="84907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Research Tells Us</a:t>
            </a:r>
          </a:p>
        </p:txBody>
      </p:sp>
      <p:sp>
        <p:nvSpPr>
          <p:cNvPr id="469" name="Shape 469"/>
          <p:cNvSpPr txBox="1">
            <a:spLocks noGrp="1"/>
          </p:cNvSpPr>
          <p:nvPr>
            <p:ph type="body" idx="1"/>
          </p:nvPr>
        </p:nvSpPr>
        <p:spPr>
          <a:xfrm>
            <a:off x="838200" y="1543973"/>
            <a:ext cx="10515600" cy="5083800"/>
          </a:xfrm>
          <a:prstGeom prst="rect">
            <a:avLst/>
          </a:prstGeom>
          <a:noFill/>
          <a:ln>
            <a:noFill/>
          </a:ln>
        </p:spPr>
        <p:txBody>
          <a:bodyPr lIns="91425" tIns="45700" rIns="91425" bIns="45700" anchor="t" anchorCtr="0">
            <a:noAutofit/>
          </a:bodyPr>
          <a:lstStyle/>
          <a:p>
            <a:pPr marL="82296" marR="0" lvl="0" indent="-6096" algn="l" rtl="0">
              <a:lnSpc>
                <a:spcPct val="60000"/>
              </a:lnSpc>
              <a:spcBef>
                <a:spcPts val="0"/>
              </a:spcBef>
              <a:spcAft>
                <a:spcPts val="0"/>
              </a:spcAft>
              <a:buClr>
                <a:srgbClr val="3891A7"/>
              </a:buClr>
              <a:buSzPct val="25000"/>
              <a:buFont typeface="Arial"/>
              <a:buNone/>
            </a:pPr>
            <a:r>
              <a:rPr lang="en-US" sz="2375" b="0" i="0" u="none" strike="noStrike" cap="none">
                <a:solidFill>
                  <a:srgbClr val="C32D2E"/>
                </a:solidFill>
                <a:latin typeface="Arial"/>
                <a:ea typeface="Arial"/>
                <a:cs typeface="Arial"/>
                <a:sym typeface="Arial"/>
              </a:rPr>
              <a:t>For about one third of students the onset of timed testing is the beginning of math anxiety (Boaler, 2014).</a:t>
            </a:r>
          </a:p>
          <a:p>
            <a:pPr marL="82296" marR="0" lvl="0" indent="-6096" algn="l" rtl="0">
              <a:lnSpc>
                <a:spcPct val="60000"/>
              </a:lnSpc>
              <a:spcBef>
                <a:spcPts val="600"/>
              </a:spcBef>
              <a:spcAft>
                <a:spcPts val="0"/>
              </a:spcAft>
              <a:buClr>
                <a:srgbClr val="3891A7"/>
              </a:buClr>
              <a:buSzPct val="25000"/>
              <a:buFont typeface="Arial"/>
              <a:buNone/>
            </a:pPr>
            <a:endParaRPr sz="2375" b="0" i="0" u="none" strike="noStrike" cap="none">
              <a:solidFill>
                <a:schemeClr val="dk1"/>
              </a:solidFill>
              <a:latin typeface="Arial"/>
              <a:ea typeface="Arial"/>
              <a:cs typeface="Arial"/>
              <a:sym typeface="Arial"/>
            </a:endParaRPr>
          </a:p>
          <a:p>
            <a:pPr marL="82296" marR="0" lvl="0" indent="-6096" algn="l" rtl="0">
              <a:lnSpc>
                <a:spcPct val="60000"/>
              </a:lnSpc>
              <a:spcBef>
                <a:spcPts val="600"/>
              </a:spcBef>
              <a:spcAft>
                <a:spcPts val="0"/>
              </a:spcAft>
              <a:buClr>
                <a:srgbClr val="3891A7"/>
              </a:buClr>
              <a:buSzPct val="25000"/>
              <a:buFont typeface="Arial"/>
              <a:buNone/>
            </a:pPr>
            <a:r>
              <a:rPr lang="en-US" sz="2375" b="0" i="0" u="none" strike="noStrike" cap="none">
                <a:solidFill>
                  <a:srgbClr val="296C7D"/>
                </a:solidFill>
                <a:latin typeface="Arial"/>
                <a:ea typeface="Arial"/>
                <a:cs typeface="Arial"/>
                <a:sym typeface="Arial"/>
              </a:rPr>
              <a:t>Sian Beilock and her colleagues have studied people’s brains through MRI imaging and found that math facts are held in the working memory section of the brain. But when students are stressed, such as when they are taking math questions under time pressure, the working memory becomes blocked and students cannot access math facts they know (Beilock, 2011; Ramirez, et al, 2013).</a:t>
            </a:r>
          </a:p>
          <a:p>
            <a:pPr marL="82296" marR="0" lvl="0" indent="-6096" algn="l" rtl="0">
              <a:lnSpc>
                <a:spcPct val="60000"/>
              </a:lnSpc>
              <a:spcBef>
                <a:spcPts val="600"/>
              </a:spcBef>
              <a:spcAft>
                <a:spcPts val="0"/>
              </a:spcAft>
              <a:buClr>
                <a:srgbClr val="3891A7"/>
              </a:buClr>
              <a:buSzPct val="25000"/>
              <a:buFont typeface="Arial"/>
              <a:buNone/>
            </a:pPr>
            <a:endParaRPr sz="2375" b="0" i="0" u="none" strike="noStrike" cap="none">
              <a:solidFill>
                <a:schemeClr val="dk1"/>
              </a:solidFill>
              <a:latin typeface="Arial"/>
              <a:ea typeface="Arial"/>
              <a:cs typeface="Arial"/>
              <a:sym typeface="Arial"/>
            </a:endParaRPr>
          </a:p>
          <a:p>
            <a:pPr marL="82296" marR="0" lvl="0" indent="-6096" algn="l" rtl="0">
              <a:lnSpc>
                <a:spcPct val="60000"/>
              </a:lnSpc>
              <a:spcBef>
                <a:spcPts val="600"/>
              </a:spcBef>
              <a:spcAft>
                <a:spcPts val="0"/>
              </a:spcAft>
              <a:buClr>
                <a:srgbClr val="3891A7"/>
              </a:buClr>
              <a:buSzPct val="25000"/>
              <a:buFont typeface="Arial"/>
              <a:buNone/>
            </a:pPr>
            <a:r>
              <a:rPr lang="en-US" sz="2375" b="0" i="0" u="none" strike="noStrike" cap="none">
                <a:solidFill>
                  <a:srgbClr val="637F26"/>
                </a:solidFill>
                <a:latin typeface="Arial"/>
                <a:ea typeface="Arial"/>
                <a:cs typeface="Arial"/>
                <a:sym typeface="Arial"/>
              </a:rPr>
              <a:t>The blocking of the working memory and associated anxiety particularly occurs among higher achieving students and girls. </a:t>
            </a:r>
          </a:p>
          <a:p>
            <a:pPr marL="82296" marR="0" lvl="0" indent="-6096" algn="l" rtl="0">
              <a:lnSpc>
                <a:spcPct val="60000"/>
              </a:lnSpc>
              <a:spcBef>
                <a:spcPts val="600"/>
              </a:spcBef>
              <a:spcAft>
                <a:spcPts val="0"/>
              </a:spcAft>
              <a:buClr>
                <a:srgbClr val="3891A7"/>
              </a:buClr>
              <a:buSzPct val="25000"/>
              <a:buFont typeface="Arial"/>
              <a:buNone/>
            </a:pPr>
            <a:endParaRPr sz="2375" b="1" i="0" u="none" strike="noStrike" cap="none">
              <a:solidFill>
                <a:srgbClr val="637F26"/>
              </a:solidFill>
              <a:latin typeface="Arial"/>
              <a:ea typeface="Arial"/>
              <a:cs typeface="Arial"/>
              <a:sym typeface="Arial"/>
            </a:endParaRPr>
          </a:p>
          <a:p>
            <a:pPr marL="82296" marR="0" lvl="0" indent="-6096" algn="l" rtl="0">
              <a:lnSpc>
                <a:spcPct val="60000"/>
              </a:lnSpc>
              <a:spcBef>
                <a:spcPts val="600"/>
              </a:spcBef>
              <a:spcAft>
                <a:spcPts val="0"/>
              </a:spcAft>
              <a:buClr>
                <a:srgbClr val="3891A7"/>
              </a:buClr>
              <a:buSzPct val="25000"/>
              <a:buFont typeface="Arial"/>
              <a:buNone/>
            </a:pPr>
            <a:endParaRPr sz="175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	 Faster Isn’t Smarter</a:t>
            </a:r>
          </a:p>
        </p:txBody>
      </p:sp>
      <p:sp>
        <p:nvSpPr>
          <p:cNvPr id="475" name="Shape 475"/>
          <p:cNvSpPr txBox="1">
            <a:spLocks noGrp="1"/>
          </p:cNvSpPr>
          <p:nvPr>
            <p:ph type="body" idx="1"/>
          </p:nvPr>
        </p:nvSpPr>
        <p:spPr>
          <a:xfrm>
            <a:off x="838200" y="1520825"/>
            <a:ext cx="10515600" cy="4351200"/>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As part of a complete and balanced mathematics program it is useful to be able to add, subtract, multiply, and divide quickly.</a:t>
            </a:r>
          </a:p>
          <a:p>
            <a:pPr marL="228600" marR="0" lvl="0" indent="-228600" algn="l" rtl="0">
              <a:lnSpc>
                <a:spcPct val="80000"/>
              </a:lnSpc>
              <a:spcBef>
                <a:spcPts val="100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It is important to know basic addition and multiplication facts without having to figure them out or count on your fingers.</a:t>
            </a:r>
          </a:p>
          <a:p>
            <a:pPr marL="228600" marR="0" lvl="0" indent="-228600" algn="l" rtl="0">
              <a:lnSpc>
                <a:spcPct val="80000"/>
              </a:lnSpc>
              <a:spcBef>
                <a:spcPts val="100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Asking students to demonstrate this knowledge within an arbitrary time limit may actually interfere with their learning.</a:t>
            </a:r>
          </a:p>
          <a:p>
            <a:pPr marL="1828800" marR="0" lvl="0" indent="0" algn="l" rtl="0">
              <a:lnSpc>
                <a:spcPct val="80000"/>
              </a:lnSpc>
              <a:spcBef>
                <a:spcPts val="1000"/>
              </a:spcBef>
              <a:buClr>
                <a:schemeClr val="dk1"/>
              </a:buClr>
              <a:buSzPct val="25000"/>
              <a:buFont typeface="Arial"/>
              <a:buNone/>
            </a:pPr>
            <a:r>
              <a:rPr lang="en-US" sz="1480" b="0" i="0" u="none" strike="noStrike" cap="none">
                <a:solidFill>
                  <a:schemeClr val="dk1"/>
                </a:solidFill>
                <a:latin typeface="Calibri"/>
                <a:ea typeface="Calibri"/>
                <a:cs typeface="Calibri"/>
                <a:sym typeface="Calibri"/>
              </a:rPr>
              <a:t>Seeley, </a:t>
            </a:r>
            <a:r>
              <a:rPr lang="en-US" sz="1480" b="0" i="1" u="none" strike="noStrike" cap="none">
                <a:solidFill>
                  <a:schemeClr val="dk1"/>
                </a:solidFill>
                <a:latin typeface="Calibri"/>
                <a:ea typeface="Calibri"/>
                <a:cs typeface="Calibri"/>
                <a:sym typeface="Calibri"/>
              </a:rPr>
              <a:t>Faster Isn’t Smarter: Messages about Math, Teaching, and Learning in the 21</a:t>
            </a:r>
            <a:r>
              <a:rPr lang="en-US" sz="1480" b="0" i="1" u="none" strike="noStrike" cap="none" baseline="30000">
                <a:solidFill>
                  <a:schemeClr val="dk1"/>
                </a:solidFill>
                <a:latin typeface="Calibri"/>
                <a:ea typeface="Calibri"/>
                <a:cs typeface="Calibri"/>
                <a:sym typeface="Calibri"/>
              </a:rPr>
              <a:t>st</a:t>
            </a:r>
            <a:r>
              <a:rPr lang="en-US" sz="1480" b="0" i="1" u="none" strike="noStrike" cap="none">
                <a:solidFill>
                  <a:schemeClr val="dk1"/>
                </a:solidFill>
                <a:latin typeface="Calibri"/>
                <a:ea typeface="Calibri"/>
                <a:cs typeface="Calibri"/>
                <a:sym typeface="Calibri"/>
              </a:rPr>
              <a:t> Century</a:t>
            </a:r>
            <a:r>
              <a:rPr lang="en-US" sz="1480" b="0" i="0" u="none" strike="noStrike" cap="none">
                <a:solidFill>
                  <a:schemeClr val="dk1"/>
                </a:solidFill>
                <a:latin typeface="Calibri"/>
                <a:ea typeface="Calibri"/>
                <a:cs typeface="Calibri"/>
                <a:sym typeface="Calibri"/>
              </a:rPr>
              <a:t>, pg. 93</a:t>
            </a:r>
          </a:p>
        </p:txBody>
      </p:sp>
      <p:pic>
        <p:nvPicPr>
          <p:cNvPr id="476" name="Shape 476"/>
          <p:cNvPicPr preferRelativeResize="0"/>
          <p:nvPr/>
        </p:nvPicPr>
        <p:blipFill rotWithShape="1">
          <a:blip r:embed="rId3">
            <a:alphaModFix/>
          </a:blip>
          <a:srcRect/>
          <a:stretch/>
        </p:blipFill>
        <p:spPr>
          <a:xfrm>
            <a:off x="838200" y="380114"/>
            <a:ext cx="947737" cy="12049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Arial"/>
              <a:buNone/>
            </a:pPr>
            <a:r>
              <a:rPr lang="en-US" sz="3600" b="0" i="0" u="none" strike="noStrike" cap="none">
                <a:solidFill>
                  <a:schemeClr val="dk1"/>
                </a:solidFill>
                <a:latin typeface="Calibri"/>
                <a:ea typeface="Calibri"/>
                <a:cs typeface="Calibri"/>
                <a:sym typeface="Calibri"/>
              </a:rPr>
              <a:t>Overemphasizing fast fact recall at the                  expense of problem solving and conceptual experiences gives students a distorted idea                    of the nature of mathematics and of their ability          to do mathematics. </a:t>
            </a:r>
          </a:p>
          <a:p>
            <a:pPr marL="1828800" marR="0" lvl="0" indent="0" algn="l" rtl="0">
              <a:lnSpc>
                <a:spcPct val="90000"/>
              </a:lnSpc>
              <a:spcBef>
                <a:spcPts val="0"/>
              </a:spcBef>
              <a:spcAft>
                <a:spcPts val="0"/>
              </a:spcAft>
              <a:buClr>
                <a:schemeClr val="dk1"/>
              </a:buClr>
              <a:buSzPct val="25000"/>
              <a:buFont typeface="Arial"/>
              <a:buNone/>
            </a:pPr>
            <a:endParaRPr sz="1600" b="0" i="0" u="none" strike="noStrike" cap="none">
              <a:solidFill>
                <a:schemeClr val="dk1"/>
              </a:solidFill>
              <a:latin typeface="Calibri"/>
              <a:ea typeface="Calibri"/>
              <a:cs typeface="Calibri"/>
              <a:sym typeface="Calibri"/>
            </a:endParaRPr>
          </a:p>
          <a:p>
            <a:pPr marL="1828800" marR="0" lvl="0" indent="0" algn="l" rtl="0">
              <a:lnSpc>
                <a:spcPct val="90000"/>
              </a:lnSpc>
              <a:spcBef>
                <a:spcPts val="0"/>
              </a:spcBef>
              <a:spcAft>
                <a:spcPts val="0"/>
              </a:spcAft>
              <a:buClr>
                <a:schemeClr val="dk1"/>
              </a:buClr>
              <a:buSzPct val="25000"/>
              <a:buFont typeface="Arial"/>
              <a:buNone/>
            </a:pPr>
            <a:endParaRPr sz="1600" b="0" i="0" u="none" strike="noStrike" cap="none">
              <a:solidFill>
                <a:schemeClr val="dk1"/>
              </a:solidFill>
              <a:latin typeface="Calibri"/>
              <a:ea typeface="Calibri"/>
              <a:cs typeface="Calibri"/>
              <a:sym typeface="Calibri"/>
            </a:endParaRPr>
          </a:p>
          <a:p>
            <a:pPr marL="1828800" marR="0" lvl="0" indent="0" algn="l" rtl="0">
              <a:lnSpc>
                <a:spcPct val="90000"/>
              </a:lnSpc>
              <a:spcBef>
                <a:spcPts val="0"/>
              </a:spcBef>
              <a:buClr>
                <a:schemeClr val="dk1"/>
              </a:buClr>
              <a:buSzPct val="25000"/>
              <a:buFont typeface="Arial"/>
              <a:buNone/>
            </a:pPr>
            <a:r>
              <a:rPr lang="en-US" sz="1600" b="0" i="0" u="none" strike="noStrike" cap="none">
                <a:solidFill>
                  <a:schemeClr val="dk1"/>
                </a:solidFill>
                <a:latin typeface="Calibri"/>
                <a:ea typeface="Calibri"/>
                <a:cs typeface="Calibri"/>
                <a:sym typeface="Calibri"/>
              </a:rPr>
              <a:t>Seeley, </a:t>
            </a:r>
            <a:r>
              <a:rPr lang="en-US" sz="1600" b="0" i="1" u="none" strike="noStrike" cap="none">
                <a:solidFill>
                  <a:schemeClr val="dk1"/>
                </a:solidFill>
                <a:latin typeface="Calibri"/>
                <a:ea typeface="Calibri"/>
                <a:cs typeface="Calibri"/>
                <a:sym typeface="Calibri"/>
              </a:rPr>
              <a:t>Faster Isn’t Smarter: Messages about Math, Teaching, and Learning in the 21</a:t>
            </a:r>
            <a:r>
              <a:rPr lang="en-US" sz="1600" b="0" i="1" u="none" strike="noStrike" cap="none" baseline="30000">
                <a:solidFill>
                  <a:schemeClr val="dk1"/>
                </a:solidFill>
                <a:latin typeface="Calibri"/>
                <a:ea typeface="Calibri"/>
                <a:cs typeface="Calibri"/>
                <a:sym typeface="Calibri"/>
              </a:rPr>
              <a:t>st</a:t>
            </a:r>
            <a:r>
              <a:rPr lang="en-US" sz="1600" b="0" i="1" u="none" strike="noStrike" cap="none">
                <a:solidFill>
                  <a:schemeClr val="dk1"/>
                </a:solidFill>
                <a:latin typeface="Calibri"/>
                <a:ea typeface="Calibri"/>
                <a:cs typeface="Calibri"/>
                <a:sym typeface="Calibri"/>
              </a:rPr>
              <a:t> Century</a:t>
            </a:r>
            <a:r>
              <a:rPr lang="en-US" sz="1600" b="0" i="0" u="none" strike="noStrike" cap="none">
                <a:solidFill>
                  <a:schemeClr val="dk1"/>
                </a:solidFill>
                <a:latin typeface="Calibri"/>
                <a:ea typeface="Calibri"/>
                <a:cs typeface="Calibri"/>
                <a:sym typeface="Calibri"/>
              </a:rPr>
              <a:t>, pg. 95</a:t>
            </a:r>
          </a:p>
        </p:txBody>
      </p:sp>
      <p:pic>
        <p:nvPicPr>
          <p:cNvPr id="482" name="Shape 482"/>
          <p:cNvPicPr preferRelativeResize="0"/>
          <p:nvPr/>
        </p:nvPicPr>
        <p:blipFill rotWithShape="1">
          <a:blip r:embed="rId3">
            <a:alphaModFix/>
          </a:blip>
          <a:srcRect/>
          <a:stretch/>
        </p:blipFill>
        <p:spPr>
          <a:xfrm>
            <a:off x="9636370" y="228600"/>
            <a:ext cx="2236070" cy="28428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838199" y="365125"/>
            <a:ext cx="10944068"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Meaningful Learning of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Basic Number Combinations</a:t>
            </a:r>
          </a:p>
        </p:txBody>
      </p:sp>
      <p:sp>
        <p:nvSpPr>
          <p:cNvPr id="489" name="Shape 489"/>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Phases</a:t>
            </a:r>
          </a:p>
          <a:p>
            <a:pPr marL="228600" marR="0" lvl="0" indent="-228600" algn="l" rtl="0">
              <a:lnSpc>
                <a:spcPct val="80000"/>
              </a:lnSpc>
              <a:spcBef>
                <a:spcPts val="1000"/>
              </a:spcBef>
              <a:spcAft>
                <a:spcPts val="0"/>
              </a:spcAft>
              <a:buClr>
                <a:schemeClr val="dk1"/>
              </a:buClr>
              <a:buSzPct val="100000"/>
              <a:buFont typeface="Arial"/>
              <a:buChar char="•"/>
            </a:pPr>
            <a:r>
              <a:rPr lang="en-US" sz="2800" b="1" i="0" u="none" strike="noStrike" cap="none">
                <a:solidFill>
                  <a:schemeClr val="dk1"/>
                </a:solidFill>
                <a:latin typeface="Calibri"/>
                <a:ea typeface="Calibri"/>
                <a:cs typeface="Calibri"/>
                <a:sym typeface="Calibri"/>
              </a:rPr>
              <a:t>Counting Strategies: </a:t>
            </a:r>
            <a:r>
              <a:rPr lang="en-US" sz="2800" b="0" i="0" u="none" strike="noStrike" cap="none">
                <a:solidFill>
                  <a:schemeClr val="dk1"/>
                </a:solidFill>
                <a:latin typeface="Calibri"/>
                <a:ea typeface="Calibri"/>
                <a:cs typeface="Calibri"/>
                <a:sym typeface="Calibri"/>
              </a:rPr>
              <a:t>Use objects, visual representation and verbal counting</a:t>
            </a:r>
          </a:p>
          <a:p>
            <a:pPr marL="228600" marR="0" lvl="0" indent="-228600" algn="l" rtl="0">
              <a:lnSpc>
                <a:spcPct val="80000"/>
              </a:lnSpc>
              <a:spcBef>
                <a:spcPts val="1000"/>
              </a:spcBef>
              <a:spcAft>
                <a:spcPts val="0"/>
              </a:spcAft>
              <a:buClr>
                <a:schemeClr val="dk1"/>
              </a:buClr>
              <a:buSzPct val="100000"/>
              <a:buFont typeface="Arial"/>
              <a:buChar char="•"/>
            </a:pPr>
            <a:r>
              <a:rPr lang="en-US" sz="2800" b="1" i="0" u="none" strike="noStrike" cap="none">
                <a:solidFill>
                  <a:schemeClr val="dk1"/>
                </a:solidFill>
                <a:latin typeface="Calibri"/>
                <a:ea typeface="Calibri"/>
                <a:cs typeface="Calibri"/>
                <a:sym typeface="Calibri"/>
              </a:rPr>
              <a:t>Reasoning Strategies: </a:t>
            </a:r>
            <a:r>
              <a:rPr lang="en-US" sz="2800" b="0" i="0" u="none" strike="noStrike" cap="none">
                <a:solidFill>
                  <a:schemeClr val="dk1"/>
                </a:solidFill>
                <a:latin typeface="Calibri"/>
                <a:ea typeface="Calibri"/>
                <a:cs typeface="Calibri"/>
                <a:sym typeface="Calibri"/>
              </a:rPr>
              <a:t>Use number relationships and properties</a:t>
            </a:r>
          </a:p>
          <a:p>
            <a:pPr marL="685800" marR="0" lvl="1" indent="-228600" algn="l" rtl="0">
              <a:lnSpc>
                <a:spcPct val="80000"/>
              </a:lnSpc>
              <a:spcBef>
                <a:spcPts val="5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Example: to solve 8 + 4 a first grader might count on from 8. Later he might reason that 8 + 2 = 1-, then 8 + 4 must be 2 more than 10.</a:t>
            </a:r>
          </a:p>
          <a:p>
            <a:pPr marL="228600" marR="0" lvl="0" indent="-228600" algn="l" rtl="0">
              <a:lnSpc>
                <a:spcPct val="80000"/>
              </a:lnSpc>
              <a:spcBef>
                <a:spcPts val="1000"/>
              </a:spcBef>
              <a:spcAft>
                <a:spcPts val="0"/>
              </a:spcAft>
              <a:buClr>
                <a:schemeClr val="dk1"/>
              </a:buClr>
              <a:buSzPct val="100000"/>
              <a:buFont typeface="Arial"/>
              <a:buChar char="•"/>
            </a:pPr>
            <a:r>
              <a:rPr lang="en-US" sz="2800" b="1" i="0" u="none" strike="noStrike" cap="none">
                <a:solidFill>
                  <a:schemeClr val="dk1"/>
                </a:solidFill>
                <a:latin typeface="Calibri"/>
                <a:ea typeface="Calibri"/>
                <a:cs typeface="Calibri"/>
                <a:sym typeface="Calibri"/>
              </a:rPr>
              <a:t>Mastery: </a:t>
            </a:r>
            <a:r>
              <a:rPr lang="en-US" sz="2800" b="0" i="0" u="none" strike="noStrike" cap="none">
                <a:solidFill>
                  <a:schemeClr val="dk1"/>
                </a:solidFill>
                <a:latin typeface="Calibri"/>
                <a:ea typeface="Calibri"/>
                <a:cs typeface="Calibri"/>
                <a:sym typeface="Calibri"/>
              </a:rPr>
              <a:t>Automatically knowing facts</a:t>
            </a:r>
          </a:p>
          <a:p>
            <a:pPr marL="685800" marR="0" lvl="1" indent="-228600" algn="l" rtl="0">
              <a:lnSpc>
                <a:spcPct val="80000"/>
              </a:lnSpc>
              <a:spcBef>
                <a:spcPts val="500"/>
              </a:spcBef>
              <a:spcAft>
                <a:spcPts val="0"/>
              </a:spcAft>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a:p>
            <a:pPr marL="685800" marR="0" lvl="1" indent="-228600" algn="l" rtl="0">
              <a:lnSpc>
                <a:spcPct val="80000"/>
              </a:lnSpc>
              <a:spcBef>
                <a:spcPts val="500"/>
              </a:spcBef>
              <a:spcAft>
                <a:spcPts val="0"/>
              </a:spcAft>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80000"/>
              </a:lnSpc>
              <a:spcBef>
                <a:spcPts val="500"/>
              </a:spcBef>
              <a:buClr>
                <a:schemeClr val="dk1"/>
              </a:buClr>
              <a:buSzPct val="25000"/>
              <a:buFont typeface="Arial"/>
              <a:buNone/>
            </a:pPr>
            <a:r>
              <a:rPr lang="en-US" sz="2400" b="0" i="0" u="none" strike="noStrike" cap="none">
                <a:solidFill>
                  <a:schemeClr val="dk1"/>
                </a:solidFill>
                <a:latin typeface="Calibri"/>
                <a:ea typeface="Calibri"/>
                <a:cs typeface="Calibri"/>
                <a:sym typeface="Calibri"/>
              </a:rPr>
              <a:t>Research from Baroody 2006; Baroody, Bajwa, and Eiland 2009; Carpenter et al 1999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1524000" y="228600"/>
            <a:ext cx="9144000" cy="1066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860" b="0" i="0" u="none" strike="noStrike" cap="none">
                <a:solidFill>
                  <a:schemeClr val="dk1"/>
                </a:solidFill>
                <a:latin typeface="Calibri"/>
                <a:ea typeface="Calibri"/>
                <a:cs typeface="Calibri"/>
                <a:sym typeface="Calibri"/>
              </a:rPr>
              <a:t>Conceptual Understanding Progression</a:t>
            </a:r>
          </a:p>
        </p:txBody>
      </p:sp>
      <p:grpSp>
        <p:nvGrpSpPr>
          <p:cNvPr id="496" name="Shape 496"/>
          <p:cNvGrpSpPr/>
          <p:nvPr/>
        </p:nvGrpSpPr>
        <p:grpSpPr>
          <a:xfrm>
            <a:off x="2053546" y="1987575"/>
            <a:ext cx="8371574" cy="1195938"/>
            <a:chOff x="2454" y="2444775"/>
            <a:chExt cx="8371574" cy="1195938"/>
          </a:xfrm>
        </p:grpSpPr>
        <p:sp>
          <p:nvSpPr>
            <p:cNvPr id="497" name="Shape 497"/>
            <p:cNvSpPr/>
            <p:nvPr/>
          </p:nvSpPr>
          <p:spPr>
            <a:xfrm>
              <a:off x="2454" y="2444775"/>
              <a:ext cx="2989848" cy="1195938"/>
            </a:xfrm>
            <a:prstGeom prst="chevron">
              <a:avLst>
                <a:gd name="adj" fmla="val 50000"/>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8" name="Shape 498"/>
            <p:cNvSpPr txBox="1"/>
            <p:nvPr/>
          </p:nvSpPr>
          <p:spPr>
            <a:xfrm>
              <a:off x="600424" y="2444775"/>
              <a:ext cx="1793908" cy="1195938"/>
            </a:xfrm>
            <a:prstGeom prst="rect">
              <a:avLst/>
            </a:prstGeom>
            <a:noFill/>
            <a:ln>
              <a:noFill/>
            </a:ln>
          </p:spPr>
          <p:txBody>
            <a:bodyPr lIns="136000" tIns="45325" rIns="45325" bIns="45325" anchor="ctr" anchorCtr="0">
              <a:noAutofit/>
            </a:bodyPr>
            <a:lstStyle/>
            <a:p>
              <a:pPr marL="0" marR="0" lvl="0" indent="0" algn="ctr" rtl="0">
                <a:lnSpc>
                  <a:spcPct val="90000"/>
                </a:lnSpc>
                <a:spcBef>
                  <a:spcPts val="0"/>
                </a:spcBef>
                <a:spcAft>
                  <a:spcPts val="0"/>
                </a:spcAft>
                <a:buSzPct val="25000"/>
                <a:buNone/>
              </a:pPr>
              <a:r>
                <a:rPr lang="en-US" sz="3400">
                  <a:solidFill>
                    <a:schemeClr val="lt1"/>
                  </a:solidFill>
                  <a:latin typeface="Calibri"/>
                  <a:ea typeface="Calibri"/>
                  <a:cs typeface="Calibri"/>
                  <a:sym typeface="Calibri"/>
                </a:rPr>
                <a:t>Concrete</a:t>
              </a:r>
            </a:p>
          </p:txBody>
        </p:sp>
        <p:sp>
          <p:nvSpPr>
            <p:cNvPr id="499" name="Shape 499"/>
            <p:cNvSpPr/>
            <p:nvPr/>
          </p:nvSpPr>
          <p:spPr>
            <a:xfrm>
              <a:off x="2693316" y="2444775"/>
              <a:ext cx="2989848" cy="1195938"/>
            </a:xfrm>
            <a:prstGeom prst="chevron">
              <a:avLst>
                <a:gd name="adj" fmla="val 50000"/>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0" name="Shape 500"/>
            <p:cNvSpPr txBox="1"/>
            <p:nvPr/>
          </p:nvSpPr>
          <p:spPr>
            <a:xfrm>
              <a:off x="3291287" y="2444775"/>
              <a:ext cx="1793908" cy="1195938"/>
            </a:xfrm>
            <a:prstGeom prst="rect">
              <a:avLst/>
            </a:prstGeom>
            <a:noFill/>
            <a:ln>
              <a:noFill/>
            </a:ln>
          </p:spPr>
          <p:txBody>
            <a:bodyPr lIns="136000" tIns="45325" rIns="45325" bIns="45325" anchor="ctr" anchorCtr="0">
              <a:noAutofit/>
            </a:bodyPr>
            <a:lstStyle/>
            <a:p>
              <a:pPr marL="0" marR="0" lvl="0" indent="0" algn="ctr" rtl="0">
                <a:lnSpc>
                  <a:spcPct val="90000"/>
                </a:lnSpc>
                <a:spcBef>
                  <a:spcPts val="0"/>
                </a:spcBef>
                <a:spcAft>
                  <a:spcPts val="0"/>
                </a:spcAft>
                <a:buSzPct val="25000"/>
                <a:buNone/>
              </a:pPr>
              <a:r>
                <a:rPr lang="en-US" sz="3400">
                  <a:solidFill>
                    <a:schemeClr val="lt1"/>
                  </a:solidFill>
                  <a:latin typeface="Calibri"/>
                  <a:ea typeface="Calibri"/>
                  <a:cs typeface="Calibri"/>
                  <a:sym typeface="Calibri"/>
                </a:rPr>
                <a:t>Pictorial</a:t>
              </a:r>
            </a:p>
          </p:txBody>
        </p:sp>
        <p:sp>
          <p:nvSpPr>
            <p:cNvPr id="501" name="Shape 501"/>
            <p:cNvSpPr/>
            <p:nvPr/>
          </p:nvSpPr>
          <p:spPr>
            <a:xfrm>
              <a:off x="5384180" y="2444775"/>
              <a:ext cx="2989848" cy="1195938"/>
            </a:xfrm>
            <a:prstGeom prst="chevron">
              <a:avLst>
                <a:gd name="adj" fmla="val 50000"/>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2" name="Shape 502"/>
            <p:cNvSpPr txBox="1"/>
            <p:nvPr/>
          </p:nvSpPr>
          <p:spPr>
            <a:xfrm>
              <a:off x="5982150" y="2444775"/>
              <a:ext cx="1793908" cy="1195938"/>
            </a:xfrm>
            <a:prstGeom prst="rect">
              <a:avLst/>
            </a:prstGeom>
            <a:noFill/>
            <a:ln>
              <a:noFill/>
            </a:ln>
          </p:spPr>
          <p:txBody>
            <a:bodyPr lIns="136000" tIns="45325" rIns="45325" bIns="45325" anchor="ctr" anchorCtr="0">
              <a:noAutofit/>
            </a:bodyPr>
            <a:lstStyle/>
            <a:p>
              <a:pPr marL="0" marR="0" lvl="0" indent="0" algn="ctr" rtl="0">
                <a:lnSpc>
                  <a:spcPct val="90000"/>
                </a:lnSpc>
                <a:spcBef>
                  <a:spcPts val="0"/>
                </a:spcBef>
                <a:spcAft>
                  <a:spcPts val="0"/>
                </a:spcAft>
                <a:buSzPct val="25000"/>
                <a:buNone/>
              </a:pPr>
              <a:r>
                <a:rPr lang="en-US" sz="3400">
                  <a:solidFill>
                    <a:schemeClr val="lt1"/>
                  </a:solidFill>
                  <a:latin typeface="Calibri"/>
                  <a:ea typeface="Calibri"/>
                  <a:cs typeface="Calibri"/>
                  <a:sym typeface="Calibri"/>
                </a:rPr>
                <a:t>Abstract</a:t>
              </a:r>
            </a:p>
          </p:txBody>
        </p:sp>
      </p:grpSp>
      <p:pic>
        <p:nvPicPr>
          <p:cNvPr id="503" name="Shape 503"/>
          <p:cNvPicPr preferRelativeResize="0"/>
          <p:nvPr/>
        </p:nvPicPr>
        <p:blipFill rotWithShape="1">
          <a:blip r:embed="rId3">
            <a:alphaModFix/>
          </a:blip>
          <a:srcRect/>
          <a:stretch/>
        </p:blipFill>
        <p:spPr>
          <a:xfrm>
            <a:off x="2209800" y="3309175"/>
            <a:ext cx="2272092" cy="2262741"/>
          </a:xfrm>
          <a:prstGeom prst="rect">
            <a:avLst/>
          </a:prstGeom>
          <a:noFill/>
          <a:ln>
            <a:noFill/>
          </a:ln>
        </p:spPr>
      </p:pic>
      <p:pic>
        <p:nvPicPr>
          <p:cNvPr id="504" name="Shape 504"/>
          <p:cNvPicPr preferRelativeResize="0"/>
          <p:nvPr/>
        </p:nvPicPr>
        <p:blipFill rotWithShape="1">
          <a:blip r:embed="rId4">
            <a:alphaModFix/>
          </a:blip>
          <a:srcRect l="30525" t="52421" r="21053" b="3508"/>
          <a:stretch/>
        </p:blipFill>
        <p:spPr>
          <a:xfrm>
            <a:off x="4812967" y="3309178"/>
            <a:ext cx="2364828" cy="2152337"/>
          </a:xfrm>
          <a:prstGeom prst="rect">
            <a:avLst/>
          </a:prstGeom>
          <a:noFill/>
          <a:ln>
            <a:noFill/>
          </a:ln>
        </p:spPr>
      </p:pic>
      <p:pic>
        <p:nvPicPr>
          <p:cNvPr id="505" name="Shape 505"/>
          <p:cNvPicPr preferRelativeResize="0"/>
          <p:nvPr/>
        </p:nvPicPr>
        <p:blipFill rotWithShape="1">
          <a:blip r:embed="rId5">
            <a:alphaModFix/>
          </a:blip>
          <a:srcRect t="13657" b="14749"/>
          <a:stretch/>
        </p:blipFill>
        <p:spPr>
          <a:xfrm>
            <a:off x="7792653" y="3200400"/>
            <a:ext cx="1797269" cy="2442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6600" b="0" i="0" u="none" strike="noStrike" cap="none">
                <a:solidFill>
                  <a:schemeClr val="dk1"/>
                </a:solidFill>
                <a:latin typeface="Calibri"/>
                <a:ea typeface="Calibri"/>
                <a:cs typeface="Calibri"/>
                <a:sym typeface="Calibri"/>
              </a:rPr>
              <a:t>Conceptual Understanding</a:t>
            </a:r>
          </a:p>
        </p:txBody>
      </p:sp>
      <p:sp>
        <p:nvSpPr>
          <p:cNvPr id="511" name="Shape 511"/>
          <p:cNvSpPr txBox="1">
            <a:spLocks noGrp="1"/>
          </p:cNvSpPr>
          <p:nvPr>
            <p:ph type="body" idx="1"/>
          </p:nvPr>
        </p:nvSpPr>
        <p:spPr>
          <a:xfrm>
            <a:off x="1676400" y="1447800"/>
            <a:ext cx="8839199" cy="50291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b="0" i="0" u="none" strike="noStrike" cap="none">
                <a:solidFill>
                  <a:schemeClr val="dk1"/>
                </a:solidFill>
                <a:latin typeface="Calibri"/>
                <a:ea typeface="Calibri"/>
                <a:cs typeface="Calibri"/>
                <a:sym typeface="Calibri"/>
              </a:rPr>
              <a:t>Providing opportunities for students to explore math facts through active engagement and meaningful discussions builds their understanding of critical ideas about numbers and is an important component of math fact mastery. </a:t>
            </a:r>
            <a:r>
              <a:rPr lang="en-US" sz="2800" b="0" i="0" u="none" strike="noStrike" cap="none">
                <a:solidFill>
                  <a:schemeClr val="dk1"/>
                </a:solidFill>
                <a:latin typeface="Calibri"/>
                <a:ea typeface="Calibri"/>
                <a:cs typeface="Calibri"/>
                <a:sym typeface="Calibri"/>
              </a:rPr>
              <a:t>(p. 6)</a:t>
            </a:r>
          </a:p>
        </p:txBody>
      </p:sp>
      <p:pic>
        <p:nvPicPr>
          <p:cNvPr id="512" name="Shape 512"/>
          <p:cNvPicPr preferRelativeResize="0"/>
          <p:nvPr/>
        </p:nvPicPr>
        <p:blipFill rotWithShape="1">
          <a:blip r:embed="rId3">
            <a:alphaModFix/>
          </a:blip>
          <a:srcRect/>
          <a:stretch/>
        </p:blipFill>
        <p:spPr>
          <a:xfrm rot="-301773">
            <a:off x="4797512" y="4900736"/>
            <a:ext cx="2362200" cy="1771649"/>
          </a:xfrm>
          <a:prstGeom prst="rect">
            <a:avLst/>
          </a:prstGeom>
          <a:noFill/>
          <a:ln>
            <a:noFill/>
          </a:ln>
        </p:spPr>
      </p:pic>
      <p:pic>
        <p:nvPicPr>
          <p:cNvPr id="513" name="Shape 513"/>
          <p:cNvPicPr preferRelativeResize="0"/>
          <p:nvPr/>
        </p:nvPicPr>
        <p:blipFill rotWithShape="1">
          <a:blip r:embed="rId4">
            <a:alphaModFix/>
          </a:blip>
          <a:srcRect/>
          <a:stretch/>
        </p:blipFill>
        <p:spPr>
          <a:xfrm rot="151702">
            <a:off x="2017514" y="4855413"/>
            <a:ext cx="2562225" cy="1702894"/>
          </a:xfrm>
          <a:prstGeom prst="rect">
            <a:avLst/>
          </a:prstGeom>
          <a:noFill/>
          <a:ln>
            <a:noFill/>
          </a:ln>
        </p:spPr>
      </p:pic>
      <p:pic>
        <p:nvPicPr>
          <p:cNvPr id="514" name="Shape 514"/>
          <p:cNvPicPr preferRelativeResize="0"/>
          <p:nvPr/>
        </p:nvPicPr>
        <p:blipFill rotWithShape="1">
          <a:blip r:embed="rId5">
            <a:alphaModFix/>
          </a:blip>
          <a:srcRect/>
          <a:stretch/>
        </p:blipFill>
        <p:spPr>
          <a:xfrm rot="319915">
            <a:off x="7391400" y="4851791"/>
            <a:ext cx="2358810" cy="17101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body" idx="1"/>
          </p:nvPr>
        </p:nvSpPr>
        <p:spPr>
          <a:xfrm>
            <a:off x="296025" y="203626"/>
            <a:ext cx="11396100" cy="6654300"/>
          </a:xfrm>
          <a:prstGeom prst="rect">
            <a:avLst/>
          </a:prstGeom>
          <a:noFill/>
          <a:ln>
            <a:noFill/>
          </a:ln>
        </p:spPr>
        <p:txBody>
          <a:bodyPr lIns="91425" tIns="45700" rIns="91425" bIns="45700" anchor="t" anchorCtr="0">
            <a:noAutofit/>
          </a:bodyPr>
          <a:lstStyle/>
          <a:p>
            <a:pPr marL="0" marR="0" lvl="0" indent="0" algn="ctr" rtl="0">
              <a:lnSpc>
                <a:spcPct val="70000"/>
              </a:lnSpc>
              <a:spcBef>
                <a:spcPts val="0"/>
              </a:spcBef>
              <a:spcAft>
                <a:spcPts val="0"/>
              </a:spcAft>
              <a:buClr>
                <a:schemeClr val="dk1"/>
              </a:buClr>
              <a:buSzPct val="25000"/>
              <a:buFont typeface="Arial"/>
              <a:buNone/>
            </a:pPr>
            <a:r>
              <a:rPr lang="en-US" sz="4810" b="0" i="0" u="none" strike="noStrike" cap="none">
                <a:solidFill>
                  <a:schemeClr val="dk1"/>
                </a:solidFill>
                <a:latin typeface="Calibri"/>
                <a:ea typeface="Calibri"/>
                <a:cs typeface="Calibri"/>
                <a:sym typeface="Calibri"/>
              </a:rPr>
              <a:t>Strategic Thinking</a:t>
            </a:r>
          </a:p>
          <a:p>
            <a:pPr marL="0" marR="0" lvl="0" indent="0" algn="l" rtl="0">
              <a:lnSpc>
                <a:spcPct val="70000"/>
              </a:lnSpc>
              <a:spcBef>
                <a:spcPts val="0"/>
              </a:spcBef>
              <a:spcAft>
                <a:spcPts val="0"/>
              </a:spcAft>
              <a:buClr>
                <a:schemeClr val="dk1"/>
              </a:buClr>
              <a:buSzPct val="25000"/>
              <a:buFont typeface="Arial"/>
              <a:buNone/>
            </a:pPr>
            <a:r>
              <a:rPr lang="en-US" sz="3330" b="1" i="0" u="none" strike="noStrike" cap="none">
                <a:solidFill>
                  <a:schemeClr val="dk1"/>
                </a:solidFill>
                <a:latin typeface="Calibri"/>
                <a:ea typeface="Calibri"/>
                <a:cs typeface="Calibri"/>
                <a:sym typeface="Calibri"/>
              </a:rPr>
              <a:t>Strategies:</a:t>
            </a:r>
          </a:p>
          <a:p>
            <a:pPr marL="228600" marR="0" lvl="0" indent="-228600" algn="l" rtl="0">
              <a:lnSpc>
                <a:spcPct val="70000"/>
              </a:lnSpc>
              <a:spcBef>
                <a:spcPts val="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Predictable and efficient ways to find answers</a:t>
            </a:r>
          </a:p>
          <a:p>
            <a:pPr marL="228600" marR="0" lvl="0" indent="-228600" algn="l" rtl="0">
              <a:lnSpc>
                <a:spcPct val="70000"/>
              </a:lnSpc>
              <a:spcBef>
                <a:spcPts val="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Help students find an answer even if they forget what was memorized</a:t>
            </a:r>
          </a:p>
          <a:p>
            <a:pPr marL="228600" marR="0" lvl="0" indent="-228600" algn="l" rtl="0">
              <a:lnSpc>
                <a:spcPct val="70000"/>
              </a:lnSpc>
              <a:spcBef>
                <a:spcPts val="0"/>
              </a:spcBef>
              <a:spcAft>
                <a:spcPts val="0"/>
              </a:spcAft>
              <a:buClr>
                <a:schemeClr val="dk1"/>
              </a:buClr>
              <a:buSzPct val="100909"/>
              <a:buFont typeface="Arial"/>
              <a:buChar char="•"/>
            </a:pPr>
            <a:r>
              <a:rPr lang="en-US" sz="3330" b="0" i="0" u="none" strike="noStrike" cap="none">
                <a:solidFill>
                  <a:schemeClr val="dk1"/>
                </a:solidFill>
                <a:latin typeface="Calibri"/>
                <a:ea typeface="Calibri"/>
                <a:cs typeface="Calibri"/>
                <a:sym typeface="Calibri"/>
              </a:rPr>
              <a:t>Focus attention on number sense, operations, patterns, and properties</a:t>
            </a:r>
          </a:p>
          <a:p>
            <a:pPr marL="0" marR="0" lvl="0" indent="0" algn="l" rtl="0">
              <a:lnSpc>
                <a:spcPct val="70000"/>
              </a:lnSpc>
              <a:spcBef>
                <a:spcPts val="0"/>
              </a:spcBef>
              <a:spcAft>
                <a:spcPts val="0"/>
              </a:spcAft>
              <a:buClr>
                <a:schemeClr val="dk1"/>
              </a:buClr>
              <a:buSzPct val="25000"/>
              <a:buFont typeface="Arial"/>
              <a:buNone/>
            </a:pPr>
            <a:endParaRPr sz="3330" b="0" i="0" u="none" strike="noStrike" cap="none">
              <a:solidFill>
                <a:schemeClr val="dk1"/>
              </a:solidFill>
              <a:latin typeface="Calibri"/>
              <a:ea typeface="Calibri"/>
              <a:cs typeface="Calibri"/>
              <a:sym typeface="Calibri"/>
            </a:endParaRPr>
          </a:p>
          <a:p>
            <a:pPr marL="0" marR="0" lvl="0" indent="0" algn="l" rtl="0">
              <a:lnSpc>
                <a:spcPct val="70000"/>
              </a:lnSpc>
              <a:spcBef>
                <a:spcPts val="0"/>
              </a:spcBef>
              <a:buClr>
                <a:srgbClr val="833C0B"/>
              </a:buClr>
              <a:buSzPct val="25000"/>
              <a:buFont typeface="Arial"/>
              <a:buNone/>
            </a:pPr>
            <a:r>
              <a:rPr lang="en-US" sz="2500" b="0" i="0" u="none" strike="noStrike" cap="none">
                <a:solidFill>
                  <a:srgbClr val="833C0B"/>
                </a:solidFill>
                <a:latin typeface="Calibri"/>
                <a:ea typeface="Calibri"/>
                <a:cs typeface="Calibri"/>
                <a:sym typeface="Calibri"/>
              </a:rPr>
              <a:t>Practice that follows substantial initial experiences that support understanding and emphasize “thinking strategies” has been shown to improve student achievement with single-digit calculations.  This approach allows computation and understanding to develop together and facilitate each other.  Explaining how procedures work and examining their benefits, as part of instruction, support retention and yield higher levels of performance.  </a:t>
            </a:r>
            <a:r>
              <a:rPr lang="en-US" sz="2500">
                <a:solidFill>
                  <a:srgbClr val="833C0B"/>
                </a:solidFill>
              </a:rPr>
              <a:t>A</a:t>
            </a:r>
            <a:r>
              <a:rPr lang="en-US" sz="2500" b="0" i="0" u="none" strike="noStrike" cap="none">
                <a:solidFill>
                  <a:srgbClr val="833C0B"/>
                </a:solidFill>
                <a:latin typeface="Calibri"/>
                <a:ea typeface="Calibri"/>
                <a:cs typeface="Calibri"/>
                <a:sym typeface="Calibri"/>
              </a:rPr>
              <a:t>dding it Up, NRC, p. 193 </a:t>
            </a:r>
          </a:p>
        </p:txBody>
      </p:sp>
      <p:pic>
        <p:nvPicPr>
          <p:cNvPr id="520" name="Shape 520"/>
          <p:cNvPicPr preferRelativeResize="0"/>
          <p:nvPr/>
        </p:nvPicPr>
        <p:blipFill rotWithShape="1">
          <a:blip r:embed="rId3">
            <a:alphaModFix/>
          </a:blip>
          <a:srcRect/>
          <a:stretch/>
        </p:blipFill>
        <p:spPr>
          <a:xfrm>
            <a:off x="10044659" y="4650698"/>
            <a:ext cx="1447800" cy="144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Addition Combinations</a:t>
            </a:r>
          </a:p>
        </p:txBody>
      </p:sp>
      <p:sp>
        <p:nvSpPr>
          <p:cNvPr id="526" name="Shape 526"/>
          <p:cNvSpPr txBox="1">
            <a:spLocks noGrp="1"/>
          </p:cNvSpPr>
          <p:nvPr>
            <p:ph type="body" idx="1"/>
          </p:nvPr>
        </p:nvSpPr>
        <p:spPr>
          <a:xfrm>
            <a:off x="838200" y="1177724"/>
            <a:ext cx="10515599" cy="4999238"/>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dk1"/>
              </a:buClr>
              <a:buSzPct val="25000"/>
              <a:buFont typeface="Arial"/>
              <a:buNone/>
            </a:pPr>
            <a:endParaRPr sz="3700" b="0" i="0" u="none" strike="noStrike" cap="none">
              <a:solidFill>
                <a:srgbClr val="562214"/>
              </a:solidFill>
              <a:latin typeface="Cabin"/>
              <a:ea typeface="Cabin"/>
              <a:cs typeface="Cabin"/>
              <a:sym typeface="Cabin"/>
            </a:endParaRPr>
          </a:p>
          <a:p>
            <a:pPr marL="228600" marR="0" lvl="0" indent="-228600" algn="l" rtl="0">
              <a:lnSpc>
                <a:spcPct val="80000"/>
              </a:lnSpc>
              <a:spcBef>
                <a:spcPts val="844"/>
              </a:spcBef>
              <a:spcAft>
                <a:spcPts val="0"/>
              </a:spcAft>
              <a:buClr>
                <a:schemeClr val="dk1"/>
              </a:buClr>
              <a:buSzPct val="25000"/>
              <a:buFont typeface="Arial"/>
              <a:buNone/>
            </a:pPr>
            <a:r>
              <a:rPr lang="en-US" sz="2590" b="0" i="0" u="none" strike="noStrike" cap="none">
                <a:solidFill>
                  <a:schemeClr val="dk1"/>
                </a:solidFill>
                <a:latin typeface="Calibri"/>
                <a:ea typeface="Calibri"/>
                <a:cs typeface="Calibri"/>
                <a:sym typeface="Calibri"/>
              </a:rPr>
              <a:t>Research indicates that teachers can best support students’ memory of the sums of two one-digit numbers through varied experiences including making 10, breaking numbers apart, and working on mental strategies. These strategies replace the use of repetitive timed tests in which students try to memorize operations as if there were not any relationships among the various facts. When teachers teach facts for automaticity, rather than memorization, they encourage students to think about the relationships among the facts. (Fosnot &amp; Dolk, 2001) </a:t>
            </a:r>
          </a:p>
          <a:p>
            <a:pPr marL="228600" marR="0" lvl="0" indent="-228600" algn="l" rtl="0">
              <a:lnSpc>
                <a:spcPct val="80000"/>
              </a:lnSpc>
              <a:spcBef>
                <a:spcPts val="844"/>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It is no accident that the standard says “know from memory” rather than “memorize”. </a:t>
            </a:r>
            <a:r>
              <a:rPr lang="en-US" sz="2590" b="0" i="0" u="none" strike="noStrike" cap="none">
                <a:solidFill>
                  <a:schemeClr val="dk1"/>
                </a:solidFill>
                <a:latin typeface="Calibri"/>
                <a:ea typeface="Calibri"/>
                <a:cs typeface="Calibri"/>
                <a:sym typeface="Calibri"/>
              </a:rPr>
              <a:t>The first describes an outcome, whereas the second might be seen as describing a method of achieving that outcome. So no, the standards are not dictating timed tests. (McCallum, October 2011) </a:t>
            </a:r>
          </a:p>
          <a:p>
            <a:pPr marL="228600" marR="0" lvl="0" indent="-228600" algn="l" rtl="0">
              <a:lnSpc>
                <a:spcPct val="80000"/>
              </a:lnSpc>
              <a:spcBef>
                <a:spcPts val="1000"/>
              </a:spcBef>
              <a:buClr>
                <a:schemeClr val="dk1"/>
              </a:buClr>
              <a:buSzPct val="99615"/>
              <a:buFont typeface="Arial"/>
              <a:buNone/>
            </a:pPr>
            <a:endParaRPr sz="2590" b="0" i="0" u="none" strike="noStrike" cap="none">
              <a:solidFill>
                <a:schemeClr val="dk1"/>
              </a:solidFill>
              <a:latin typeface="Calibri"/>
              <a:ea typeface="Calibri"/>
              <a:cs typeface="Calibri"/>
              <a:sym typeface="Calibri"/>
            </a:endParaRPr>
          </a:p>
        </p:txBody>
      </p:sp>
      <p:pic>
        <p:nvPicPr>
          <p:cNvPr id="527" name="Shape 527"/>
          <p:cNvPicPr preferRelativeResize="0"/>
          <p:nvPr/>
        </p:nvPicPr>
        <p:blipFill rotWithShape="1">
          <a:blip r:embed="rId3">
            <a:alphaModFix/>
          </a:blip>
          <a:srcRect/>
          <a:stretch/>
        </p:blipFill>
        <p:spPr>
          <a:xfrm>
            <a:off x="8246722" y="137023"/>
            <a:ext cx="1700999" cy="1040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Shape 386"/>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endParaRPr sz="4400" b="0" i="0" u="none" strike="noStrike" cap="none">
              <a:solidFill>
                <a:srgbClr val="000000"/>
              </a:solidFill>
              <a:latin typeface="Cabin"/>
              <a:ea typeface="Cabin"/>
              <a:cs typeface="Cabin"/>
              <a:sym typeface="Cabin"/>
            </a:endParaRPr>
          </a:p>
          <a:p>
            <a:pPr marL="0" marR="0" lvl="0" indent="0" algn="ctr" rtl="0">
              <a:lnSpc>
                <a:spcPct val="90000"/>
              </a:lnSpc>
              <a:spcBef>
                <a:spcPts val="1000"/>
              </a:spcBef>
              <a:spcAft>
                <a:spcPts val="0"/>
              </a:spcAft>
              <a:buClr>
                <a:schemeClr val="dk1"/>
              </a:buClr>
              <a:buSzPct val="25000"/>
              <a:buFont typeface="Arial"/>
              <a:buNone/>
            </a:pPr>
            <a:endParaRPr sz="4400" b="0" i="0" u="none" strike="noStrike" cap="none">
              <a:solidFill>
                <a:srgbClr val="000000"/>
              </a:solidFill>
              <a:latin typeface="Cabin"/>
              <a:ea typeface="Cabin"/>
              <a:cs typeface="Cabin"/>
              <a:sym typeface="Cabin"/>
            </a:endParaRPr>
          </a:p>
          <a:p>
            <a:pPr marL="0" marR="0" lvl="0" indent="0" algn="ctr" rtl="0">
              <a:lnSpc>
                <a:spcPct val="90000"/>
              </a:lnSpc>
              <a:spcBef>
                <a:spcPts val="1000"/>
              </a:spcBef>
              <a:spcAft>
                <a:spcPts val="0"/>
              </a:spcAft>
              <a:buClr>
                <a:srgbClr val="000000"/>
              </a:buClr>
              <a:buSzPct val="25000"/>
              <a:buFont typeface="Arial"/>
              <a:buNone/>
            </a:pPr>
            <a:r>
              <a:rPr lang="en-US" sz="4800" b="0" i="0" u="none" strike="noStrike" cap="none">
                <a:solidFill>
                  <a:srgbClr val="000000"/>
                </a:solidFill>
                <a:latin typeface="Cabin"/>
                <a:ea typeface="Cabin"/>
                <a:cs typeface="Cabin"/>
                <a:sym typeface="Cabin"/>
              </a:rPr>
              <a:t>When you hear the word </a:t>
            </a:r>
            <a:r>
              <a:rPr lang="en-US" sz="4800" b="0" i="0" u="none" strike="noStrike" cap="none">
                <a:solidFill>
                  <a:srgbClr val="00B050"/>
                </a:solidFill>
                <a:latin typeface="Cabin"/>
                <a:ea typeface="Cabin"/>
                <a:cs typeface="Cabin"/>
                <a:sym typeface="Cabin"/>
              </a:rPr>
              <a:t>fluency</a:t>
            </a:r>
            <a:r>
              <a:rPr lang="en-US" sz="4800" b="0" i="0" u="none" strike="noStrike" cap="none">
                <a:solidFill>
                  <a:srgbClr val="000000"/>
                </a:solidFill>
                <a:latin typeface="Cabin"/>
                <a:ea typeface="Cabin"/>
                <a:cs typeface="Cabin"/>
                <a:sym typeface="Cabin"/>
              </a:rPr>
              <a:t> what comes to mind? </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387" name="Shape 387" descr="googley-eye-birdie-has-questions.png"/>
          <p:cNvPicPr preferRelativeResize="0"/>
          <p:nvPr/>
        </p:nvPicPr>
        <p:blipFill rotWithShape="1">
          <a:blip r:embed="rId3">
            <a:alphaModFix/>
          </a:blip>
          <a:srcRect/>
          <a:stretch/>
        </p:blipFill>
        <p:spPr>
          <a:xfrm>
            <a:off x="6911967" y="434398"/>
            <a:ext cx="3688200" cy="21737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838200" y="365125"/>
            <a:ext cx="10515600" cy="1325700"/>
          </a:xfrm>
          <a:prstGeom prst="rect">
            <a:avLst/>
          </a:prstGeom>
          <a:solidFill>
            <a:srgbClr val="00B05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rgbClr val="FFFFFF"/>
                </a:solidFill>
                <a:latin typeface="Calibri"/>
                <a:ea typeface="Calibri"/>
                <a:cs typeface="Calibri"/>
                <a:sym typeface="Calibri"/>
              </a:rPr>
              <a:t>Ten Frame Number Talk</a:t>
            </a:r>
          </a:p>
        </p:txBody>
      </p:sp>
      <p:pic>
        <p:nvPicPr>
          <p:cNvPr id="533" name="Shape 533"/>
          <p:cNvPicPr preferRelativeResize="0"/>
          <p:nvPr/>
        </p:nvPicPr>
        <p:blipFill>
          <a:blip r:embed="rId3">
            <a:alphaModFix/>
          </a:blip>
          <a:stretch>
            <a:fillRect/>
          </a:stretch>
        </p:blipFill>
        <p:spPr>
          <a:xfrm>
            <a:off x="2514600" y="2910024"/>
            <a:ext cx="6475949" cy="26347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838200" y="365125"/>
            <a:ext cx="10515600" cy="1325700"/>
          </a:xfrm>
          <a:prstGeom prst="rect">
            <a:avLst/>
          </a:prstGeom>
          <a:solidFill>
            <a:srgbClr val="00B05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US" sz="4400" b="1" i="0" u="none" strike="noStrike" cap="none">
                <a:solidFill>
                  <a:schemeClr val="lt1"/>
                </a:solidFill>
                <a:latin typeface="Calibri"/>
                <a:ea typeface="Calibri"/>
                <a:cs typeface="Calibri"/>
                <a:sym typeface="Calibri"/>
              </a:rPr>
              <a:t>Ten Frame Number Talk</a:t>
            </a:r>
          </a:p>
        </p:txBody>
      </p:sp>
      <p:pic>
        <p:nvPicPr>
          <p:cNvPr id="539" name="Shape 539"/>
          <p:cNvPicPr preferRelativeResize="0"/>
          <p:nvPr/>
        </p:nvPicPr>
        <p:blipFill>
          <a:blip r:embed="rId3">
            <a:alphaModFix/>
          </a:blip>
          <a:stretch>
            <a:fillRect/>
          </a:stretch>
        </p:blipFill>
        <p:spPr>
          <a:xfrm>
            <a:off x="1219200" y="2910024"/>
            <a:ext cx="9372599" cy="27818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838200" y="365125"/>
            <a:ext cx="10515600" cy="1325700"/>
          </a:xfrm>
          <a:prstGeom prst="rect">
            <a:avLst/>
          </a:prstGeom>
          <a:solidFill>
            <a:srgbClr val="00B050"/>
          </a:solidFill>
          <a:ln w="9525" cap="flat" cmpd="sng">
            <a:solidFill>
              <a:schemeClr val="dk1"/>
            </a:solidFill>
            <a:prstDash val="solid"/>
            <a:round/>
            <a:headEnd type="none" w="med" len="med"/>
            <a:tailEnd type="none" w="med" len="med"/>
          </a:ln>
        </p:spPr>
        <p:txBody>
          <a:bodyPr lIns="91425" tIns="91425" rIns="91425" bIns="914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US" sz="4400" b="1" i="0" u="none" strike="noStrike" cap="none">
                <a:solidFill>
                  <a:schemeClr val="lt1"/>
                </a:solidFill>
                <a:latin typeface="Calibri"/>
                <a:ea typeface="Calibri"/>
                <a:cs typeface="Calibri"/>
                <a:sym typeface="Calibri"/>
              </a:rPr>
              <a:t>Ten Frame Number Talk</a:t>
            </a:r>
            <a:r>
              <a:rPr lang="en-US" sz="4400" b="0" i="0" u="none" strike="noStrike" cap="none">
                <a:solidFill>
                  <a:schemeClr val="lt1"/>
                </a:solidFill>
                <a:latin typeface="Calibri"/>
                <a:ea typeface="Calibri"/>
                <a:cs typeface="Calibri"/>
                <a:sym typeface="Calibri"/>
              </a:rPr>
              <a:t> </a:t>
            </a:r>
          </a:p>
        </p:txBody>
      </p:sp>
      <p:pic>
        <p:nvPicPr>
          <p:cNvPr id="546" name="Shape 546"/>
          <p:cNvPicPr preferRelativeResize="0"/>
          <p:nvPr/>
        </p:nvPicPr>
        <p:blipFill>
          <a:blip r:embed="rId3">
            <a:alphaModFix/>
          </a:blip>
          <a:stretch>
            <a:fillRect/>
          </a:stretch>
        </p:blipFill>
        <p:spPr>
          <a:xfrm>
            <a:off x="2102750" y="2078474"/>
            <a:ext cx="7079349" cy="4031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a:t>Number Talks</a:t>
            </a:r>
          </a:p>
        </p:txBody>
      </p:sp>
      <p:sp>
        <p:nvSpPr>
          <p:cNvPr id="553" name="Shape 553"/>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lvl="0">
              <a:spcBef>
                <a:spcPts val="0"/>
              </a:spcBef>
              <a:buNone/>
            </a:pPr>
            <a:r>
              <a:rPr lang="en-US" dirty="0"/>
              <a:t>2nd Grade Video</a:t>
            </a:r>
          </a:p>
          <a:p>
            <a:pPr lvl="0">
              <a:spcBef>
                <a:spcPts val="0"/>
              </a:spcBef>
              <a:buNone/>
            </a:pPr>
            <a:r>
              <a:rPr lang="en-US" u="sng" dirty="0">
                <a:solidFill>
                  <a:schemeClr val="hlink"/>
                </a:solidFill>
                <a:hlinkClick r:id="rId3"/>
              </a:rPr>
              <a:t>https://www.youtube.com/watch?v=WAhkbSFtvAI</a:t>
            </a:r>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838200" y="93786"/>
            <a:ext cx="10515599" cy="136244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6600" b="0" i="0" u="none" strike="noStrike" cap="none">
                <a:solidFill>
                  <a:schemeClr val="dk1"/>
                </a:solidFill>
                <a:latin typeface="Calibri"/>
                <a:ea typeface="Calibri"/>
                <a:cs typeface="Calibri"/>
                <a:sym typeface="Calibri"/>
              </a:rPr>
              <a:t>Strategic Thinking</a:t>
            </a:r>
          </a:p>
        </p:txBody>
      </p:sp>
      <p:sp>
        <p:nvSpPr>
          <p:cNvPr id="572" name="Shape 572"/>
          <p:cNvSpPr txBox="1">
            <a:spLocks noGrp="1"/>
          </p:cNvSpPr>
          <p:nvPr>
            <p:ph type="body" idx="1"/>
          </p:nvPr>
        </p:nvSpPr>
        <p:spPr>
          <a:xfrm>
            <a:off x="1524000" y="1172309"/>
            <a:ext cx="9144000" cy="5029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Strategies:</a:t>
            </a:r>
          </a:p>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Predictable and efficient ways to find answers</a:t>
            </a:r>
          </a:p>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Help students find an answer even if they forget what was memorized</a:t>
            </a:r>
          </a:p>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Focus attention on number sense, operations, patterns, and properties</a:t>
            </a:r>
          </a:p>
          <a:p>
            <a:pPr marL="0" marR="0" lvl="0" indent="0" algn="l" rtl="0">
              <a:lnSpc>
                <a:spcPct val="90000"/>
              </a:lnSpc>
              <a:spcBef>
                <a:spcPts val="0"/>
              </a:spcBef>
              <a:spcAft>
                <a:spcPts val="0"/>
              </a:spcAft>
              <a:buClr>
                <a:schemeClr val="dk1"/>
              </a:buClr>
              <a:buSzPct val="25000"/>
              <a:buFont typeface="Arial"/>
              <a:buNone/>
            </a:pPr>
            <a:endParaRPr sz="10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buClr>
                <a:srgbClr val="833C0B"/>
              </a:buClr>
              <a:buSzPct val="25000"/>
              <a:buFont typeface="Arial"/>
              <a:buNone/>
            </a:pPr>
            <a:r>
              <a:rPr lang="en-US" sz="2500" b="0" i="0" u="none" strike="noStrike" cap="none">
                <a:solidFill>
                  <a:srgbClr val="833C0B"/>
                </a:solidFill>
                <a:latin typeface="Calibri"/>
                <a:ea typeface="Calibri"/>
                <a:cs typeface="Calibri"/>
                <a:sym typeface="Calibri"/>
              </a:rPr>
              <a:t>Practice that follows substantial initial experiences that support understanding and emphasize “thinking strategies” has been shown to improve student achievement with single-digit calculations.  This approach allows computation and understanding to develop together and facilitate each other.  Explaining how procedures work and examining their benefits, as part of instruction, support retention and yield higher levels of performance.  ~Adding it Up, NRC, p. 193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838200" y="365125"/>
            <a:ext cx="105156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6600" b="0" i="0" u="none" strike="noStrike" cap="none">
                <a:solidFill>
                  <a:schemeClr val="dk1"/>
                </a:solidFill>
                <a:latin typeface="Calibri"/>
                <a:ea typeface="Calibri"/>
                <a:cs typeface="Calibri"/>
                <a:sym typeface="Calibri"/>
              </a:rPr>
              <a:t>Anchor Charts</a:t>
            </a:r>
          </a:p>
        </p:txBody>
      </p:sp>
      <p:sp>
        <p:nvSpPr>
          <p:cNvPr id="578" name="Shape 578"/>
          <p:cNvSpPr txBox="1">
            <a:spLocks noGrp="1"/>
          </p:cNvSpPr>
          <p:nvPr>
            <p:ph type="body" idx="1"/>
          </p:nvPr>
        </p:nvSpPr>
        <p:spPr>
          <a:xfrm>
            <a:off x="438249" y="1524000"/>
            <a:ext cx="4553100" cy="45261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3600" b="0" i="0" u="none" strike="noStrike" cap="none">
                <a:solidFill>
                  <a:schemeClr val="dk1"/>
                </a:solidFill>
                <a:latin typeface="Calibri"/>
                <a:ea typeface="Calibri"/>
                <a:cs typeface="Calibri"/>
                <a:sym typeface="Calibri"/>
              </a:rPr>
              <a:t>Create anchor charts and posters of strategies </a:t>
            </a:r>
          </a:p>
          <a:p>
            <a:pPr marL="228600" marR="0" lvl="0" indent="-228600" algn="l" rtl="0">
              <a:lnSpc>
                <a:spcPct val="90000"/>
              </a:lnSpc>
              <a:spcBef>
                <a:spcPts val="1000"/>
              </a:spcBef>
              <a:spcAft>
                <a:spcPts val="0"/>
              </a:spcAft>
              <a:buClr>
                <a:schemeClr val="dk1"/>
              </a:buClr>
              <a:buSzPct val="100000"/>
              <a:buFont typeface="Arial"/>
              <a:buChar char="•"/>
            </a:pPr>
            <a:r>
              <a:rPr lang="en-US" sz="3600" b="0" i="0" u="none" strike="noStrike" cap="none">
                <a:solidFill>
                  <a:schemeClr val="dk1"/>
                </a:solidFill>
                <a:latin typeface="Calibri"/>
                <a:ea typeface="Calibri"/>
                <a:cs typeface="Calibri"/>
                <a:sym typeface="Calibri"/>
              </a:rPr>
              <a:t>Label the strategies with names that make sense</a:t>
            </a:r>
          </a:p>
          <a:p>
            <a:pPr marL="228600" marR="0" lvl="0" indent="-228600" algn="l" rtl="0">
              <a:lnSpc>
                <a:spcPct val="90000"/>
              </a:lnSpc>
              <a:spcBef>
                <a:spcPts val="1000"/>
              </a:spcBef>
              <a:buClr>
                <a:schemeClr val="dk1"/>
              </a:buClr>
              <a:buSzPct val="100000"/>
              <a:buFont typeface="Arial"/>
              <a:buChar char="•"/>
            </a:pPr>
            <a:r>
              <a:rPr lang="en-US" sz="3600" b="0" i="0" u="none" strike="noStrike" cap="none">
                <a:solidFill>
                  <a:schemeClr val="dk1"/>
                </a:solidFill>
                <a:latin typeface="Calibri"/>
                <a:ea typeface="Calibri"/>
                <a:cs typeface="Calibri"/>
                <a:sym typeface="Calibri"/>
              </a:rPr>
              <a:t>Include examples</a:t>
            </a:r>
          </a:p>
        </p:txBody>
      </p:sp>
      <p:pic>
        <p:nvPicPr>
          <p:cNvPr id="7" name="Picture 6" descr="Macintosh HD:Users:carlymorton:Desktop:Screen Shot 2018-09-27 at 9.44.01 AM.png"/>
          <p:cNvPicPr/>
          <p:nvPr/>
        </p:nvPicPr>
        <p:blipFill>
          <a:blip r:embed="rId3">
            <a:extLst>
              <a:ext uri="{28A0092B-C50C-407E-A947-70E740481C1C}">
                <a14:useLocalDpi xmlns:a14="http://schemas.microsoft.com/office/drawing/2010/main" val="0"/>
              </a:ext>
            </a:extLst>
          </a:blip>
          <a:srcRect/>
          <a:stretch>
            <a:fillRect/>
          </a:stretch>
        </p:blipFill>
        <p:spPr bwMode="auto">
          <a:xfrm>
            <a:off x="4776499" y="2541162"/>
            <a:ext cx="3470275" cy="3927475"/>
          </a:xfrm>
          <a:prstGeom prst="rect">
            <a:avLst/>
          </a:prstGeom>
          <a:noFill/>
          <a:ln>
            <a:noFill/>
          </a:ln>
        </p:spPr>
      </p:pic>
      <p:pic>
        <p:nvPicPr>
          <p:cNvPr id="8" name="Picture 7" descr="Macintosh HD:Users:carlymorton:Desktop:Screen Shot 2018-09-27 at 9.43.33 AM.png"/>
          <p:cNvPicPr/>
          <p:nvPr/>
        </p:nvPicPr>
        <p:blipFill>
          <a:blip r:embed="rId4">
            <a:extLst>
              <a:ext uri="{28A0092B-C50C-407E-A947-70E740481C1C}">
                <a14:useLocalDpi xmlns:a14="http://schemas.microsoft.com/office/drawing/2010/main" val="0"/>
              </a:ext>
            </a:extLst>
          </a:blip>
          <a:srcRect/>
          <a:stretch>
            <a:fillRect/>
          </a:stretch>
        </p:blipFill>
        <p:spPr bwMode="auto">
          <a:xfrm>
            <a:off x="8683924" y="0"/>
            <a:ext cx="3317875" cy="41262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838200" y="344773"/>
            <a:ext cx="10515599" cy="5832188"/>
          </a:xfrm>
          <a:prstGeom prst="rect">
            <a:avLst/>
          </a:prstGeom>
          <a:noFill/>
          <a:ln>
            <a:noFill/>
          </a:ln>
        </p:spPr>
        <p:txBody>
          <a:bodyPr lIns="91425" tIns="45700" rIns="91425" bIns="45700" anchor="t" anchorCtr="0">
            <a:noAutofit/>
          </a:bodyPr>
          <a:lstStyle/>
          <a:p>
            <a:pPr marL="0" marR="0" lvl="0" indent="0" algn="l" rtl="0">
              <a:lnSpc>
                <a:spcPct val="80000"/>
              </a:lnSpc>
              <a:spcBef>
                <a:spcPts val="1000"/>
              </a:spcBef>
              <a:spcAft>
                <a:spcPts val="0"/>
              </a:spcAft>
              <a:buClr>
                <a:schemeClr val="dk1"/>
              </a:buClr>
              <a:buSzPct val="100000"/>
              <a:buNone/>
            </a:pPr>
            <a:r>
              <a:rPr lang="en-US" sz="4400" b="0" i="0" u="none" strike="noStrike" cap="none" dirty="0">
                <a:solidFill>
                  <a:schemeClr val="dk1"/>
                </a:solidFill>
                <a:latin typeface="Calibri"/>
                <a:ea typeface="Calibri"/>
                <a:cs typeface="Calibri"/>
                <a:sym typeface="Calibri"/>
              </a:rPr>
              <a:t>Fluency with Making Tens</a:t>
            </a:r>
          </a:p>
          <a:p>
            <a:pPr marL="685800" marR="0" lvl="1" indent="-228600" algn="l" rtl="0">
              <a:lnSpc>
                <a:spcPct val="80000"/>
              </a:lnSpc>
              <a:spcBef>
                <a:spcPts val="500"/>
              </a:spcBef>
              <a:buClr>
                <a:schemeClr val="dk1"/>
              </a:buClr>
              <a:buSzPct val="100000"/>
              <a:buFont typeface="Arial"/>
              <a:buNone/>
            </a:pPr>
            <a:endParaRPr sz="4000" b="0" i="0" u="none" strike="noStrike" cap="none" dirty="0">
              <a:solidFill>
                <a:schemeClr val="dk1"/>
              </a:solidFill>
              <a:latin typeface="Calibri"/>
              <a:ea typeface="Calibri"/>
              <a:cs typeface="Calibri"/>
              <a:sym typeface="Calibri"/>
            </a:endParaRPr>
          </a:p>
        </p:txBody>
      </p:sp>
      <p:pic>
        <p:nvPicPr>
          <p:cNvPr id="565" name="Shape 565" descr="Image result for 2nd grade math anchor charts"/>
          <p:cNvPicPr preferRelativeResize="0"/>
          <p:nvPr/>
        </p:nvPicPr>
        <p:blipFill rotWithShape="1">
          <a:blip r:embed="rId3">
            <a:alphaModFix/>
          </a:blip>
          <a:srcRect/>
          <a:stretch/>
        </p:blipFill>
        <p:spPr>
          <a:xfrm>
            <a:off x="3702914" y="2816623"/>
            <a:ext cx="4117976" cy="3574926"/>
          </a:xfrm>
          <a:prstGeom prst="rect">
            <a:avLst/>
          </a:prstGeom>
          <a:noFill/>
          <a:ln>
            <a:noFill/>
          </a:ln>
        </p:spPr>
      </p:pic>
      <p:pic>
        <p:nvPicPr>
          <p:cNvPr id="1026" name="Picture 2" descr="Image result for make a ten anchor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30" y="1378094"/>
            <a:ext cx="2781588" cy="3708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ke a ten to subtra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892" y="309404"/>
            <a:ext cx="3532909" cy="4710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6600" b="0" i="0" u="none" strike="noStrike" cap="none">
                <a:solidFill>
                  <a:schemeClr val="dk1"/>
                </a:solidFill>
                <a:latin typeface="Calibri"/>
                <a:ea typeface="Calibri"/>
                <a:cs typeface="Calibri"/>
                <a:sym typeface="Calibri"/>
              </a:rPr>
              <a:t>Practice for Fluency</a:t>
            </a:r>
          </a:p>
        </p:txBody>
      </p:sp>
      <p:sp>
        <p:nvSpPr>
          <p:cNvPr id="587" name="Shape 587"/>
          <p:cNvSpPr txBox="1">
            <a:spLocks noGrp="1"/>
          </p:cNvSpPr>
          <p:nvPr>
            <p:ph type="body" idx="1"/>
          </p:nvPr>
        </p:nvSpPr>
        <p:spPr>
          <a:xfrm>
            <a:off x="1600200" y="1600200"/>
            <a:ext cx="8839199" cy="525779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Occurs once an understanding of operations has been developed and students have explored strategic reasoning to find solutions to basic math facts</a:t>
            </a: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Meaningful Practice:</a:t>
            </a:r>
          </a:p>
          <a:p>
            <a:pPr marL="400050" marR="0" lvl="1" indent="-171450" algn="l" rtl="0">
              <a:lnSpc>
                <a:spcPct val="90000"/>
              </a:lnSpc>
              <a:spcBef>
                <a:spcPts val="5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Short in duration (5 – 10 minutes a day)</a:t>
            </a:r>
          </a:p>
          <a:p>
            <a:pPr marL="400050" marR="0" lvl="1" indent="-171450" algn="l" rtl="0">
              <a:lnSpc>
                <a:spcPct val="90000"/>
              </a:lnSpc>
              <a:spcBef>
                <a:spcPts val="5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Scattered through the school year</a:t>
            </a:r>
          </a:p>
          <a:p>
            <a:pPr marL="400050" marR="0" lvl="1" indent="-171450" algn="l" rtl="0">
              <a:lnSpc>
                <a:spcPct val="90000"/>
              </a:lnSpc>
              <a:spcBef>
                <a:spcPts val="5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Varied and different</a:t>
            </a:r>
          </a:p>
          <a:p>
            <a:pPr marL="400050" marR="0" lvl="1" indent="-171450" algn="l" rtl="0">
              <a:lnSpc>
                <a:spcPct val="90000"/>
              </a:lnSpc>
              <a:spcBef>
                <a:spcPts val="5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Motivating and engaging</a:t>
            </a:r>
          </a:p>
          <a:p>
            <a:pPr marL="400050" marR="0" lvl="1" indent="-171450" algn="l" rtl="0">
              <a:lnSpc>
                <a:spcPct val="90000"/>
              </a:lnSpc>
              <a:spcBef>
                <a:spcPts val="50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Interactive and hands-on</a:t>
            </a:r>
          </a:p>
        </p:txBody>
      </p:sp>
      <p:pic>
        <p:nvPicPr>
          <p:cNvPr id="588" name="Shape 588"/>
          <p:cNvPicPr preferRelativeResize="0"/>
          <p:nvPr/>
        </p:nvPicPr>
        <p:blipFill rotWithShape="1">
          <a:blip r:embed="rId3">
            <a:alphaModFix/>
          </a:blip>
          <a:srcRect r="8916"/>
          <a:stretch/>
        </p:blipFill>
        <p:spPr>
          <a:xfrm>
            <a:off x="7620000" y="4653369"/>
            <a:ext cx="2895600" cy="1995864"/>
          </a:xfrm>
          <a:prstGeom prst="rect">
            <a:avLst/>
          </a:prstGeom>
          <a:noFill/>
          <a:ln>
            <a:noFill/>
          </a:ln>
        </p:spPr>
      </p:pic>
      <p:pic>
        <p:nvPicPr>
          <p:cNvPr id="589" name="Shape 589"/>
          <p:cNvPicPr preferRelativeResize="0"/>
          <p:nvPr/>
        </p:nvPicPr>
        <p:blipFill rotWithShape="1">
          <a:blip r:embed="rId4">
            <a:alphaModFix/>
          </a:blip>
          <a:srcRect l="7754" t="13817" r="6159"/>
          <a:stretch/>
        </p:blipFill>
        <p:spPr>
          <a:xfrm rot="-415253">
            <a:off x="8155998" y="2873362"/>
            <a:ext cx="2263139" cy="169925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838200" y="136525"/>
            <a:ext cx="10515600" cy="1325700"/>
          </a:xfrm>
          <a:prstGeom prst="rect">
            <a:avLst/>
          </a:prstGeom>
        </p:spPr>
        <p:txBody>
          <a:bodyPr lIns="91425" tIns="91425" rIns="91425" bIns="91425" anchor="ctr" anchorCtr="0">
            <a:noAutofit/>
          </a:bodyPr>
          <a:lstStyle/>
          <a:p>
            <a:pPr lvl="0" rtl="0">
              <a:spcBef>
                <a:spcPts val="0"/>
              </a:spcBef>
              <a:buNone/>
            </a:pPr>
            <a:r>
              <a:rPr lang="en-US" sz="7200"/>
              <a:t>Games</a:t>
            </a:r>
          </a:p>
          <a:p>
            <a:pPr lvl="0" rtl="0">
              <a:spcBef>
                <a:spcPts val="0"/>
              </a:spcBef>
              <a:buNone/>
            </a:pPr>
            <a:endParaRPr/>
          </a:p>
        </p:txBody>
      </p:sp>
      <p:sp>
        <p:nvSpPr>
          <p:cNvPr id="605" name="Shape 605"/>
          <p:cNvSpPr txBox="1">
            <a:spLocks noGrp="1"/>
          </p:cNvSpPr>
          <p:nvPr>
            <p:ph type="body" idx="1"/>
          </p:nvPr>
        </p:nvSpPr>
        <p:spPr>
          <a:xfrm>
            <a:off x="129700" y="987425"/>
            <a:ext cx="11224200" cy="4351200"/>
          </a:xfrm>
          <a:prstGeom prst="rect">
            <a:avLst/>
          </a:prstGeom>
        </p:spPr>
        <p:txBody>
          <a:bodyPr lIns="91425" tIns="91425" rIns="91425" bIns="91425" anchor="t" anchorCtr="0">
            <a:noAutofit/>
          </a:bodyPr>
          <a:lstStyle/>
          <a:p>
            <a:pPr marL="0" lvl="0" indent="0" algn="ctr" rtl="0">
              <a:lnSpc>
                <a:spcPct val="100000"/>
              </a:lnSpc>
              <a:spcBef>
                <a:spcPts val="0"/>
              </a:spcBef>
              <a:buNone/>
            </a:pPr>
            <a:r>
              <a:rPr lang="en-US" sz="3600">
                <a:solidFill>
                  <a:srgbClr val="675E47"/>
                </a:solidFill>
              </a:rPr>
              <a:t>What are the benefits of using games to build fact fluency?</a:t>
            </a:r>
          </a:p>
          <a:p>
            <a:pPr marL="457200" lvl="0" indent="-228600" rtl="0">
              <a:spcBef>
                <a:spcPts val="0"/>
              </a:spcBef>
            </a:pPr>
            <a:r>
              <a:rPr lang="en-US"/>
              <a:t>Games--DPI Wiki </a:t>
            </a:r>
            <a:r>
              <a:rPr lang="en-US" sz="2400" u="sng">
                <a:solidFill>
                  <a:schemeClr val="hlink"/>
                </a:solidFill>
                <a:hlinkClick r:id="rId3"/>
              </a:rPr>
              <a:t>http://maccss.ncdpi.wikispaces.net/file/view/2ndgrade_GAMES.pdf/522022874/2ndgrade_GAMES.pdf</a:t>
            </a:r>
          </a:p>
          <a:p>
            <a:pPr marL="457200" lvl="0" indent="-228600" rtl="0">
              <a:spcBef>
                <a:spcPts val="0"/>
              </a:spcBef>
            </a:pPr>
            <a:r>
              <a:rPr lang="en-US"/>
              <a:t>Parent Resources</a:t>
            </a:r>
          </a:p>
          <a:p>
            <a:pPr marL="457200" lvl="0" indent="-228600" rtl="0">
              <a:spcBef>
                <a:spcPts val="0"/>
              </a:spcBef>
            </a:pPr>
            <a:r>
              <a:rPr lang="en-US"/>
              <a:t>Books</a:t>
            </a:r>
          </a:p>
        </p:txBody>
      </p:sp>
      <p:pic>
        <p:nvPicPr>
          <p:cNvPr id="606" name="Shape 606" descr="3rdgrade_GAMES_8.22.14.pdf - Google Chrome"/>
          <p:cNvPicPr preferRelativeResize="0"/>
          <p:nvPr/>
        </p:nvPicPr>
        <p:blipFill rotWithShape="1">
          <a:blip r:embed="rId4">
            <a:alphaModFix/>
          </a:blip>
          <a:srcRect l="35001" t="18395" r="36611" b="12913"/>
          <a:stretch/>
        </p:blipFill>
        <p:spPr>
          <a:xfrm>
            <a:off x="10180600" y="3421764"/>
            <a:ext cx="1752600" cy="2283000"/>
          </a:xfrm>
          <a:prstGeom prst="rect">
            <a:avLst/>
          </a:prstGeom>
          <a:noFill/>
          <a:ln w="9525" cap="flat" cmpd="sng">
            <a:solidFill>
              <a:schemeClr val="dk1"/>
            </a:solidFill>
            <a:prstDash val="solid"/>
            <a:round/>
            <a:headEnd type="none" w="med" len="med"/>
            <a:tailEnd type="none" w="med" len="med"/>
          </a:ln>
        </p:spPr>
      </p:pic>
      <p:pic>
        <p:nvPicPr>
          <p:cNvPr id="607" name="Shape 607"/>
          <p:cNvPicPr preferRelativeResize="0"/>
          <p:nvPr/>
        </p:nvPicPr>
        <p:blipFill rotWithShape="1">
          <a:blip r:embed="rId5">
            <a:alphaModFix/>
          </a:blip>
          <a:srcRect/>
          <a:stretch/>
        </p:blipFill>
        <p:spPr>
          <a:xfrm rot="176233">
            <a:off x="985167" y="4351902"/>
            <a:ext cx="1709545" cy="2210295"/>
          </a:xfrm>
          <a:prstGeom prst="rect">
            <a:avLst/>
          </a:prstGeom>
          <a:noFill/>
          <a:ln w="9525" cap="flat" cmpd="sng">
            <a:solidFill>
              <a:schemeClr val="dk1"/>
            </a:solidFill>
            <a:prstDash val="solid"/>
            <a:miter/>
            <a:headEnd type="none" w="med" len="med"/>
            <a:tailEnd type="none" w="med" len="med"/>
          </a:ln>
        </p:spPr>
      </p:pic>
      <p:pic>
        <p:nvPicPr>
          <p:cNvPr id="608" name="Shape 608" descr="3rdgrade_GAMES_8.22.14.pdf - Google Chrome"/>
          <p:cNvPicPr preferRelativeResize="0"/>
          <p:nvPr/>
        </p:nvPicPr>
        <p:blipFill rotWithShape="1">
          <a:blip r:embed="rId6">
            <a:alphaModFix/>
          </a:blip>
          <a:srcRect l="34999" t="23484" r="36452" b="10605"/>
          <a:stretch/>
        </p:blipFill>
        <p:spPr>
          <a:xfrm rot="-268641">
            <a:off x="6470070" y="3592182"/>
            <a:ext cx="2313460" cy="2875592"/>
          </a:xfrm>
          <a:prstGeom prst="rect">
            <a:avLst/>
          </a:prstGeom>
          <a:noFill/>
          <a:ln w="9525" cap="flat" cmpd="sng">
            <a:solidFill>
              <a:schemeClr val="dk1"/>
            </a:solidFill>
            <a:prstDash val="solid"/>
            <a:round/>
            <a:headEnd type="none" w="med" len="med"/>
            <a:tailEnd type="none" w="med" len="med"/>
          </a:ln>
        </p:spPr>
      </p:pic>
      <p:pic>
        <p:nvPicPr>
          <p:cNvPr id="609" name="Shape 609" descr="3rdgrade_GAMES_8.22.14.pdf - Google Chrome"/>
          <p:cNvPicPr preferRelativeResize="0"/>
          <p:nvPr/>
        </p:nvPicPr>
        <p:blipFill rotWithShape="1">
          <a:blip r:embed="rId7">
            <a:alphaModFix/>
          </a:blip>
          <a:srcRect l="35000" t="23783" r="36773" b="10004"/>
          <a:stretch/>
        </p:blipFill>
        <p:spPr>
          <a:xfrm rot="635239">
            <a:off x="8223006" y="4594639"/>
            <a:ext cx="1600140" cy="2020668"/>
          </a:xfrm>
          <a:prstGeom prst="rect">
            <a:avLst/>
          </a:prstGeom>
          <a:noFill/>
          <a:ln w="9525" cap="flat" cmpd="sng">
            <a:solidFill>
              <a:schemeClr val="dk1"/>
            </a:solidFill>
            <a:prstDash val="solid"/>
            <a:round/>
            <a:headEnd type="none" w="med" len="med"/>
            <a:tailEnd type="none" w="med" len="med"/>
          </a:ln>
        </p:spPr>
      </p:pic>
      <p:pic>
        <p:nvPicPr>
          <p:cNvPr id="610" name="Shape 610"/>
          <p:cNvPicPr preferRelativeResize="0"/>
          <p:nvPr/>
        </p:nvPicPr>
        <p:blipFill rotWithShape="1">
          <a:blip r:embed="rId8">
            <a:alphaModFix/>
          </a:blip>
          <a:srcRect/>
          <a:stretch/>
        </p:blipFill>
        <p:spPr>
          <a:xfrm rot="-901115">
            <a:off x="3467294" y="3681460"/>
            <a:ext cx="1867386" cy="2395782"/>
          </a:xfrm>
          <a:prstGeom prst="rect">
            <a:avLst/>
          </a:prstGeom>
          <a:noFill/>
          <a:ln w="9525" cap="flat" cmpd="sng">
            <a:solidFill>
              <a:schemeClr val="dk1"/>
            </a:solidFill>
            <a:prstDash val="solid"/>
            <a:miter/>
            <a:headEnd type="none" w="med" len="med"/>
            <a:tailEnd type="none" w="med" len="me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7200" b="0" i="0" u="none" strike="noStrike" cap="none">
                <a:solidFill>
                  <a:schemeClr val="dk1"/>
                </a:solidFill>
                <a:latin typeface="Calibri"/>
                <a:ea typeface="Calibri"/>
                <a:cs typeface="Calibri"/>
                <a:sym typeface="Calibri"/>
              </a:rPr>
              <a:t>Flash Cards</a:t>
            </a:r>
          </a:p>
        </p:txBody>
      </p:sp>
      <p:sp>
        <p:nvSpPr>
          <p:cNvPr id="616" name="Shape 616"/>
          <p:cNvSpPr txBox="1">
            <a:spLocks noGrp="1"/>
          </p:cNvSpPr>
          <p:nvPr>
            <p:ph type="body" idx="1"/>
          </p:nvPr>
        </p:nvSpPr>
        <p:spPr>
          <a:xfrm>
            <a:off x="394700" y="1524000"/>
            <a:ext cx="9130200" cy="55626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Flashcards by Strategy</a:t>
            </a:r>
          </a:p>
          <a:p>
            <a:pPr marL="685800" marR="0" lvl="1"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Provide students with particular                          sets of flashcards based on strategies</a:t>
            </a:r>
          </a:p>
          <a:p>
            <a:pPr marL="228600" marR="0" lvl="0" indent="-228600" algn="l" rtl="0">
              <a:lnSpc>
                <a:spcPct val="90000"/>
              </a:lnSpc>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My Pile, Your Pile</a:t>
            </a:r>
          </a:p>
          <a:p>
            <a:pPr marL="685800" marR="0" lvl="1"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Students sort fact cards into piles they know                  and those they do not instantly know</a:t>
            </a:r>
          </a:p>
          <a:p>
            <a:pPr marL="228600" marR="0" lvl="0" indent="-228600" algn="l" rtl="0">
              <a:lnSpc>
                <a:spcPct val="90000"/>
              </a:lnSpc>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Clue Cards</a:t>
            </a:r>
          </a:p>
          <a:p>
            <a:pPr marL="685800" marR="0" lvl="1"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Record a clue onto the card that can help                        you derive the fact</a:t>
            </a:r>
          </a:p>
          <a:p>
            <a:pPr marL="228600" marR="0" lvl="0" indent="-228600" algn="l" rtl="0">
              <a:lnSpc>
                <a:spcPct val="90000"/>
              </a:lnSpc>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Card Match</a:t>
            </a:r>
          </a:p>
          <a:p>
            <a:pPr marL="685800" marR="0" lvl="1" indent="-228600" algn="l" rtl="0">
              <a:lnSpc>
                <a:spcPct val="90000"/>
              </a:lnSpc>
              <a:spcBef>
                <a:spcPts val="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Match a fact with a helpful foundational fact</a:t>
            </a:r>
          </a:p>
        </p:txBody>
      </p:sp>
      <p:sp>
        <p:nvSpPr>
          <p:cNvPr id="617" name="Shape 617"/>
          <p:cNvSpPr txBox="1"/>
          <p:nvPr/>
        </p:nvSpPr>
        <p:spPr>
          <a:xfrm>
            <a:off x="8635179" y="4286071"/>
            <a:ext cx="2642400" cy="1200300"/>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4000" b="1">
                <a:solidFill>
                  <a:srgbClr val="2F2B20"/>
                </a:solidFill>
                <a:latin typeface="Calibri"/>
                <a:ea typeface="Calibri"/>
                <a:cs typeface="Calibri"/>
                <a:sym typeface="Calibri"/>
              </a:rPr>
              <a:t>7 x 5</a:t>
            </a:r>
          </a:p>
          <a:p>
            <a:pPr marL="0" marR="0" lvl="0" indent="0" algn="ctr" rtl="0">
              <a:spcBef>
                <a:spcPts val="0"/>
              </a:spcBef>
              <a:buSzPct val="25000"/>
              <a:buNone/>
            </a:pPr>
            <a:r>
              <a:rPr lang="en-US" sz="3200">
                <a:solidFill>
                  <a:srgbClr val="2F2B20"/>
                </a:solidFill>
                <a:latin typeface="Calibri"/>
                <a:ea typeface="Calibri"/>
                <a:cs typeface="Calibri"/>
                <a:sym typeface="Calibri"/>
              </a:rPr>
              <a:t>Clue:</a:t>
            </a:r>
            <a:r>
              <a:rPr lang="en-US" sz="3200" u="sng">
                <a:solidFill>
                  <a:srgbClr val="2F2B20"/>
                </a:solidFill>
                <a:latin typeface="Calibri"/>
                <a:ea typeface="Calibri"/>
                <a:cs typeface="Calibri"/>
                <a:sym typeface="Calibri"/>
              </a:rPr>
              <a:t>  7 x 10 </a:t>
            </a:r>
          </a:p>
        </p:txBody>
      </p:sp>
      <p:sp>
        <p:nvSpPr>
          <p:cNvPr id="618" name="Shape 618"/>
          <p:cNvSpPr/>
          <p:nvPr/>
        </p:nvSpPr>
        <p:spPr>
          <a:xfrm>
            <a:off x="7696200" y="5715000"/>
            <a:ext cx="1828800" cy="1066800"/>
          </a:xfrm>
          <a:prstGeom prst="roundRect">
            <a:avLst>
              <a:gd name="adj" fmla="val 16667"/>
            </a:avLst>
          </a:prstGeom>
          <a:no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600" b="1">
                <a:solidFill>
                  <a:srgbClr val="95A39D"/>
                </a:solidFill>
                <a:latin typeface="Calibri"/>
                <a:ea typeface="Calibri"/>
                <a:cs typeface="Calibri"/>
                <a:sym typeface="Calibri"/>
              </a:rPr>
              <a:t>6 x 6</a:t>
            </a:r>
          </a:p>
        </p:txBody>
      </p:sp>
      <p:sp>
        <p:nvSpPr>
          <p:cNvPr id="619" name="Shape 619"/>
          <p:cNvSpPr/>
          <p:nvPr/>
        </p:nvSpPr>
        <p:spPr>
          <a:xfrm>
            <a:off x="9829800" y="5715000"/>
            <a:ext cx="1828800" cy="1066800"/>
          </a:xfrm>
          <a:prstGeom prst="roundRect">
            <a:avLst>
              <a:gd name="adj" fmla="val 16667"/>
            </a:avLst>
          </a:prstGeom>
          <a:no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600" b="1">
                <a:solidFill>
                  <a:srgbClr val="95A39D"/>
                </a:solidFill>
                <a:latin typeface="Calibri"/>
                <a:ea typeface="Calibri"/>
                <a:cs typeface="Calibri"/>
                <a:sym typeface="Calibri"/>
              </a:rPr>
              <a:t>6 x 5</a:t>
            </a:r>
          </a:p>
        </p:txBody>
      </p:sp>
      <p:pic>
        <p:nvPicPr>
          <p:cNvPr id="620" name="Shape 620" descr="x4FactCard [Read-Only] [Compatibility Mode] - Microsoft Word"/>
          <p:cNvPicPr preferRelativeResize="0"/>
          <p:nvPr/>
        </p:nvPicPr>
        <p:blipFill rotWithShape="1">
          <a:blip r:embed="rId3">
            <a:alphaModFix/>
          </a:blip>
          <a:srcRect l="49959" t="29776" r="25021" b="16894"/>
          <a:stretch/>
        </p:blipFill>
        <p:spPr>
          <a:xfrm>
            <a:off x="9829800" y="1027873"/>
            <a:ext cx="838199" cy="961801"/>
          </a:xfrm>
          <a:prstGeom prst="rect">
            <a:avLst/>
          </a:prstGeom>
          <a:noFill/>
          <a:ln w="9525" cap="flat" cmpd="sng">
            <a:solidFill>
              <a:schemeClr val="dk1"/>
            </a:solidFill>
            <a:prstDash val="solid"/>
            <a:round/>
            <a:headEnd type="none" w="med" len="med"/>
            <a:tailEnd type="none" w="med" len="med"/>
          </a:ln>
        </p:spPr>
      </p:pic>
      <p:pic>
        <p:nvPicPr>
          <p:cNvPr id="621" name="Shape 621" descr="x10FactCard (Protected View) - Microsoft Word"/>
          <p:cNvPicPr preferRelativeResize="0"/>
          <p:nvPr/>
        </p:nvPicPr>
        <p:blipFill rotWithShape="1">
          <a:blip r:embed="rId4">
            <a:alphaModFix/>
          </a:blip>
          <a:srcRect l="26936" t="23040" r="27419" b="3895"/>
          <a:stretch/>
        </p:blipFill>
        <p:spPr>
          <a:xfrm>
            <a:off x="7878346" y="571831"/>
            <a:ext cx="1646654" cy="1873887"/>
          </a:xfrm>
          <a:prstGeom prst="rect">
            <a:avLst/>
          </a:prstGeom>
          <a:noFill/>
          <a:ln w="9525" cap="flat" cmpd="sng">
            <a:solidFill>
              <a:schemeClr val="dk1"/>
            </a:solidFill>
            <a:prstDash val="solid"/>
            <a:round/>
            <a:headEnd type="none" w="med" len="med"/>
            <a:tailEnd type="none" w="med" len="med"/>
          </a:ln>
        </p:spPr>
      </p:pic>
      <p:pic>
        <p:nvPicPr>
          <p:cNvPr id="622" name="Shape 622" descr="x4FactCard [Read-Only] [Compatibility Mode] - Microsoft Word"/>
          <p:cNvPicPr preferRelativeResize="0"/>
          <p:nvPr/>
        </p:nvPicPr>
        <p:blipFill rotWithShape="1">
          <a:blip r:embed="rId5">
            <a:alphaModFix/>
          </a:blip>
          <a:srcRect l="23871" t="30676" r="50417" b="16894"/>
          <a:stretch/>
        </p:blipFill>
        <p:spPr>
          <a:xfrm rot="405307">
            <a:off x="9518978" y="1799463"/>
            <a:ext cx="852019" cy="935304"/>
          </a:xfrm>
          <a:prstGeom prst="rect">
            <a:avLst/>
          </a:prstGeom>
          <a:noFill/>
          <a:ln w="9525" cap="flat" cmpd="sng">
            <a:solidFill>
              <a:schemeClr val="dk1"/>
            </a:solidFill>
            <a:prstDash val="solid"/>
            <a:round/>
            <a:headEnd type="none" w="med" len="med"/>
            <a:tailEnd type="none" w="med" len="me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0070C0"/>
              </a:buClr>
              <a:buSzPct val="25000"/>
              <a:buFont typeface="Calibri"/>
              <a:buNone/>
            </a:pPr>
            <a:r>
              <a:rPr lang="en-US" sz="5400" b="1" i="0" u="none" strike="noStrike" cap="none">
                <a:solidFill>
                  <a:srgbClr val="0070C0"/>
                </a:solidFill>
                <a:latin typeface="Calibri"/>
                <a:ea typeface="Calibri"/>
                <a:cs typeface="Calibri"/>
                <a:sym typeface="Calibri"/>
              </a:rPr>
              <a:t>Fluency:</a:t>
            </a:r>
            <a:r>
              <a:rPr lang="en-US" sz="4800" b="1" i="0" u="none" strike="noStrike" cap="none">
                <a:solidFill>
                  <a:schemeClr val="dk1"/>
                </a:solidFill>
                <a:latin typeface="Calibri"/>
                <a:ea typeface="Calibri"/>
                <a:cs typeface="Calibri"/>
                <a:sym typeface="Calibri"/>
              </a:rPr>
              <a:t> </a:t>
            </a:r>
            <a:r>
              <a:rPr lang="en-US" sz="4400" b="1" i="0" u="none" strike="noStrike" cap="none">
                <a:solidFill>
                  <a:schemeClr val="dk1"/>
                </a:solidFill>
                <a:latin typeface="Calibri"/>
                <a:ea typeface="Calibri"/>
                <a:cs typeface="Calibri"/>
                <a:sym typeface="Calibri"/>
              </a:rPr>
              <a:t>Efficiency, Accuracy, Flexibility</a:t>
            </a:r>
          </a:p>
        </p:txBody>
      </p:sp>
      <p:sp>
        <p:nvSpPr>
          <p:cNvPr id="394" name="Shape 394"/>
          <p:cNvSpPr txBox="1">
            <a:spLocks noGrp="1"/>
          </p:cNvSpPr>
          <p:nvPr>
            <p:ph type="body" idx="1"/>
          </p:nvPr>
        </p:nvSpPr>
        <p:spPr>
          <a:xfrm>
            <a:off x="838199" y="1825625"/>
            <a:ext cx="10809157"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4000" b="0" i="1" u="none" strike="noStrike" cap="none">
                <a:solidFill>
                  <a:schemeClr val="dk1"/>
                </a:solidFill>
                <a:latin typeface="Calibri"/>
                <a:ea typeface="Calibri"/>
                <a:cs typeface="Calibri"/>
                <a:sym typeface="Calibri"/>
              </a:rPr>
              <a:t>Fluency</a:t>
            </a:r>
            <a:r>
              <a:rPr lang="en-US" sz="4000" b="0" i="0" u="none" strike="noStrike" cap="none">
                <a:solidFill>
                  <a:schemeClr val="dk1"/>
                </a:solidFill>
                <a:latin typeface="Calibri"/>
                <a:ea typeface="Calibri"/>
                <a:cs typeface="Calibri"/>
                <a:sym typeface="Calibri"/>
              </a:rPr>
              <a:t> refers to having efficient, accurate, and flexible methods for computing that are </a:t>
            </a:r>
            <a:r>
              <a:rPr lang="en-US" sz="4000" b="1" i="0" u="none" strike="noStrike" cap="none">
                <a:solidFill>
                  <a:schemeClr val="dk1"/>
                </a:solidFill>
                <a:latin typeface="Calibri"/>
                <a:ea typeface="Calibri"/>
                <a:cs typeface="Calibri"/>
                <a:sym typeface="Calibri"/>
              </a:rPr>
              <a:t>based on well-understood properties and number relationships</a:t>
            </a:r>
            <a:r>
              <a:rPr lang="en-US" sz="4000" b="0" i="0" u="none" strike="noStrike" cap="none">
                <a:solidFill>
                  <a:schemeClr val="dk1"/>
                </a:solidFill>
                <a:latin typeface="Calibri"/>
                <a:ea typeface="Calibri"/>
                <a:cs typeface="Calibri"/>
                <a:sym typeface="Calibri"/>
              </a:rPr>
              <a:t>.</a:t>
            </a:r>
          </a:p>
          <a:p>
            <a:pPr marL="182880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182880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1828800" marR="0" lvl="0" indent="0" algn="l" rtl="0">
              <a:lnSpc>
                <a:spcPct val="90000"/>
              </a:lnSpc>
              <a:spcBef>
                <a:spcPts val="0"/>
              </a:spcBef>
              <a:spcAft>
                <a:spcPts val="0"/>
              </a:spcAft>
              <a:buClr>
                <a:schemeClr val="dk1"/>
              </a:buClr>
              <a:buSzPct val="25000"/>
              <a:buFont typeface="Arial"/>
              <a:buNone/>
            </a:pPr>
            <a:r>
              <a:rPr lang="en-US" sz="2000" b="0" i="0" u="none" strike="noStrike" cap="none">
                <a:solidFill>
                  <a:schemeClr val="dk1"/>
                </a:solidFill>
                <a:latin typeface="Calibri"/>
                <a:ea typeface="Calibri"/>
                <a:cs typeface="Calibri"/>
                <a:sym typeface="Calibri"/>
              </a:rPr>
              <a:t>NCTM, </a:t>
            </a:r>
            <a:r>
              <a:rPr lang="en-US" sz="2000" b="0" i="1" u="none" strike="noStrike" cap="none">
                <a:solidFill>
                  <a:schemeClr val="dk1"/>
                </a:solidFill>
                <a:latin typeface="Calibri"/>
                <a:ea typeface="Calibri"/>
                <a:cs typeface="Calibri"/>
                <a:sym typeface="Calibri"/>
              </a:rPr>
              <a:t>Principles and Standards for School Mathematics</a:t>
            </a:r>
            <a:r>
              <a:rPr lang="en-US" sz="2000" b="0" i="0" u="none" strike="noStrike" cap="none">
                <a:solidFill>
                  <a:schemeClr val="dk1"/>
                </a:solidFill>
                <a:latin typeface="Calibri"/>
                <a:ea typeface="Calibri"/>
                <a:cs typeface="Calibri"/>
                <a:sym typeface="Calibri"/>
              </a:rPr>
              <a:t>, pg. 144</a:t>
            </a:r>
          </a:p>
          <a:p>
            <a:pPr marL="182880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182880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buClr>
                <a:schemeClr val="dk1"/>
              </a:buClr>
              <a:buSzPct val="25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7200" b="0" i="0" u="none" strike="noStrike" cap="none">
                <a:solidFill>
                  <a:schemeClr val="dk1"/>
                </a:solidFill>
                <a:latin typeface="Calibri"/>
                <a:ea typeface="Calibri"/>
                <a:cs typeface="Calibri"/>
                <a:sym typeface="Calibri"/>
              </a:rPr>
              <a:t>Flash Cards</a:t>
            </a:r>
          </a:p>
        </p:txBody>
      </p:sp>
      <p:sp>
        <p:nvSpPr>
          <p:cNvPr id="628" name="Shape 628"/>
          <p:cNvSpPr txBox="1">
            <a:spLocks noGrp="1"/>
          </p:cNvSpPr>
          <p:nvPr>
            <p:ph type="body" idx="1"/>
          </p:nvPr>
        </p:nvSpPr>
        <p:spPr>
          <a:xfrm>
            <a:off x="1600200" y="1524000"/>
            <a:ext cx="7924799" cy="251459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4400" b="0" i="0" u="none" strike="noStrike" cap="none">
                <a:solidFill>
                  <a:schemeClr val="dk1"/>
                </a:solidFill>
                <a:latin typeface="Calibri"/>
                <a:ea typeface="Calibri"/>
                <a:cs typeface="Calibri"/>
                <a:sym typeface="Calibri"/>
              </a:rPr>
              <a:t>Triangle Flashcards</a:t>
            </a:r>
          </a:p>
          <a:p>
            <a:pPr marL="228600" marR="0" lvl="0" indent="-228600" algn="l" rtl="0">
              <a:lnSpc>
                <a:spcPct val="90000"/>
              </a:lnSpc>
              <a:spcBef>
                <a:spcPts val="0"/>
              </a:spcBef>
              <a:spcAft>
                <a:spcPts val="0"/>
              </a:spcAft>
              <a:buClr>
                <a:schemeClr val="dk1"/>
              </a:buClr>
              <a:buSzPct val="100000"/>
              <a:buFont typeface="Arial"/>
              <a:buNone/>
            </a:pPr>
            <a:endParaRPr sz="44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100000"/>
              <a:buFont typeface="Arial"/>
              <a:buNone/>
            </a:pPr>
            <a:endParaRPr sz="44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buClr>
                <a:schemeClr val="dk1"/>
              </a:buClr>
              <a:buSzPct val="100000"/>
              <a:buFont typeface="Arial"/>
              <a:buChar char="•"/>
            </a:pPr>
            <a:r>
              <a:rPr lang="en-US" sz="4400" b="0" i="0" u="none" strike="noStrike" cap="none">
                <a:solidFill>
                  <a:schemeClr val="dk1"/>
                </a:solidFill>
                <a:latin typeface="Calibri"/>
                <a:ea typeface="Calibri"/>
                <a:cs typeface="Calibri"/>
                <a:sym typeface="Calibri"/>
              </a:rPr>
              <a:t>Circle Flashcards</a:t>
            </a:r>
          </a:p>
        </p:txBody>
      </p:sp>
      <p:sp>
        <p:nvSpPr>
          <p:cNvPr id="629" name="Shape 629"/>
          <p:cNvSpPr/>
          <p:nvPr/>
        </p:nvSpPr>
        <p:spPr>
          <a:xfrm>
            <a:off x="6096000" y="1676400"/>
            <a:ext cx="2438399" cy="1600199"/>
          </a:xfrm>
          <a:prstGeom prst="triangle">
            <a:avLst>
              <a:gd name="adj" fmla="val 50000"/>
            </a:avLst>
          </a:prstGeom>
          <a:no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3600">
              <a:solidFill>
                <a:schemeClr val="lt1"/>
              </a:solidFill>
              <a:latin typeface="Calibri"/>
              <a:ea typeface="Calibri"/>
              <a:cs typeface="Calibri"/>
              <a:sym typeface="Calibri"/>
            </a:endParaRPr>
          </a:p>
        </p:txBody>
      </p:sp>
      <p:sp>
        <p:nvSpPr>
          <p:cNvPr id="630" name="Shape 630"/>
          <p:cNvSpPr txBox="1"/>
          <p:nvPr/>
        </p:nvSpPr>
        <p:spPr>
          <a:xfrm>
            <a:off x="7056120" y="1676399"/>
            <a:ext cx="48768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4</a:t>
            </a:r>
          </a:p>
        </p:txBody>
      </p:sp>
      <p:sp>
        <p:nvSpPr>
          <p:cNvPr id="631" name="Shape 631"/>
          <p:cNvSpPr txBox="1"/>
          <p:nvPr/>
        </p:nvSpPr>
        <p:spPr>
          <a:xfrm>
            <a:off x="7894320" y="2706469"/>
            <a:ext cx="48768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5</a:t>
            </a:r>
          </a:p>
        </p:txBody>
      </p:sp>
      <p:sp>
        <p:nvSpPr>
          <p:cNvPr id="632" name="Shape 632"/>
          <p:cNvSpPr txBox="1"/>
          <p:nvPr/>
        </p:nvSpPr>
        <p:spPr>
          <a:xfrm>
            <a:off x="6248400" y="2706469"/>
            <a:ext cx="113005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dk1"/>
                </a:solidFill>
                <a:latin typeface="Calibri"/>
                <a:ea typeface="Calibri"/>
                <a:cs typeface="Calibri"/>
                <a:sym typeface="Calibri"/>
              </a:rPr>
              <a:t>20</a:t>
            </a:r>
          </a:p>
        </p:txBody>
      </p:sp>
      <p:pic>
        <p:nvPicPr>
          <p:cNvPr id="633" name="Shape 633"/>
          <p:cNvPicPr preferRelativeResize="0"/>
          <p:nvPr/>
        </p:nvPicPr>
        <p:blipFill rotWithShape="1">
          <a:blip r:embed="rId3">
            <a:alphaModFix/>
          </a:blip>
          <a:srcRect l="47999" t="13600" r="6323" b="51597"/>
          <a:stretch/>
        </p:blipFill>
        <p:spPr>
          <a:xfrm>
            <a:off x="5263470" y="4368575"/>
            <a:ext cx="2276399" cy="2244300"/>
          </a:xfrm>
          <a:prstGeom prst="rect">
            <a:avLst/>
          </a:prstGeom>
          <a:noFill/>
          <a:ln>
            <a:noFill/>
          </a:ln>
        </p:spPr>
      </p:pic>
      <p:pic>
        <p:nvPicPr>
          <p:cNvPr id="634" name="Shape 634"/>
          <p:cNvPicPr preferRelativeResize="0"/>
          <p:nvPr/>
        </p:nvPicPr>
        <p:blipFill rotWithShape="1">
          <a:blip r:embed="rId4">
            <a:alphaModFix/>
          </a:blip>
          <a:srcRect l="47768" t="17541" r="5471" b="47136"/>
          <a:stretch/>
        </p:blipFill>
        <p:spPr>
          <a:xfrm>
            <a:off x="8806507" y="3987350"/>
            <a:ext cx="2625600" cy="2566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Shape 639" descr="TCM Quizes and Checklists [Compatibility Mode] - Microsoft Word"/>
          <p:cNvPicPr preferRelativeResize="0"/>
          <p:nvPr/>
        </p:nvPicPr>
        <p:blipFill rotWithShape="1">
          <a:blip r:embed="rId3">
            <a:alphaModFix/>
          </a:blip>
          <a:srcRect l="17900" t="20976" r="18327" b="39511"/>
          <a:stretch/>
        </p:blipFill>
        <p:spPr>
          <a:xfrm>
            <a:off x="4392569" y="4572001"/>
            <a:ext cx="3716699" cy="1848000"/>
          </a:xfrm>
          <a:prstGeom prst="rect">
            <a:avLst/>
          </a:prstGeom>
          <a:noFill/>
          <a:ln w="9525" cap="flat" cmpd="sng">
            <a:solidFill>
              <a:srgbClr val="002060"/>
            </a:solidFill>
            <a:prstDash val="solid"/>
            <a:round/>
            <a:headEnd type="none" w="med" len="med"/>
            <a:tailEnd type="none" w="med" len="med"/>
          </a:ln>
        </p:spPr>
      </p:pic>
      <p:sp>
        <p:nvSpPr>
          <p:cNvPr id="640" name="Shape 640"/>
          <p:cNvSpPr txBox="1">
            <a:spLocks noGrp="1"/>
          </p:cNvSpPr>
          <p:nvPr>
            <p:ph type="title"/>
          </p:nvPr>
        </p:nvSpPr>
        <p:spPr>
          <a:xfrm>
            <a:off x="1752600" y="182880"/>
            <a:ext cx="8229600" cy="1111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6600" b="0" i="0" u="none" strike="noStrike" cap="none">
                <a:solidFill>
                  <a:schemeClr val="dk1"/>
                </a:solidFill>
                <a:latin typeface="Calibri"/>
                <a:ea typeface="Calibri"/>
                <a:cs typeface="Calibri"/>
                <a:sym typeface="Calibri"/>
              </a:rPr>
              <a:t>Assessing Fact Fluency</a:t>
            </a:r>
          </a:p>
        </p:txBody>
      </p:sp>
      <p:pic>
        <p:nvPicPr>
          <p:cNvPr id="641" name="Shape 641" descr="TCM Assessing Basic Fact Fluency.pdf - Google Chrome"/>
          <p:cNvPicPr preferRelativeResize="0"/>
          <p:nvPr/>
        </p:nvPicPr>
        <p:blipFill rotWithShape="1">
          <a:blip r:embed="rId4">
            <a:alphaModFix/>
          </a:blip>
          <a:srcRect l="32417" t="14202" r="32421" b="2206"/>
          <a:stretch/>
        </p:blipFill>
        <p:spPr>
          <a:xfrm rot="210454">
            <a:off x="9723912" y="188137"/>
            <a:ext cx="1216078" cy="1556326"/>
          </a:xfrm>
          <a:prstGeom prst="rect">
            <a:avLst/>
          </a:prstGeom>
          <a:noFill/>
          <a:ln w="9525" cap="flat" cmpd="sng">
            <a:solidFill>
              <a:schemeClr val="dk1"/>
            </a:solidFill>
            <a:prstDash val="solid"/>
            <a:round/>
            <a:headEnd type="none" w="med" len="med"/>
            <a:tailEnd type="none" w="med" len="med"/>
          </a:ln>
        </p:spPr>
      </p:pic>
      <p:pic>
        <p:nvPicPr>
          <p:cNvPr id="642" name="Shape 642" descr="TCM Assessing Basic Fact Fluency.pdf - Google Chrome"/>
          <p:cNvPicPr preferRelativeResize="0"/>
          <p:nvPr/>
        </p:nvPicPr>
        <p:blipFill rotWithShape="1">
          <a:blip r:embed="rId5">
            <a:alphaModFix/>
          </a:blip>
          <a:srcRect l="48406" t="32108" r="35925" b="22801"/>
          <a:stretch/>
        </p:blipFill>
        <p:spPr>
          <a:xfrm>
            <a:off x="838200" y="1447800"/>
            <a:ext cx="2708700" cy="4196400"/>
          </a:xfrm>
          <a:prstGeom prst="rect">
            <a:avLst/>
          </a:prstGeom>
          <a:noFill/>
          <a:ln w="9525" cap="flat" cmpd="sng">
            <a:solidFill>
              <a:schemeClr val="dk1"/>
            </a:solidFill>
            <a:prstDash val="solid"/>
            <a:round/>
            <a:headEnd type="none" w="med" len="med"/>
            <a:tailEnd type="none" w="med" len="med"/>
          </a:ln>
        </p:spPr>
      </p:pic>
      <p:sp>
        <p:nvSpPr>
          <p:cNvPr id="643" name="Shape 643"/>
          <p:cNvSpPr txBox="1"/>
          <p:nvPr/>
        </p:nvSpPr>
        <p:spPr>
          <a:xfrm>
            <a:off x="5204960" y="2176790"/>
            <a:ext cx="20919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dk1"/>
                </a:solidFill>
                <a:latin typeface="Calibri"/>
                <a:ea typeface="Calibri"/>
                <a:cs typeface="Calibri"/>
                <a:sym typeface="Calibri"/>
              </a:rPr>
              <a:t>Interviews</a:t>
            </a:r>
          </a:p>
        </p:txBody>
      </p:sp>
      <p:sp>
        <p:nvSpPr>
          <p:cNvPr id="644" name="Shape 644"/>
          <p:cNvSpPr txBox="1"/>
          <p:nvPr/>
        </p:nvSpPr>
        <p:spPr>
          <a:xfrm>
            <a:off x="4736692" y="4114800"/>
            <a:ext cx="23328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dk1"/>
                </a:solidFill>
                <a:latin typeface="Calibri"/>
                <a:ea typeface="Calibri"/>
                <a:cs typeface="Calibri"/>
                <a:sym typeface="Calibri"/>
              </a:rPr>
              <a:t>Observations</a:t>
            </a:r>
          </a:p>
        </p:txBody>
      </p:sp>
      <p:sp>
        <p:nvSpPr>
          <p:cNvPr id="645" name="Shape 645"/>
          <p:cNvSpPr txBox="1"/>
          <p:nvPr/>
        </p:nvSpPr>
        <p:spPr>
          <a:xfrm>
            <a:off x="1905000" y="5715000"/>
            <a:ext cx="20919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dk1"/>
                </a:solidFill>
                <a:latin typeface="Calibri"/>
                <a:ea typeface="Calibri"/>
                <a:cs typeface="Calibri"/>
                <a:sym typeface="Calibri"/>
              </a:rPr>
              <a:t>Journaling</a:t>
            </a:r>
          </a:p>
        </p:txBody>
      </p:sp>
      <p:pic>
        <p:nvPicPr>
          <p:cNvPr id="646" name="Shape 646" descr="ch8_ClassObservation [Read-Only] [Compatibility Mode] - Microsoft Word"/>
          <p:cNvPicPr preferRelativeResize="0"/>
          <p:nvPr/>
        </p:nvPicPr>
        <p:blipFill rotWithShape="1">
          <a:blip r:embed="rId6">
            <a:alphaModFix/>
          </a:blip>
          <a:srcRect l="20051" t="27212" r="20432" b="32858"/>
          <a:stretch/>
        </p:blipFill>
        <p:spPr>
          <a:xfrm>
            <a:off x="7465142" y="4993067"/>
            <a:ext cx="3888600" cy="1854900"/>
          </a:xfrm>
          <a:prstGeom prst="rect">
            <a:avLst/>
          </a:prstGeom>
          <a:noFill/>
          <a:ln w="9525" cap="flat" cmpd="sng">
            <a:solidFill>
              <a:schemeClr val="dk1"/>
            </a:solidFill>
            <a:prstDash val="solid"/>
            <a:round/>
            <a:headEnd type="none" w="med" len="med"/>
            <a:tailEnd type="none" w="med" len="med"/>
          </a:ln>
        </p:spPr>
      </p:pic>
      <p:pic>
        <p:nvPicPr>
          <p:cNvPr id="647" name="Shape 647" descr="TCM Assessing Basic Fact Fluency.pdf - Adobe Reader"/>
          <p:cNvPicPr preferRelativeResize="0"/>
          <p:nvPr/>
        </p:nvPicPr>
        <p:blipFill rotWithShape="1">
          <a:blip r:embed="rId7">
            <a:alphaModFix/>
          </a:blip>
          <a:srcRect l="47739" t="37147" r="12919" b="59708"/>
          <a:stretch/>
        </p:blipFill>
        <p:spPr>
          <a:xfrm>
            <a:off x="4733644" y="1672402"/>
            <a:ext cx="3362100" cy="215700"/>
          </a:xfrm>
          <a:prstGeom prst="rect">
            <a:avLst/>
          </a:prstGeom>
          <a:noFill/>
          <a:ln>
            <a:noFill/>
          </a:ln>
        </p:spPr>
      </p:pic>
      <p:pic>
        <p:nvPicPr>
          <p:cNvPr id="648" name="Shape 648" descr="TCM Assessing Basic Fact Fluency.pdf - Adobe Reader"/>
          <p:cNvPicPr preferRelativeResize="0"/>
          <p:nvPr/>
        </p:nvPicPr>
        <p:blipFill rotWithShape="1">
          <a:blip r:embed="rId7">
            <a:alphaModFix/>
          </a:blip>
          <a:srcRect l="47739" t="49749" r="12919" b="46072"/>
          <a:stretch/>
        </p:blipFill>
        <p:spPr>
          <a:xfrm>
            <a:off x="4736692" y="1888033"/>
            <a:ext cx="3362100" cy="286500"/>
          </a:xfrm>
          <a:prstGeom prst="rect">
            <a:avLst/>
          </a:prstGeom>
          <a:noFill/>
          <a:ln>
            <a:noFill/>
          </a:ln>
        </p:spPr>
      </p:pic>
      <p:pic>
        <p:nvPicPr>
          <p:cNvPr id="649" name="Shape 649" descr="TCM Assessing Basic Fact Fluency.pdf - Adobe Reader"/>
          <p:cNvPicPr preferRelativeResize="0"/>
          <p:nvPr/>
        </p:nvPicPr>
        <p:blipFill rotWithShape="1">
          <a:blip r:embed="rId7">
            <a:alphaModFix/>
          </a:blip>
          <a:srcRect l="47739" t="8888" r="12919" b="66666"/>
          <a:stretch/>
        </p:blipFill>
        <p:spPr>
          <a:xfrm>
            <a:off x="7229717" y="2057400"/>
            <a:ext cx="3362100" cy="1676400"/>
          </a:xfrm>
          <a:prstGeom prst="rect">
            <a:avLst/>
          </a:prstGeom>
          <a:noFill/>
          <a:ln>
            <a:noFill/>
          </a:ln>
        </p:spPr>
      </p:pic>
      <p:pic>
        <p:nvPicPr>
          <p:cNvPr id="650" name="Shape 650" descr="TCM Assessing Basic Fact Fluency.pdf - Adobe Reader"/>
          <p:cNvPicPr preferRelativeResize="0"/>
          <p:nvPr/>
        </p:nvPicPr>
        <p:blipFill rotWithShape="1">
          <a:blip r:embed="rId8">
            <a:alphaModFix/>
          </a:blip>
          <a:srcRect l="61990" t="24386" r="9770" b="66577"/>
          <a:stretch/>
        </p:blipFill>
        <p:spPr>
          <a:xfrm>
            <a:off x="2571873" y="3169534"/>
            <a:ext cx="2850000" cy="731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Shape 656"/>
          <p:cNvSpPr txBox="1">
            <a:spLocks noGrp="1"/>
          </p:cNvSpPr>
          <p:nvPr>
            <p:ph type="title"/>
          </p:nvPr>
        </p:nvSpPr>
        <p:spPr>
          <a:xfrm>
            <a:off x="228600" y="-46356"/>
            <a:ext cx="105156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6600" b="0" i="0" u="none" strike="noStrike" cap="none">
                <a:solidFill>
                  <a:schemeClr val="dk1"/>
                </a:solidFill>
                <a:latin typeface="Calibri"/>
                <a:ea typeface="Calibri"/>
                <a:cs typeface="Calibri"/>
                <a:sym typeface="Calibri"/>
              </a:rPr>
              <a:t>Assessing Fact Fluency</a:t>
            </a:r>
          </a:p>
        </p:txBody>
      </p:sp>
      <p:sp>
        <p:nvSpPr>
          <p:cNvPr id="657" name="Shape 657"/>
          <p:cNvSpPr txBox="1">
            <a:spLocks noGrp="1"/>
          </p:cNvSpPr>
          <p:nvPr>
            <p:ph type="body" idx="1"/>
          </p:nvPr>
        </p:nvSpPr>
        <p:spPr>
          <a:xfrm>
            <a:off x="246700" y="1088575"/>
            <a:ext cx="11502900" cy="57912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3600"/>
              <a:t>Hiding Assessment </a:t>
            </a:r>
            <a:r>
              <a:rPr lang="en-US" sz="3600" u="sng">
                <a:solidFill>
                  <a:schemeClr val="hlink"/>
                </a:solidFill>
                <a:hlinkClick r:id="rId3"/>
              </a:rPr>
              <a:t>https://www.youtube.com/watch?v=x_NsgRcjB88</a:t>
            </a:r>
          </a:p>
          <a:p>
            <a:pPr marL="0" marR="0" lvl="0" indent="0" algn="l" rtl="0">
              <a:lnSpc>
                <a:spcPct val="90000"/>
              </a:lnSpc>
              <a:spcBef>
                <a:spcPts val="0"/>
              </a:spcBef>
              <a:spcAft>
                <a:spcPts val="0"/>
              </a:spcAft>
              <a:buNone/>
            </a:pPr>
            <a:endParaRPr sz="3600"/>
          </a:p>
          <a:p>
            <a:pPr marL="457200" marR="0" lvl="0" indent="-457200" algn="l" rtl="0">
              <a:lnSpc>
                <a:spcPct val="90000"/>
              </a:lnSpc>
              <a:spcBef>
                <a:spcPts val="500"/>
              </a:spcBef>
              <a:spcAft>
                <a:spcPts val="0"/>
              </a:spcAft>
              <a:buClr>
                <a:schemeClr val="dk1"/>
              </a:buClr>
              <a:buSzPct val="100000"/>
              <a:buFont typeface="Calibri"/>
            </a:pPr>
            <a:r>
              <a:rPr lang="en-US" sz="3600"/>
              <a:t>Interviews</a:t>
            </a:r>
          </a:p>
          <a:p>
            <a:pPr marL="0" marR="0" lvl="0" indent="0" algn="l" rtl="0">
              <a:lnSpc>
                <a:spcPct val="90000"/>
              </a:lnSpc>
              <a:spcBef>
                <a:spcPts val="500"/>
              </a:spcBef>
              <a:spcAft>
                <a:spcPts val="0"/>
              </a:spcAft>
              <a:buNone/>
            </a:pPr>
            <a:endParaRPr sz="3600"/>
          </a:p>
          <a:p>
            <a:pPr marL="457200" marR="0" lvl="0" indent="-457200" algn="l" rtl="0">
              <a:lnSpc>
                <a:spcPct val="90000"/>
              </a:lnSpc>
              <a:spcBef>
                <a:spcPts val="500"/>
              </a:spcBef>
              <a:spcAft>
                <a:spcPts val="0"/>
              </a:spcAft>
              <a:buSzPct val="100000"/>
            </a:pPr>
            <a:r>
              <a:rPr lang="en-US" sz="3600"/>
              <a:t>DPI Assessments</a:t>
            </a:r>
          </a:p>
          <a:p>
            <a:pPr marL="0" marR="0" lvl="0" indent="0" algn="l" rtl="0">
              <a:lnSpc>
                <a:spcPct val="90000"/>
              </a:lnSpc>
              <a:spcBef>
                <a:spcPts val="500"/>
              </a:spcBef>
              <a:spcAft>
                <a:spcPts val="0"/>
              </a:spcAft>
              <a:buNone/>
            </a:pPr>
            <a:endParaRPr sz="3600"/>
          </a:p>
          <a:p>
            <a:pPr marL="457200" marR="0" lvl="0" indent="-457200" algn="l" rtl="0">
              <a:lnSpc>
                <a:spcPct val="90000"/>
              </a:lnSpc>
              <a:spcBef>
                <a:spcPts val="500"/>
              </a:spcBef>
              <a:spcAft>
                <a:spcPts val="0"/>
              </a:spcAft>
              <a:buSzPct val="100000"/>
            </a:pPr>
            <a:r>
              <a:rPr lang="en-US" sz="3600"/>
              <a:t>Observations</a:t>
            </a:r>
          </a:p>
        </p:txBody>
      </p:sp>
      <p:pic>
        <p:nvPicPr>
          <p:cNvPr id="658" name="Shape 658"/>
          <p:cNvPicPr preferRelativeResize="0"/>
          <p:nvPr/>
        </p:nvPicPr>
        <p:blipFill>
          <a:blip r:embed="rId4">
            <a:alphaModFix/>
          </a:blip>
          <a:stretch>
            <a:fillRect/>
          </a:stretch>
        </p:blipFill>
        <p:spPr>
          <a:xfrm>
            <a:off x="4505325" y="2362200"/>
            <a:ext cx="3181350" cy="4114800"/>
          </a:xfrm>
          <a:prstGeom prst="rect">
            <a:avLst/>
          </a:prstGeom>
          <a:noFill/>
          <a:ln>
            <a:noFill/>
          </a:ln>
        </p:spPr>
      </p:pic>
      <p:pic>
        <p:nvPicPr>
          <p:cNvPr id="659" name="Shape 659"/>
          <p:cNvPicPr preferRelativeResize="0"/>
          <p:nvPr/>
        </p:nvPicPr>
        <p:blipFill>
          <a:blip r:embed="rId5">
            <a:alphaModFix/>
          </a:blip>
          <a:stretch>
            <a:fillRect/>
          </a:stretch>
        </p:blipFill>
        <p:spPr>
          <a:xfrm>
            <a:off x="8111922" y="3315625"/>
            <a:ext cx="3760999" cy="29803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ctrTitle"/>
          </p:nvPr>
        </p:nvSpPr>
        <p:spPr>
          <a:xfrm>
            <a:off x="415600" y="190366"/>
            <a:ext cx="11360700" cy="1202400"/>
          </a:xfrm>
          <a:prstGeom prst="rect">
            <a:avLst/>
          </a:prstGeom>
        </p:spPr>
        <p:txBody>
          <a:bodyPr lIns="121900" tIns="121900" rIns="121900" bIns="121900" anchor="b" anchorCtr="0">
            <a:noAutofit/>
          </a:bodyPr>
          <a:lstStyle/>
          <a:p>
            <a:pPr lvl="0" rtl="0">
              <a:spcBef>
                <a:spcPts val="0"/>
              </a:spcBef>
              <a:buClr>
                <a:srgbClr val="000000"/>
              </a:buClr>
              <a:buSzPct val="25000"/>
              <a:buFont typeface="Arial"/>
              <a:buNone/>
            </a:pPr>
            <a:r>
              <a:rPr lang="en-US"/>
              <a:t>Building Fluency at Home</a:t>
            </a:r>
          </a:p>
        </p:txBody>
      </p:sp>
      <p:sp>
        <p:nvSpPr>
          <p:cNvPr id="665" name="Shape 665"/>
          <p:cNvSpPr txBox="1">
            <a:spLocks noGrp="1"/>
          </p:cNvSpPr>
          <p:nvPr>
            <p:ph type="subTitle" idx="1"/>
          </p:nvPr>
        </p:nvSpPr>
        <p:spPr>
          <a:xfrm>
            <a:off x="415600" y="1237366"/>
            <a:ext cx="11360700" cy="5474100"/>
          </a:xfrm>
          <a:prstGeom prst="rect">
            <a:avLst/>
          </a:prstGeom>
        </p:spPr>
        <p:txBody>
          <a:bodyPr lIns="121900" tIns="121900" rIns="121900" bIns="121900" anchor="t" anchorCtr="0">
            <a:noAutofit/>
          </a:bodyPr>
          <a:lstStyle/>
          <a:p>
            <a:pPr marL="457200" lvl="0" indent="-457200" algn="l" rtl="0">
              <a:spcBef>
                <a:spcPts val="0"/>
              </a:spcBef>
              <a:buClr>
                <a:srgbClr val="A9A57C"/>
              </a:buClr>
              <a:buSzPct val="74418"/>
              <a:buFont typeface="Noto Sans Symbols"/>
              <a:buChar char="❧"/>
            </a:pPr>
            <a:r>
              <a:rPr lang="en-US" sz="4300">
                <a:solidFill>
                  <a:srgbClr val="675E47"/>
                </a:solidFill>
                <a:latin typeface="Source Sans Pro"/>
                <a:ea typeface="Source Sans Pro"/>
                <a:cs typeface="Source Sans Pro"/>
                <a:sym typeface="Source Sans Pro"/>
              </a:rPr>
              <a:t>Math Games</a:t>
            </a:r>
          </a:p>
          <a:p>
            <a:pPr marL="990600" lvl="1" indent="-381000" algn="l" rtl="0">
              <a:spcBef>
                <a:spcPts val="700"/>
              </a:spcBef>
              <a:buClr>
                <a:srgbClr val="9CBEBD"/>
              </a:buClr>
              <a:buSzPct val="118518"/>
              <a:buFont typeface="Courier New"/>
              <a:buChar char="o"/>
            </a:pPr>
            <a:r>
              <a:rPr lang="en-US">
                <a:solidFill>
                  <a:srgbClr val="675E47"/>
                </a:solidFill>
                <a:latin typeface="Source Sans Pro"/>
                <a:ea typeface="Source Sans Pro"/>
                <a:cs typeface="Source Sans Pro"/>
                <a:sym typeface="Source Sans Pro"/>
              </a:rPr>
              <a:t>Take-home baggies</a:t>
            </a:r>
          </a:p>
          <a:p>
            <a:pPr marL="990600" lvl="1" indent="-381000" algn="l" rtl="0">
              <a:spcBef>
                <a:spcPts val="700"/>
              </a:spcBef>
              <a:buClr>
                <a:srgbClr val="9CBEBD"/>
              </a:buClr>
              <a:buSzPct val="118518"/>
              <a:buFont typeface="Courier New"/>
              <a:buChar char="o"/>
            </a:pPr>
            <a:r>
              <a:rPr lang="en-US">
                <a:solidFill>
                  <a:srgbClr val="675E47"/>
                </a:solidFill>
                <a:latin typeface="Source Sans Pro"/>
                <a:ea typeface="Source Sans Pro"/>
                <a:cs typeface="Source Sans Pro"/>
                <a:sym typeface="Source Sans Pro"/>
              </a:rPr>
              <a:t>Use as math homework</a:t>
            </a:r>
          </a:p>
          <a:p>
            <a:pPr marL="990600" lvl="1" indent="-381000" algn="l" rtl="0">
              <a:spcBef>
                <a:spcPts val="700"/>
              </a:spcBef>
              <a:buClr>
                <a:srgbClr val="9CBEBD"/>
              </a:buClr>
              <a:buSzPct val="86486"/>
              <a:buFont typeface="Courier New"/>
              <a:buChar char="o"/>
            </a:pPr>
            <a:r>
              <a:rPr lang="en-US">
                <a:solidFill>
                  <a:srgbClr val="675E47"/>
                </a:solidFill>
                <a:latin typeface="Source Sans Pro"/>
                <a:ea typeface="Source Sans Pro"/>
                <a:cs typeface="Source Sans Pro"/>
                <a:sym typeface="Source Sans Pro"/>
              </a:rPr>
              <a:t>Take-home binders</a:t>
            </a:r>
          </a:p>
          <a:p>
            <a:pPr marL="457200" lvl="0" indent="-457200" algn="l" rtl="0">
              <a:spcBef>
                <a:spcPts val="700"/>
              </a:spcBef>
              <a:buClr>
                <a:srgbClr val="675E47"/>
              </a:buClr>
              <a:buSzPct val="86486"/>
              <a:buFont typeface="Source Sans Pro"/>
              <a:buChar char="❧"/>
            </a:pPr>
            <a:r>
              <a:rPr lang="en-US">
                <a:solidFill>
                  <a:srgbClr val="675E47"/>
                </a:solidFill>
                <a:latin typeface="Source Sans Pro"/>
                <a:ea typeface="Source Sans Pro"/>
                <a:cs typeface="Source Sans Pro"/>
                <a:sym typeface="Source Sans Pro"/>
              </a:rPr>
              <a:t>Flash Cards by Strategy</a:t>
            </a:r>
          </a:p>
        </p:txBody>
      </p:sp>
      <p:pic>
        <p:nvPicPr>
          <p:cNvPr id="666" name="Shape 666" descr="x10FactCard (Protected View) - Microsoft Word"/>
          <p:cNvPicPr preferRelativeResize="0"/>
          <p:nvPr/>
        </p:nvPicPr>
        <p:blipFill rotWithShape="1">
          <a:blip r:embed="rId3">
            <a:alphaModFix/>
          </a:blip>
          <a:srcRect l="26935" t="23036" r="27419" b="3901"/>
          <a:stretch/>
        </p:blipFill>
        <p:spPr>
          <a:xfrm>
            <a:off x="415600" y="4837369"/>
            <a:ext cx="2195700" cy="1874100"/>
          </a:xfrm>
          <a:prstGeom prst="rect">
            <a:avLst/>
          </a:prstGeom>
          <a:noFill/>
          <a:ln w="9525" cap="flat" cmpd="sng">
            <a:solidFill>
              <a:schemeClr val="dk1"/>
            </a:solidFill>
            <a:prstDash val="solid"/>
            <a:round/>
            <a:headEnd type="none" w="med" len="med"/>
            <a:tailEnd type="none" w="med" len="med"/>
          </a:ln>
        </p:spPr>
      </p:pic>
      <p:pic>
        <p:nvPicPr>
          <p:cNvPr id="667" name="Shape 667" descr="x4FactCard [Read-Only] [Compatibility Mode] - Microsoft Word"/>
          <p:cNvPicPr preferRelativeResize="0"/>
          <p:nvPr/>
        </p:nvPicPr>
        <p:blipFill rotWithShape="1">
          <a:blip r:embed="rId4">
            <a:alphaModFix/>
          </a:blip>
          <a:srcRect l="49959" t="29778" r="25020" b="16894"/>
          <a:stretch/>
        </p:blipFill>
        <p:spPr>
          <a:xfrm>
            <a:off x="4705266" y="4996800"/>
            <a:ext cx="1117500" cy="961500"/>
          </a:xfrm>
          <a:prstGeom prst="rect">
            <a:avLst/>
          </a:prstGeom>
          <a:noFill/>
          <a:ln w="9525" cap="flat" cmpd="sng">
            <a:solidFill>
              <a:schemeClr val="dk1"/>
            </a:solidFill>
            <a:prstDash val="solid"/>
            <a:round/>
            <a:headEnd type="none" w="med" len="med"/>
            <a:tailEnd type="none" w="med" len="med"/>
          </a:ln>
        </p:spPr>
      </p:pic>
      <p:pic>
        <p:nvPicPr>
          <p:cNvPr id="668" name="Shape 668" descr="x4FactCard [Read-Only] [Compatibility Mode] - Microsoft Word"/>
          <p:cNvPicPr preferRelativeResize="0"/>
          <p:nvPr/>
        </p:nvPicPr>
        <p:blipFill rotWithShape="1">
          <a:blip r:embed="rId5">
            <a:alphaModFix/>
          </a:blip>
          <a:srcRect l="23871" t="30676" r="50416" b="16892"/>
          <a:stretch/>
        </p:blipFill>
        <p:spPr>
          <a:xfrm rot="303668">
            <a:off x="3501699" y="5567852"/>
            <a:ext cx="1132415" cy="940313"/>
          </a:xfrm>
          <a:prstGeom prst="rect">
            <a:avLst/>
          </a:prstGeom>
          <a:noFill/>
          <a:ln w="9525" cap="flat" cmpd="sng">
            <a:solidFill>
              <a:schemeClr val="dk1"/>
            </a:solidFill>
            <a:prstDash val="solid"/>
            <a:round/>
            <a:headEnd type="none" w="med" len="med"/>
            <a:tailEnd type="none" w="med" len="med"/>
          </a:ln>
        </p:spPr>
      </p:pic>
      <p:pic>
        <p:nvPicPr>
          <p:cNvPr id="669" name="Shape 669"/>
          <p:cNvPicPr preferRelativeResize="0"/>
          <p:nvPr/>
        </p:nvPicPr>
        <p:blipFill rotWithShape="1">
          <a:blip r:embed="rId6">
            <a:alphaModFix/>
          </a:blip>
          <a:srcRect l="9101" t="10968" r="10642"/>
          <a:stretch/>
        </p:blipFill>
        <p:spPr>
          <a:xfrm rot="5089832">
            <a:off x="9073592" y="1023317"/>
            <a:ext cx="2307385" cy="2433456"/>
          </a:xfrm>
          <a:prstGeom prst="rect">
            <a:avLst/>
          </a:prstGeom>
          <a:noFill/>
          <a:ln>
            <a:noFill/>
          </a:ln>
        </p:spPr>
      </p:pic>
      <p:pic>
        <p:nvPicPr>
          <p:cNvPr id="670" name="Shape 670" descr="Building Fluency at Home with Math Games - Microsoft Word"/>
          <p:cNvPicPr preferRelativeResize="0"/>
          <p:nvPr/>
        </p:nvPicPr>
        <p:blipFill rotWithShape="1">
          <a:blip r:embed="rId7">
            <a:alphaModFix/>
          </a:blip>
          <a:srcRect l="35778" t="23785" r="34853" b="5508"/>
          <a:stretch/>
        </p:blipFill>
        <p:spPr>
          <a:xfrm>
            <a:off x="6660708" y="3460866"/>
            <a:ext cx="3180300" cy="3091500"/>
          </a:xfrm>
          <a:prstGeom prst="rect">
            <a:avLst/>
          </a:prstGeom>
          <a:noFill/>
          <a:ln w="9525" cap="flat" cmpd="sng">
            <a:solidFill>
              <a:schemeClr val="dk1"/>
            </a:solidFill>
            <a:prstDash val="solid"/>
            <a:round/>
            <a:headEnd type="none" w="med" len="med"/>
            <a:tailEnd type="none" w="med" len="me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8000" b="0" i="0" u="none" strike="noStrike" cap="none">
                <a:solidFill>
                  <a:schemeClr val="dk1"/>
                </a:solidFill>
                <a:latin typeface="Calibri"/>
                <a:ea typeface="Calibri"/>
                <a:cs typeface="Calibri"/>
                <a:sym typeface="Calibri"/>
              </a:rPr>
              <a:t>Need for Basic Facts</a:t>
            </a:r>
          </a:p>
        </p:txBody>
      </p:sp>
      <p:sp>
        <p:nvSpPr>
          <p:cNvPr id="325" name="Shape 325"/>
          <p:cNvSpPr txBox="1">
            <a:spLocks noGrp="1"/>
          </p:cNvSpPr>
          <p:nvPr>
            <p:ph type="body" idx="1"/>
          </p:nvPr>
        </p:nvSpPr>
        <p:spPr>
          <a:xfrm>
            <a:off x="296025" y="1524000"/>
            <a:ext cx="6561900" cy="54102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590" b="0" i="0" u="none" strike="noStrike" cap="none" dirty="0">
                <a:solidFill>
                  <a:schemeClr val="dk1"/>
                </a:solidFill>
                <a:latin typeface="Calibri"/>
                <a:ea typeface="Calibri"/>
                <a:cs typeface="Calibri"/>
                <a:sym typeface="Calibri"/>
              </a:rPr>
              <a:t>Students are better able to:</a:t>
            </a:r>
          </a:p>
          <a:p>
            <a:pPr marL="228600" marR="0" lvl="0" indent="-228600" algn="l" rtl="0">
              <a:lnSpc>
                <a:spcPct val="80000"/>
              </a:lnSpc>
              <a:spcBef>
                <a:spcPts val="1000"/>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Compute with larger numbers</a:t>
            </a:r>
          </a:p>
          <a:p>
            <a:pPr marL="228600" marR="0" lvl="0" indent="-228600" algn="l" rtl="0">
              <a:lnSpc>
                <a:spcPct val="80000"/>
              </a:lnSpc>
              <a:spcBef>
                <a:spcPts val="1000"/>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Solve complex computational tasks</a:t>
            </a:r>
          </a:p>
          <a:p>
            <a:pPr marL="228600" marR="0" lvl="0" indent="-228600" algn="l" rtl="0">
              <a:lnSpc>
                <a:spcPct val="80000"/>
              </a:lnSpc>
              <a:spcBef>
                <a:spcPts val="1000"/>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Estimate answers prior to solving probl</a:t>
            </a:r>
            <a:r>
              <a:rPr lang="en-US" sz="2590" dirty="0"/>
              <a:t>ems</a:t>
            </a:r>
          </a:p>
          <a:p>
            <a:pPr marL="228600" marR="0" lvl="0" indent="-228600" algn="l" rtl="0">
              <a:lnSpc>
                <a:spcPct val="80000"/>
              </a:lnSpc>
              <a:spcBef>
                <a:spcPts val="1000"/>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Determine if solutions are reasonable</a:t>
            </a:r>
          </a:p>
          <a:p>
            <a:pPr marL="228600" marR="0" lvl="0" indent="-228600" algn="l" rtl="0">
              <a:lnSpc>
                <a:spcPct val="80000"/>
              </a:lnSpc>
              <a:spcBef>
                <a:spcPts val="1000"/>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Focus on more challenging aspects of tasks and problems</a:t>
            </a:r>
          </a:p>
          <a:p>
            <a:pPr marL="228600" marR="0" lvl="0" indent="-228600" algn="l" rtl="0">
              <a:lnSpc>
                <a:spcPct val="80000"/>
              </a:lnSpc>
              <a:spcBef>
                <a:spcPts val="1000"/>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Solve math tasks more efficiently and quickly</a:t>
            </a:r>
          </a:p>
          <a:p>
            <a:pPr marL="228600" marR="0" lvl="0" indent="-228600" algn="l" rtl="0">
              <a:lnSpc>
                <a:spcPct val="80000"/>
              </a:lnSpc>
              <a:spcBef>
                <a:spcPts val="1000"/>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Better prepared for algebra and solving multistep equations</a:t>
            </a:r>
          </a:p>
          <a:p>
            <a:pPr marL="228600" marR="0" lvl="0" indent="-228600" algn="l" rtl="0">
              <a:lnSpc>
                <a:spcPct val="80000"/>
              </a:lnSpc>
              <a:spcBef>
                <a:spcPts val="1000"/>
              </a:spcBef>
              <a:spcAft>
                <a:spcPts val="0"/>
              </a:spcAft>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a:p>
            <a:pPr marL="228600" marR="0" lvl="0" indent="-228600" algn="l" rtl="0">
              <a:lnSpc>
                <a:spcPct val="80000"/>
              </a:lnSpc>
              <a:spcBef>
                <a:spcPts val="1000"/>
              </a:spcBef>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p:txBody>
      </p:sp>
      <p:grpSp>
        <p:nvGrpSpPr>
          <p:cNvPr id="326" name="Shape 326"/>
          <p:cNvGrpSpPr/>
          <p:nvPr/>
        </p:nvGrpSpPr>
        <p:grpSpPr>
          <a:xfrm>
            <a:off x="7047798" y="1891670"/>
            <a:ext cx="4844521" cy="4302981"/>
            <a:chOff x="5687922" y="1891670"/>
            <a:chExt cx="4844521" cy="4302981"/>
          </a:xfrm>
        </p:grpSpPr>
        <p:sp>
          <p:nvSpPr>
            <p:cNvPr id="329" name="Shape 329"/>
            <p:cNvSpPr/>
            <p:nvPr/>
          </p:nvSpPr>
          <p:spPr>
            <a:xfrm>
              <a:off x="7446714" y="1891670"/>
              <a:ext cx="1409332" cy="1196743"/>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chemeClr val="accent2"/>
            </a:solidFill>
            <a:ln w="12700" cap="flat" cmpd="sng">
              <a:solidFill>
                <a:schemeClr val="lt1"/>
              </a:solidFill>
              <a:prstDash val="solid"/>
              <a:miter/>
              <a:headEnd type="none" w="med" len="med"/>
              <a:tailEnd type="none" w="med" len="med"/>
            </a:ln>
          </p:spPr>
          <p:txBody>
            <a:bodyPr lIns="219075" tIns="187950" rIns="219075" bIns="187950" anchor="ctr" anchorCtr="0">
              <a:noAutofit/>
            </a:bodyPr>
            <a:lstStyle/>
            <a:p>
              <a:pPr marL="0" marR="0" lvl="0" indent="0" algn="ctr" rtl="0">
                <a:lnSpc>
                  <a:spcPct val="90000"/>
                </a:lnSpc>
                <a:spcBef>
                  <a:spcPts val="0"/>
                </a:spcBef>
                <a:spcAft>
                  <a:spcPts val="0"/>
                </a:spcAft>
                <a:buSzPct val="25000"/>
                <a:buNone/>
              </a:pPr>
              <a:r>
                <a:rPr lang="en-US" sz="2000" b="0" i="0" u="none" strike="noStrike" cap="none" dirty="0">
                  <a:solidFill>
                    <a:schemeClr val="lt1"/>
                  </a:solidFill>
                  <a:latin typeface="Calibri"/>
                  <a:ea typeface="Calibri"/>
                  <a:cs typeface="Calibri"/>
                  <a:sym typeface="Calibri"/>
                </a:rPr>
                <a:t>20 + 50 20</a:t>
              </a:r>
            </a:p>
          </p:txBody>
        </p:sp>
        <p:sp>
          <p:nvSpPr>
            <p:cNvPr id="327" name="Shape 327"/>
            <p:cNvSpPr/>
            <p:nvPr/>
          </p:nvSpPr>
          <p:spPr>
            <a:xfrm>
              <a:off x="7408240" y="3570175"/>
              <a:ext cx="1447806" cy="1321191"/>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599BD5"/>
            </a:solidFill>
            <a:ln w="12700" cap="flat" cmpd="sng">
              <a:solidFill>
                <a:schemeClr val="lt1"/>
              </a:solidFill>
              <a:prstDash val="solid"/>
              <a:miter/>
              <a:headEnd type="none" w="med" len="med"/>
              <a:tailEnd type="none" w="med" len="med"/>
            </a:ln>
          </p:spPr>
          <p:txBody>
            <a:bodyPr lIns="236150" tIns="217600" rIns="236150" bIns="217600" anchor="ctr" anchorCtr="0">
              <a:noAutofit/>
            </a:bodyPr>
            <a:lstStyle/>
            <a:p>
              <a:pPr marL="0" marR="0" lvl="0" indent="0" algn="ctr" rtl="0">
                <a:lnSpc>
                  <a:spcPct val="90000"/>
                </a:lnSpc>
                <a:spcBef>
                  <a:spcPts val="0"/>
                </a:spcBef>
                <a:spcAft>
                  <a:spcPts val="0"/>
                </a:spcAft>
                <a:buSzPct val="25000"/>
                <a:buNone/>
              </a:pPr>
              <a:r>
                <a:rPr lang="en-US" sz="3800" b="0" i="0" u="none" strike="noStrike" cap="none">
                  <a:solidFill>
                    <a:schemeClr val="lt1"/>
                  </a:solidFill>
                  <a:latin typeface="Calibri"/>
                  <a:ea typeface="Calibri"/>
                  <a:cs typeface="Calibri"/>
                  <a:sym typeface="Calibri"/>
                </a:rPr>
                <a:t>2 + 5 </a:t>
              </a:r>
            </a:p>
          </p:txBody>
        </p:sp>
        <p:sp>
          <p:nvSpPr>
            <p:cNvPr id="328" name="Shape 328"/>
            <p:cNvSpPr/>
            <p:nvPr/>
          </p:nvSpPr>
          <p:spPr>
            <a:xfrm rot="-5362632">
              <a:off x="7886898" y="3297385"/>
              <a:ext cx="510399" cy="35274"/>
            </a:xfrm>
            <a:custGeom>
              <a:avLst/>
              <a:gdLst/>
              <a:ahLst/>
              <a:cxnLst/>
              <a:rect l="0" t="0" r="0" b="0"/>
              <a:pathLst>
                <a:path w="120000" h="120000" extrusionOk="0">
                  <a:moveTo>
                    <a:pt x="0" y="60000"/>
                  </a:moveTo>
                  <a:lnTo>
                    <a:pt x="120000" y="60000"/>
                  </a:lnTo>
                </a:path>
              </a:pathLst>
            </a:custGeom>
            <a:noFill/>
            <a:ln w="12700" cap="flat" cmpd="sng">
              <a:solidFill>
                <a:schemeClr val="accent2"/>
              </a:solidFill>
              <a:prstDash val="solid"/>
              <a:miter/>
              <a:headEnd type="none" w="med" len="med"/>
              <a:tailEnd type="none" w="med" len="med"/>
            </a:ln>
          </p:spPr>
          <p:txBody>
            <a:bodyPr lIns="255125" tIns="4875" rIns="255125" bIns="4875" anchor="ctr" anchorCtr="0">
              <a:noAutofit/>
            </a:bodyPr>
            <a:lstStyle/>
            <a:p>
              <a:pPr marL="0" marR="0" lvl="0" indent="0" algn="ctr" rtl="0">
                <a:lnSpc>
                  <a:spcPct val="90000"/>
                </a:lnSpc>
                <a:spcBef>
                  <a:spcPts val="0"/>
                </a:spcBef>
                <a:spcAft>
                  <a:spcPts val="0"/>
                </a:spcAft>
                <a:buNone/>
              </a:pPr>
              <a:endParaRPr sz="500" b="0" i="0" u="none" strike="noStrike" cap="none">
                <a:solidFill>
                  <a:schemeClr val="dk1"/>
                </a:solidFill>
                <a:latin typeface="Calibri"/>
                <a:ea typeface="Calibri"/>
                <a:cs typeface="Calibri"/>
                <a:sym typeface="Calibri"/>
              </a:endParaRPr>
            </a:p>
          </p:txBody>
        </p:sp>
        <p:sp>
          <p:nvSpPr>
            <p:cNvPr id="330" name="Shape 330"/>
            <p:cNvSpPr/>
            <p:nvPr/>
          </p:nvSpPr>
          <p:spPr>
            <a:xfrm rot="-1128751">
              <a:off x="8802402" y="3934232"/>
              <a:ext cx="296852" cy="35273"/>
            </a:xfrm>
            <a:custGeom>
              <a:avLst/>
              <a:gdLst/>
              <a:ahLst/>
              <a:cxnLst/>
              <a:rect l="0" t="0" r="0" b="0"/>
              <a:pathLst>
                <a:path w="120000" h="120000" extrusionOk="0">
                  <a:moveTo>
                    <a:pt x="0" y="60000"/>
                  </a:moveTo>
                  <a:lnTo>
                    <a:pt x="120000" y="60000"/>
                  </a:lnTo>
                </a:path>
              </a:pathLst>
            </a:custGeom>
            <a:noFill/>
            <a:ln w="12700" cap="flat" cmpd="sng">
              <a:solidFill>
                <a:schemeClr val="accent2"/>
              </a:solidFill>
              <a:prstDash val="solid"/>
              <a:miter/>
              <a:headEnd type="none" w="med" len="med"/>
              <a:tailEnd type="none" w="med" len="med"/>
            </a:ln>
          </p:spPr>
          <p:txBody>
            <a:bodyPr lIns="153700" tIns="10200" rIns="153700" bIns="10200" anchor="ctr" anchorCtr="0">
              <a:noAutofit/>
            </a:bodyPr>
            <a:lstStyle/>
            <a:p>
              <a:pPr marL="0" marR="0" lvl="0" indent="0" algn="ctr" rtl="0">
                <a:lnSpc>
                  <a:spcPct val="90000"/>
                </a:lnSpc>
                <a:spcBef>
                  <a:spcPts val="0"/>
                </a:spcBef>
                <a:spcAft>
                  <a:spcPts val="0"/>
                </a:spcAft>
                <a:buNone/>
              </a:pPr>
              <a:endParaRPr sz="500" b="0" i="0" u="none" strike="noStrike" cap="none">
                <a:solidFill>
                  <a:schemeClr val="dk1"/>
                </a:solidFill>
                <a:latin typeface="Calibri"/>
                <a:ea typeface="Calibri"/>
                <a:cs typeface="Calibri"/>
                <a:sym typeface="Calibri"/>
              </a:endParaRPr>
            </a:p>
          </p:txBody>
        </p:sp>
        <p:sp>
          <p:nvSpPr>
            <p:cNvPr id="331" name="Shape 331"/>
            <p:cNvSpPr/>
            <p:nvPr/>
          </p:nvSpPr>
          <p:spPr>
            <a:xfrm>
              <a:off x="9030906" y="3070443"/>
              <a:ext cx="1501537" cy="1196756"/>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chemeClr val="accent3"/>
            </a:solidFill>
            <a:ln w="12700" cap="flat" cmpd="sng">
              <a:solidFill>
                <a:schemeClr val="lt1"/>
              </a:solidFill>
              <a:prstDash val="solid"/>
              <a:miter/>
              <a:headEnd type="none" w="med" len="med"/>
              <a:tailEnd type="none" w="med" len="med"/>
            </a:ln>
          </p:spPr>
          <p:txBody>
            <a:bodyPr lIns="232575" tIns="187950" rIns="232575" bIns="187950" anchor="ctr" anchorCtr="0">
              <a:noAutofit/>
            </a:bodyPr>
            <a:lstStyle/>
            <a:p>
              <a:pPr marL="0" marR="0" lvl="0" indent="0" algn="ctr" rtl="0">
                <a:lnSpc>
                  <a:spcPct val="90000"/>
                </a:lnSpc>
                <a:spcBef>
                  <a:spcPts val="0"/>
                </a:spcBef>
                <a:spcAft>
                  <a:spcPts val="0"/>
                </a:spcAft>
                <a:buSzPct val="25000"/>
                <a:buNone/>
              </a:pPr>
              <a:r>
                <a:rPr lang="en-US" sz="2000" b="0" i="0" u="none" strike="noStrike" cap="none">
                  <a:solidFill>
                    <a:schemeClr val="lt1"/>
                  </a:solidFill>
                  <a:latin typeface="Calibri"/>
                  <a:ea typeface="Calibri"/>
                  <a:cs typeface="Calibri"/>
                  <a:sym typeface="Calibri"/>
                </a:rPr>
                <a:t>22 + 55</a:t>
              </a:r>
            </a:p>
          </p:txBody>
        </p:sp>
        <p:sp>
          <p:nvSpPr>
            <p:cNvPr id="332" name="Shape 332"/>
            <p:cNvSpPr/>
            <p:nvPr/>
          </p:nvSpPr>
          <p:spPr>
            <a:xfrm rot="2766852">
              <a:off x="8532174" y="4891695"/>
              <a:ext cx="505282" cy="35273"/>
            </a:xfrm>
            <a:custGeom>
              <a:avLst/>
              <a:gdLst/>
              <a:ahLst/>
              <a:cxnLst/>
              <a:rect l="0" t="0" r="0" b="0"/>
              <a:pathLst>
                <a:path w="120000" h="120000" extrusionOk="0">
                  <a:moveTo>
                    <a:pt x="0" y="60000"/>
                  </a:moveTo>
                  <a:lnTo>
                    <a:pt x="120000" y="60000"/>
                  </a:lnTo>
                </a:path>
              </a:pathLst>
            </a:custGeom>
            <a:noFill/>
            <a:ln w="12700" cap="flat" cmpd="sng">
              <a:solidFill>
                <a:schemeClr val="accent2"/>
              </a:solidFill>
              <a:prstDash val="solid"/>
              <a:miter/>
              <a:headEnd type="none" w="med" len="med"/>
              <a:tailEnd type="none" w="med" len="med"/>
            </a:ln>
          </p:spPr>
          <p:txBody>
            <a:bodyPr lIns="252700" tIns="5000" rIns="252700" bIns="5000" anchor="ctr" anchorCtr="0">
              <a:noAutofit/>
            </a:bodyPr>
            <a:lstStyle/>
            <a:p>
              <a:pPr marL="0" marR="0" lvl="0" indent="0" algn="ctr" rtl="0">
                <a:lnSpc>
                  <a:spcPct val="90000"/>
                </a:lnSpc>
                <a:spcBef>
                  <a:spcPts val="0"/>
                </a:spcBef>
                <a:spcAft>
                  <a:spcPts val="0"/>
                </a:spcAft>
                <a:buNone/>
              </a:pPr>
              <a:endParaRPr sz="500" b="0" i="0" u="none" strike="noStrike" cap="none">
                <a:solidFill>
                  <a:schemeClr val="dk1"/>
                </a:solidFill>
                <a:latin typeface="Calibri"/>
                <a:ea typeface="Calibri"/>
                <a:cs typeface="Calibri"/>
                <a:sym typeface="Calibri"/>
              </a:endParaRPr>
            </a:p>
          </p:txBody>
        </p:sp>
        <p:sp>
          <p:nvSpPr>
            <p:cNvPr id="333" name="Shape 333"/>
            <p:cNvSpPr/>
            <p:nvPr/>
          </p:nvSpPr>
          <p:spPr>
            <a:xfrm>
              <a:off x="8686793" y="4953001"/>
              <a:ext cx="1474319" cy="1241650"/>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chemeClr val="accent4"/>
            </a:solidFill>
            <a:ln w="12700" cap="flat" cmpd="sng">
              <a:solidFill>
                <a:schemeClr val="lt1"/>
              </a:solidFill>
              <a:prstDash val="solid"/>
              <a:miter/>
              <a:headEnd type="none" w="med" len="med"/>
              <a:tailEnd type="none" w="med" len="med"/>
            </a:ln>
          </p:spPr>
          <p:txBody>
            <a:bodyPr lIns="228600" tIns="194525" rIns="228600" bIns="194525" anchor="ctr" anchorCtr="0">
              <a:noAutofit/>
            </a:bodyPr>
            <a:lstStyle/>
            <a:p>
              <a:pPr marL="0" marR="0" lvl="0" indent="0" algn="ctr" rtl="0">
                <a:lnSpc>
                  <a:spcPct val="90000"/>
                </a:lnSpc>
                <a:spcBef>
                  <a:spcPts val="0"/>
                </a:spcBef>
                <a:spcAft>
                  <a:spcPts val="0"/>
                </a:spcAft>
                <a:buSzPct val="25000"/>
                <a:buNone/>
              </a:pPr>
              <a:r>
                <a:rPr lang="en-US" sz="2000" b="0" i="0" u="none" strike="noStrike" cap="none" dirty="0">
                  <a:solidFill>
                    <a:schemeClr val="lt1"/>
                  </a:solidFill>
                  <a:latin typeface="Calibri"/>
                  <a:ea typeface="Calibri"/>
                  <a:cs typeface="Calibri"/>
                  <a:sym typeface="Calibri"/>
                </a:rPr>
                <a:t>+ $</a:t>
              </a:r>
            </a:p>
          </p:txBody>
        </p:sp>
        <p:sp>
          <p:nvSpPr>
            <p:cNvPr id="334" name="Shape 334"/>
            <p:cNvSpPr/>
            <p:nvPr/>
          </p:nvSpPr>
          <p:spPr>
            <a:xfrm rot="-3225895">
              <a:off x="7440957" y="4908647"/>
              <a:ext cx="362987" cy="35274"/>
            </a:xfrm>
            <a:custGeom>
              <a:avLst/>
              <a:gdLst/>
              <a:ahLst/>
              <a:cxnLst/>
              <a:rect l="0" t="0" r="0" b="0"/>
              <a:pathLst>
                <a:path w="120000" h="120000" extrusionOk="0">
                  <a:moveTo>
                    <a:pt x="120000" y="60000"/>
                  </a:moveTo>
                  <a:lnTo>
                    <a:pt x="0" y="60000"/>
                  </a:lnTo>
                </a:path>
              </a:pathLst>
            </a:custGeom>
            <a:noFill/>
            <a:ln w="12700" cap="flat" cmpd="sng">
              <a:solidFill>
                <a:schemeClr val="accent2"/>
              </a:solidFill>
              <a:prstDash val="solid"/>
              <a:miter/>
              <a:headEnd type="none" w="med" len="med"/>
              <a:tailEnd type="none" w="med" len="med"/>
            </a:ln>
          </p:spPr>
          <p:txBody>
            <a:bodyPr lIns="185100" tIns="8550" rIns="185100" bIns="8550" anchor="ctr" anchorCtr="0">
              <a:noAutofit/>
            </a:bodyPr>
            <a:lstStyle/>
            <a:p>
              <a:pPr marL="0" marR="0" lvl="0" indent="0" algn="ctr" rtl="0">
                <a:lnSpc>
                  <a:spcPct val="90000"/>
                </a:lnSpc>
                <a:spcBef>
                  <a:spcPts val="0"/>
                </a:spcBef>
                <a:spcAft>
                  <a:spcPts val="0"/>
                </a:spcAft>
                <a:buNone/>
              </a:pPr>
              <a:endParaRPr sz="500" b="0" i="0" u="none" strike="noStrike" cap="none">
                <a:solidFill>
                  <a:schemeClr val="dk1"/>
                </a:solidFill>
                <a:latin typeface="Calibri"/>
                <a:ea typeface="Calibri"/>
                <a:cs typeface="Calibri"/>
                <a:sym typeface="Calibri"/>
              </a:endParaRPr>
            </a:p>
          </p:txBody>
        </p:sp>
        <p:sp>
          <p:nvSpPr>
            <p:cNvPr id="336" name="Shape 336"/>
            <p:cNvSpPr/>
            <p:nvPr/>
          </p:nvSpPr>
          <p:spPr>
            <a:xfrm rot="1164348">
              <a:off x="7212406" y="3933444"/>
              <a:ext cx="251551" cy="35274"/>
            </a:xfrm>
            <a:custGeom>
              <a:avLst/>
              <a:gdLst/>
              <a:ahLst/>
              <a:cxnLst/>
              <a:rect l="0" t="0" r="0" b="0"/>
              <a:pathLst>
                <a:path w="120000" h="120000" extrusionOk="0">
                  <a:moveTo>
                    <a:pt x="120000" y="60000"/>
                  </a:moveTo>
                  <a:lnTo>
                    <a:pt x="0" y="60000"/>
                  </a:lnTo>
                </a:path>
              </a:pathLst>
            </a:custGeom>
            <a:noFill/>
            <a:ln w="12700" cap="flat" cmpd="sng">
              <a:solidFill>
                <a:schemeClr val="accent2"/>
              </a:solidFill>
              <a:prstDash val="solid"/>
              <a:miter/>
              <a:headEnd type="none" w="med" len="med"/>
              <a:tailEnd type="none" w="med" len="med"/>
            </a:ln>
          </p:spPr>
          <p:txBody>
            <a:bodyPr lIns="132175" tIns="11350" rIns="132175" bIns="11325" anchor="ctr" anchorCtr="0">
              <a:noAutofit/>
            </a:bodyPr>
            <a:lstStyle/>
            <a:p>
              <a:pPr marL="0" marR="0" lvl="0" indent="0" algn="ctr" rtl="0">
                <a:lnSpc>
                  <a:spcPct val="90000"/>
                </a:lnSpc>
                <a:spcBef>
                  <a:spcPts val="0"/>
                </a:spcBef>
                <a:spcAft>
                  <a:spcPts val="0"/>
                </a:spcAft>
                <a:buNone/>
              </a:pPr>
              <a:endParaRPr sz="500" b="0" i="0" u="none" strike="noStrike" cap="none">
                <a:solidFill>
                  <a:schemeClr val="dk1"/>
                </a:solidFill>
                <a:latin typeface="Calibri"/>
                <a:ea typeface="Calibri"/>
                <a:cs typeface="Calibri"/>
                <a:sym typeface="Calibri"/>
              </a:endParaRPr>
            </a:p>
          </p:txBody>
        </p:sp>
        <p:sp>
          <p:nvSpPr>
            <p:cNvPr id="337" name="Shape 337"/>
            <p:cNvSpPr/>
            <p:nvPr/>
          </p:nvSpPr>
          <p:spPr>
            <a:xfrm>
              <a:off x="5687922" y="3110537"/>
              <a:ext cx="1568919" cy="1219191"/>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blipFill rotWithShape="1">
              <a:blip r:embed="rId3">
                <a:alphaModFix/>
              </a:blip>
              <a:stretch>
                <a:fillRect/>
              </a:stretch>
            </a:blip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latin typeface="Calibri"/>
                  <a:ea typeface="Calibri"/>
                  <a:cs typeface="Calibri"/>
                  <a:sym typeface="Calibri"/>
                </a:rPr>
                <a:t> </a:t>
              </a:r>
            </a:p>
          </p:txBody>
        </p:sp>
        <p:sp>
          <p:nvSpPr>
            <p:cNvPr id="335" name="Shape 335"/>
            <p:cNvSpPr/>
            <p:nvPr/>
          </p:nvSpPr>
          <p:spPr>
            <a:xfrm>
              <a:off x="6263314" y="4987281"/>
              <a:ext cx="1615486" cy="1180290"/>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4372C3"/>
            </a:solidFill>
            <a:ln w="12700" cap="flat" cmpd="sng">
              <a:solidFill>
                <a:schemeClr val="lt1"/>
              </a:solidFill>
              <a:prstDash val="solid"/>
              <a:miter/>
              <a:headEnd type="none" w="med" len="med"/>
              <a:tailEnd type="none" w="med" len="med"/>
            </a:ln>
          </p:spPr>
          <p:txBody>
            <a:bodyPr lIns="249275" tIns="185550" rIns="249275" bIns="185550" anchor="ctr" anchorCtr="0">
              <a:noAutofit/>
            </a:bodyPr>
            <a:lstStyle/>
            <a:p>
              <a:pPr marL="0" marR="0" lvl="0" indent="0" algn="ctr" rtl="0">
                <a:lnSpc>
                  <a:spcPct val="90000"/>
                </a:lnSpc>
                <a:spcBef>
                  <a:spcPts val="0"/>
                </a:spcBef>
                <a:spcAft>
                  <a:spcPts val="0"/>
                </a:spcAft>
                <a:buSzPct val="25000"/>
                <a:buNone/>
              </a:pPr>
              <a:r>
                <a:rPr lang="en-US" sz="2000" b="0" i="0" u="none" strike="noStrike" cap="none" dirty="0">
                  <a:solidFill>
                    <a:schemeClr val="lt1"/>
                  </a:solidFill>
                  <a:latin typeface="Calibri"/>
                  <a:ea typeface="Calibri"/>
                  <a:cs typeface="Calibri"/>
                  <a:sym typeface="Calibri"/>
                </a:rPr>
                <a:t>..</a:t>
              </a:r>
            </a:p>
          </p:txBody>
        </p:sp>
      </p:grpSp>
      <p:sp>
        <p:nvSpPr>
          <p:cNvPr id="338" name="Shape 338"/>
          <p:cNvSpPr txBox="1"/>
          <p:nvPr/>
        </p:nvSpPr>
        <p:spPr>
          <a:xfrm>
            <a:off x="9753600" y="6477000"/>
            <a:ext cx="10667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p.  2 – 3</a:t>
            </a:r>
          </a:p>
        </p:txBody>
      </p:sp>
      <p:sp>
        <p:nvSpPr>
          <p:cNvPr id="2" name="TextBox 1"/>
          <p:cNvSpPr txBox="1"/>
          <p:nvPr/>
        </p:nvSpPr>
        <p:spPr>
          <a:xfrm>
            <a:off x="8860819" y="2263677"/>
            <a:ext cx="1303699" cy="461665"/>
          </a:xfrm>
          <a:prstGeom prst="rect">
            <a:avLst/>
          </a:prstGeom>
          <a:noFill/>
        </p:spPr>
        <p:txBody>
          <a:bodyPr wrap="square" rtlCol="0">
            <a:spAutoFit/>
          </a:bodyPr>
          <a:lstStyle/>
          <a:p>
            <a:r>
              <a:rPr lang="en-US" sz="2400" dirty="0"/>
              <a:t>20 + 50</a:t>
            </a:r>
          </a:p>
        </p:txBody>
      </p:sp>
      <p:sp>
        <p:nvSpPr>
          <p:cNvPr id="3" name="TextBox 2"/>
          <p:cNvSpPr txBox="1"/>
          <p:nvPr/>
        </p:nvSpPr>
        <p:spPr>
          <a:xfrm>
            <a:off x="10539629" y="3570175"/>
            <a:ext cx="1220206" cy="461665"/>
          </a:xfrm>
          <a:prstGeom prst="rect">
            <a:avLst/>
          </a:prstGeom>
          <a:noFill/>
        </p:spPr>
        <p:txBody>
          <a:bodyPr wrap="none" rtlCol="0">
            <a:spAutoFit/>
          </a:bodyPr>
          <a:lstStyle/>
          <a:p>
            <a:r>
              <a:rPr lang="en-US" sz="2400" dirty="0"/>
              <a:t>22 + 55</a:t>
            </a:r>
          </a:p>
        </p:txBody>
      </p:sp>
      <p:sp>
        <p:nvSpPr>
          <p:cNvPr id="4" name="TextBox 3"/>
          <p:cNvSpPr txBox="1"/>
          <p:nvPr/>
        </p:nvSpPr>
        <p:spPr>
          <a:xfrm>
            <a:off x="9956843" y="5403746"/>
            <a:ext cx="1802992" cy="461665"/>
          </a:xfrm>
          <a:prstGeom prst="rect">
            <a:avLst/>
          </a:prstGeom>
          <a:noFill/>
        </p:spPr>
        <p:txBody>
          <a:bodyPr wrap="square" rtlCol="0">
            <a:spAutoFit/>
          </a:bodyPr>
          <a:lstStyle/>
          <a:p>
            <a:r>
              <a:rPr lang="en-US" sz="2400" dirty="0"/>
              <a:t>1.20 + 1.50</a:t>
            </a:r>
          </a:p>
        </p:txBody>
      </p:sp>
      <p:sp>
        <p:nvSpPr>
          <p:cNvPr id="5" name="TextBox 4"/>
          <p:cNvSpPr txBox="1"/>
          <p:nvPr/>
        </p:nvSpPr>
        <p:spPr>
          <a:xfrm>
            <a:off x="8860819" y="4005507"/>
            <a:ext cx="1266916" cy="461665"/>
          </a:xfrm>
          <a:prstGeom prst="rect">
            <a:avLst/>
          </a:prstGeom>
          <a:noFill/>
        </p:spPr>
        <p:txBody>
          <a:bodyPr wrap="square" rtlCol="0">
            <a:spAutoFit/>
          </a:bodyPr>
          <a:lstStyle/>
          <a:p>
            <a:r>
              <a:rPr lang="en-US" sz="2400" dirty="0"/>
              <a:t>   2 + 7</a:t>
            </a:r>
          </a:p>
        </p:txBody>
      </p:sp>
      <p:sp>
        <p:nvSpPr>
          <p:cNvPr id="6" name="TextBox 5"/>
          <p:cNvSpPr txBox="1"/>
          <p:nvPr/>
        </p:nvSpPr>
        <p:spPr>
          <a:xfrm>
            <a:off x="7665919" y="5326474"/>
            <a:ext cx="1773998" cy="461665"/>
          </a:xfrm>
          <a:prstGeom prst="rect">
            <a:avLst/>
          </a:prstGeom>
          <a:noFill/>
        </p:spPr>
        <p:txBody>
          <a:bodyPr wrap="square" rtlCol="0">
            <a:spAutoFit/>
          </a:bodyPr>
          <a:lstStyle/>
          <a:p>
            <a:r>
              <a:rPr lang="en-US" sz="2400" dirty="0"/>
              <a:t>.21 + .53</a:t>
            </a:r>
          </a:p>
        </p:txBody>
      </p:sp>
    </p:spTree>
    <p:extLst>
      <p:ext uri="{BB962C8B-B14F-4D97-AF65-F5344CB8AC3E}">
        <p14:creationId xmlns:p14="http://schemas.microsoft.com/office/powerpoint/2010/main" val="244397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Knowing Number Combinations</a:t>
            </a:r>
          </a:p>
        </p:txBody>
      </p:sp>
      <p:sp>
        <p:nvSpPr>
          <p:cNvPr id="426" name="Shape 426"/>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3700" b="0" i="0" u="none" strike="noStrike" cap="none">
                <a:solidFill>
                  <a:schemeClr val="dk1"/>
                </a:solidFill>
                <a:latin typeface="Calibri"/>
                <a:ea typeface="Calibri"/>
                <a:cs typeface="Calibri"/>
                <a:sym typeface="Calibri"/>
              </a:rPr>
              <a:t>Practice with basic number combinations should occur after students can explain and justify their use of efficient reasoning strategies.</a:t>
            </a:r>
          </a:p>
          <a:p>
            <a:pPr marL="0" marR="0" lvl="0" indent="0" algn="l" rtl="0">
              <a:lnSpc>
                <a:spcPct val="80000"/>
              </a:lnSpc>
              <a:spcBef>
                <a:spcPts val="1000"/>
              </a:spcBef>
              <a:spcAft>
                <a:spcPts val="0"/>
              </a:spcAft>
              <a:buClr>
                <a:schemeClr val="dk1"/>
              </a:buClr>
              <a:buSzPct val="25000"/>
              <a:buFont typeface="Arial"/>
              <a:buNone/>
            </a:pPr>
            <a:r>
              <a:rPr lang="en-US" sz="2035" b="0" i="0" u="none" strike="noStrike" cap="none">
                <a:solidFill>
                  <a:schemeClr val="dk1"/>
                </a:solidFill>
                <a:latin typeface="Calibri"/>
                <a:ea typeface="Calibri"/>
                <a:cs typeface="Calibri"/>
                <a:sym typeface="Calibri"/>
              </a:rPr>
              <a:t>Principles to Action NCTM</a:t>
            </a:r>
          </a:p>
          <a:p>
            <a:pPr marL="0" marR="0" lvl="0" indent="0" algn="l" rtl="0">
              <a:lnSpc>
                <a:spcPct val="80000"/>
              </a:lnSpc>
              <a:spcBef>
                <a:spcPts val="1000"/>
              </a:spcBef>
              <a:spcAft>
                <a:spcPts val="0"/>
              </a:spcAft>
              <a:buClr>
                <a:schemeClr val="dk1"/>
              </a:buClr>
              <a:buSzPct val="25000"/>
              <a:buFont typeface="Arial"/>
              <a:buNone/>
            </a:pPr>
            <a:endParaRPr sz="185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ct val="25000"/>
              <a:buFont typeface="Arial"/>
              <a:buNone/>
            </a:pPr>
            <a:r>
              <a:rPr lang="en-US" sz="3700" b="0" i="0" u="none" strike="noStrike" cap="none">
                <a:solidFill>
                  <a:schemeClr val="dk1"/>
                </a:solidFill>
                <a:latin typeface="Calibri"/>
                <a:ea typeface="Calibri"/>
                <a:cs typeface="Calibri"/>
                <a:sym typeface="Calibri"/>
              </a:rPr>
              <a:t>When learning facts, children should build on what they already know and focus on strategies for computing. </a:t>
            </a:r>
          </a:p>
          <a:p>
            <a:pPr marL="0" marR="0" lvl="0" indent="0" algn="l" rtl="0">
              <a:lnSpc>
                <a:spcPct val="80000"/>
              </a:lnSpc>
              <a:spcBef>
                <a:spcPts val="1000"/>
              </a:spcBef>
              <a:spcAft>
                <a:spcPts val="0"/>
              </a:spcAft>
              <a:buClr>
                <a:schemeClr val="dk1"/>
              </a:buClr>
              <a:buSzPct val="25000"/>
              <a:buFont typeface="Arial"/>
              <a:buNone/>
            </a:pPr>
            <a:r>
              <a:rPr lang="en-US" sz="2035" b="0" i="0" u="none" strike="noStrike" cap="none">
                <a:solidFill>
                  <a:schemeClr val="dk1"/>
                </a:solidFill>
                <a:latin typeface="Calibri"/>
                <a:ea typeface="Calibri"/>
                <a:cs typeface="Calibri"/>
                <a:sym typeface="Calibri"/>
              </a:rPr>
              <a:t>Marilyn Burns</a:t>
            </a:r>
          </a:p>
          <a:p>
            <a:pPr marL="0" marR="0" lvl="0" indent="0" algn="l" rtl="0">
              <a:lnSpc>
                <a:spcPct val="80000"/>
              </a:lnSpc>
              <a:spcBef>
                <a:spcPts val="1000"/>
              </a:spcBef>
              <a:spcAft>
                <a:spcPts val="0"/>
              </a:spcAft>
              <a:buClr>
                <a:schemeClr val="dk1"/>
              </a:buClr>
              <a:buSzPct val="25000"/>
              <a:buFont typeface="Arial"/>
              <a:buNone/>
            </a:pPr>
            <a:endParaRPr sz="37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SzPct val="25000"/>
              <a:buFont typeface="Arial"/>
              <a:buNone/>
            </a:pPr>
            <a:endParaRPr sz="185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966651" y="365125"/>
            <a:ext cx="10387148"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70C0"/>
              </a:buClr>
              <a:buSzPct val="25000"/>
              <a:buFont typeface="Calibri"/>
              <a:buNone/>
            </a:pPr>
            <a:r>
              <a:rPr lang="en-US" sz="4400" b="0" i="0" u="none" strike="noStrike" cap="none" dirty="0">
                <a:solidFill>
                  <a:srgbClr val="0070C0"/>
                </a:solidFill>
                <a:latin typeface="Calibri"/>
                <a:ea typeface="Calibri"/>
                <a:cs typeface="Calibri"/>
                <a:sym typeface="Calibri"/>
              </a:rPr>
              <a:t>Second Grade Fluency Standards</a:t>
            </a:r>
            <a:br>
              <a:rPr lang="en-US" sz="4400" b="0" i="0" u="none" strike="noStrike" cap="none" dirty="0">
                <a:solidFill>
                  <a:srgbClr val="0070C0"/>
                </a:solidFill>
                <a:latin typeface="Calibri"/>
                <a:ea typeface="Calibri"/>
                <a:cs typeface="Calibri"/>
                <a:sym typeface="Calibri"/>
              </a:rPr>
            </a:br>
            <a:r>
              <a:rPr lang="en-US" sz="4400" b="0" i="0" u="none" strike="noStrike" cap="none" dirty="0">
                <a:solidFill>
                  <a:srgbClr val="0070C0"/>
                </a:solidFill>
                <a:latin typeface="Calibri"/>
                <a:ea typeface="Calibri"/>
                <a:cs typeface="Calibri"/>
                <a:sym typeface="Calibri"/>
              </a:rPr>
              <a:t>Add and subtract within 20</a:t>
            </a:r>
          </a:p>
        </p:txBody>
      </p:sp>
      <p:sp>
        <p:nvSpPr>
          <p:cNvPr id="559" name="Shape 559"/>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NC.2.OA.2 Demonstrate fluency with addition and subtraction, within 20, using mental strategies.</a:t>
            </a:r>
          </a:p>
          <a:p>
            <a:pPr marL="228600" marR="0" lvl="0" indent="-228600" algn="l" rtl="0">
              <a:lnSpc>
                <a:spcPct val="90000"/>
              </a:lnSpc>
              <a:spcBef>
                <a:spcPts val="1000"/>
              </a:spcBef>
              <a:spcAft>
                <a:spcPts val="0"/>
              </a:spcAft>
              <a:buClr>
                <a:schemeClr val="dk1"/>
              </a:buClr>
              <a:buSzPct val="100000"/>
              <a:buFont typeface="Arial"/>
              <a:buNone/>
            </a:pPr>
            <a:endParaRPr sz="4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NC.2.NBT.8 Mentally add 10 or 100 to a given number 100-900, and mentally subtract 10 or 100 from a given number 100-900.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838200" y="228600"/>
            <a:ext cx="10515599" cy="5948362"/>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chemeClr val="dk1"/>
              </a:buClr>
              <a:buSzPct val="25000"/>
              <a:buFont typeface="Arial"/>
              <a:buNone/>
            </a:pPr>
            <a:r>
              <a:rPr lang="en-US" sz="4400" b="1" i="0" u="none" strike="noStrike" cap="none">
                <a:solidFill>
                  <a:schemeClr val="dk1"/>
                </a:solidFill>
                <a:latin typeface="Calibri"/>
                <a:ea typeface="Calibri"/>
                <a:cs typeface="Calibri"/>
                <a:sym typeface="Calibri"/>
              </a:rPr>
              <a:t>Practice</a:t>
            </a:r>
          </a:p>
          <a:p>
            <a:pPr marL="228600" marR="0" lvl="0" indent="-228600" algn="l" rtl="0">
              <a:lnSpc>
                <a:spcPct val="80000"/>
              </a:lnSpc>
              <a:spcBef>
                <a:spcPts val="1000"/>
              </a:spcBef>
              <a:spcAft>
                <a:spcPts val="0"/>
              </a:spcAft>
              <a:buClr>
                <a:schemeClr val="dk1"/>
              </a:buClr>
              <a:buSzPct val="100000"/>
              <a:buFont typeface="Arial"/>
              <a:buNone/>
            </a:pPr>
            <a:endParaRPr sz="3600" b="1" i="1"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100000"/>
              <a:buFont typeface="Arial"/>
              <a:buChar char="•"/>
            </a:pPr>
            <a:r>
              <a:rPr lang="en-US" sz="3600" b="1" i="1" u="none" strike="noStrike" cap="none">
                <a:solidFill>
                  <a:schemeClr val="dk1"/>
                </a:solidFill>
                <a:latin typeface="Calibri"/>
                <a:ea typeface="Calibri"/>
                <a:cs typeface="Calibri"/>
                <a:sym typeface="Calibri"/>
              </a:rPr>
              <a:t>Meaningful practice </a:t>
            </a:r>
            <a:r>
              <a:rPr lang="en-US" sz="3600" b="0" i="0" u="none" strike="noStrike" cap="none">
                <a:solidFill>
                  <a:schemeClr val="dk1"/>
                </a:solidFill>
                <a:latin typeface="Calibri"/>
                <a:ea typeface="Calibri"/>
                <a:cs typeface="Calibri"/>
                <a:sym typeface="Calibri"/>
              </a:rPr>
              <a:t>is necessary to develop       fluency with basic number combinations and strategies with multi-digit numbers.</a:t>
            </a:r>
          </a:p>
          <a:p>
            <a:pPr marL="0" marR="0" lvl="0" indent="0" algn="l" rtl="0">
              <a:lnSpc>
                <a:spcPct val="80000"/>
              </a:lnSpc>
              <a:spcBef>
                <a:spcPts val="1000"/>
              </a:spcBef>
              <a:spcAft>
                <a:spcPts val="0"/>
              </a:spcAft>
              <a:buClr>
                <a:schemeClr val="dk1"/>
              </a:buClr>
              <a:buSzPct val="25000"/>
              <a:buFont typeface="Arial"/>
              <a:buNone/>
            </a:pPr>
            <a:endParaRPr sz="36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100000"/>
              <a:buFont typeface="Arial"/>
              <a:buChar char="•"/>
            </a:pPr>
            <a:r>
              <a:rPr lang="en-US" sz="3600" b="0" i="0" u="none" strike="noStrike" cap="none">
                <a:solidFill>
                  <a:schemeClr val="dk1"/>
                </a:solidFill>
                <a:latin typeface="Calibri"/>
                <a:ea typeface="Calibri"/>
                <a:cs typeface="Calibri"/>
                <a:sym typeface="Calibri"/>
              </a:rPr>
              <a:t>Practice should be </a:t>
            </a:r>
            <a:r>
              <a:rPr lang="en-US" sz="3600" b="1" i="1" u="none" strike="noStrike" cap="none">
                <a:solidFill>
                  <a:schemeClr val="dk1"/>
                </a:solidFill>
                <a:latin typeface="Calibri"/>
                <a:ea typeface="Calibri"/>
                <a:cs typeface="Calibri"/>
                <a:sym typeface="Calibri"/>
              </a:rPr>
              <a:t>purposeful</a:t>
            </a:r>
            <a:r>
              <a:rPr lang="en-US" sz="3600" b="0" i="0" u="none" strike="noStrike" cap="none">
                <a:solidFill>
                  <a:schemeClr val="dk1"/>
                </a:solidFill>
                <a:latin typeface="Calibri"/>
                <a:ea typeface="Calibri"/>
                <a:cs typeface="Calibri"/>
                <a:sym typeface="Calibri"/>
              </a:rPr>
              <a:t> and should focus on </a:t>
            </a:r>
            <a:r>
              <a:rPr lang="en-US" sz="3600" b="1" i="1" u="none" strike="noStrike" cap="none">
                <a:solidFill>
                  <a:schemeClr val="dk1"/>
                </a:solidFill>
                <a:latin typeface="Calibri"/>
                <a:ea typeface="Calibri"/>
                <a:cs typeface="Calibri"/>
                <a:sym typeface="Calibri"/>
              </a:rPr>
              <a:t>developing thinking strategies and a knowledge of number relationships </a:t>
            </a:r>
            <a:r>
              <a:rPr lang="en-US" sz="3600" b="0" i="0" u="none" strike="noStrike" cap="none">
                <a:solidFill>
                  <a:schemeClr val="dk1"/>
                </a:solidFill>
                <a:latin typeface="Calibri"/>
                <a:ea typeface="Calibri"/>
                <a:cs typeface="Calibri"/>
                <a:sym typeface="Calibri"/>
              </a:rPr>
              <a:t>rather than drill isolated facts.</a:t>
            </a:r>
          </a:p>
          <a:p>
            <a:pPr marL="0" marR="0" lvl="0" indent="0" algn="l" rtl="0">
              <a:lnSpc>
                <a:spcPct val="80000"/>
              </a:lnSpc>
              <a:spcBef>
                <a:spcPts val="1000"/>
              </a:spcBef>
              <a:buClr>
                <a:schemeClr val="dk1"/>
              </a:buClr>
              <a:buSzPct val="25000"/>
              <a:buFont typeface="Arial"/>
              <a:buNone/>
            </a:pPr>
            <a:r>
              <a:rPr lang="en-US" sz="1600" b="0" i="0" u="none" strike="noStrike" cap="none">
                <a:solidFill>
                  <a:schemeClr val="dk1"/>
                </a:solidFill>
                <a:latin typeface="Calibri"/>
                <a:ea typeface="Calibri"/>
                <a:cs typeface="Calibri"/>
                <a:sym typeface="Calibri"/>
              </a:rPr>
              <a:t>		NCTM, </a:t>
            </a:r>
            <a:r>
              <a:rPr lang="en-US" sz="1600" b="0" i="1" u="none" strike="noStrike" cap="none">
                <a:solidFill>
                  <a:schemeClr val="dk1"/>
                </a:solidFill>
                <a:latin typeface="Calibri"/>
                <a:ea typeface="Calibri"/>
                <a:cs typeface="Calibri"/>
                <a:sym typeface="Calibri"/>
              </a:rPr>
              <a:t>Principles and Standards for School Mathematics</a:t>
            </a:r>
            <a:r>
              <a:rPr lang="en-US" sz="1600" b="0" i="0" u="none" strike="noStrike" cap="none">
                <a:solidFill>
                  <a:schemeClr val="dk1"/>
                </a:solidFill>
                <a:latin typeface="Calibri"/>
                <a:ea typeface="Calibri"/>
                <a:cs typeface="Calibri"/>
                <a:sym typeface="Calibri"/>
              </a:rPr>
              <a:t>, pg. 87</a:t>
            </a:r>
          </a:p>
        </p:txBody>
      </p:sp>
      <p:pic>
        <p:nvPicPr>
          <p:cNvPr id="432" name="Shape 432"/>
          <p:cNvPicPr preferRelativeResize="0"/>
          <p:nvPr/>
        </p:nvPicPr>
        <p:blipFill rotWithShape="1">
          <a:blip r:embed="rId3">
            <a:alphaModFix/>
          </a:blip>
          <a:srcRect/>
          <a:stretch/>
        </p:blipFill>
        <p:spPr>
          <a:xfrm>
            <a:off x="10244528" y="228600"/>
            <a:ext cx="1842540" cy="18425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838200" y="-309430"/>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br>
              <a:rPr lang="en-US" sz="4400" b="0"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Memorization verses Automaticity</a:t>
            </a:r>
          </a:p>
        </p:txBody>
      </p:sp>
      <p:sp>
        <p:nvSpPr>
          <p:cNvPr id="438" name="Shape 438"/>
          <p:cNvSpPr txBox="1">
            <a:spLocks noGrp="1"/>
          </p:cNvSpPr>
          <p:nvPr>
            <p:ph type="body" idx="1"/>
          </p:nvPr>
        </p:nvSpPr>
        <p:spPr>
          <a:xfrm>
            <a:off x="838200" y="1424066"/>
            <a:ext cx="10515599" cy="4796851"/>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3600" b="0" i="0" u="none" strike="noStrike" cap="none">
                <a:solidFill>
                  <a:schemeClr val="dk1"/>
                </a:solidFill>
                <a:latin typeface="Calibri"/>
                <a:ea typeface="Calibri"/>
                <a:cs typeface="Calibri"/>
                <a:sym typeface="Calibri"/>
              </a:rPr>
              <a:t>Teaching for Memorization: refers to committing the results of unrelated operations to memory so that thinking is unnecessary</a:t>
            </a:r>
          </a:p>
          <a:p>
            <a:pPr marL="0" marR="0" lvl="0" indent="0" algn="l" rtl="0">
              <a:lnSpc>
                <a:spcPct val="90000"/>
              </a:lnSpc>
              <a:spcBef>
                <a:spcPts val="1000"/>
              </a:spcBef>
              <a:spcAft>
                <a:spcPts val="0"/>
              </a:spcAft>
              <a:buClr>
                <a:schemeClr val="dk1"/>
              </a:buClr>
              <a:buSzPct val="25000"/>
              <a:buFont typeface="Arial"/>
              <a:buNone/>
            </a:pP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3600" b="0" i="0" u="none" strike="noStrike" cap="none">
                <a:solidFill>
                  <a:schemeClr val="dk1"/>
                </a:solidFill>
                <a:latin typeface="Calibri"/>
                <a:ea typeface="Calibri"/>
                <a:cs typeface="Calibri"/>
                <a:sym typeface="Calibri"/>
              </a:rPr>
              <a:t>Teaching for Automaticity: refers to answering facts automatically, in only a few seconds without counting, but thinking about the relationships within              facts is critical</a:t>
            </a:r>
          </a:p>
          <a:p>
            <a:pPr marL="1200150" marR="0" lvl="3" indent="-6350" algn="l" rtl="0">
              <a:lnSpc>
                <a:spcPct val="90000"/>
              </a:lnSpc>
              <a:spcBef>
                <a:spcPts val="500"/>
              </a:spcBef>
              <a:buClr>
                <a:schemeClr val="dk1"/>
              </a:buClr>
              <a:buSzPct val="25000"/>
              <a:buFont typeface="Arial"/>
              <a:buNone/>
            </a:pPr>
            <a:r>
              <a:rPr lang="en-US" sz="1600" b="0" i="0" u="none" strike="noStrike" cap="none">
                <a:solidFill>
                  <a:schemeClr val="dk1"/>
                </a:solidFill>
                <a:latin typeface="Calibri"/>
                <a:ea typeface="Calibri"/>
                <a:cs typeface="Calibri"/>
                <a:sym typeface="Calibri"/>
              </a:rPr>
              <a:t>Fosnot &amp; Dolk, </a:t>
            </a:r>
            <a:r>
              <a:rPr lang="en-US" sz="1600" b="0" i="1" u="none" strike="noStrike" cap="none">
                <a:solidFill>
                  <a:schemeClr val="dk1"/>
                </a:solidFill>
                <a:latin typeface="Calibri"/>
                <a:ea typeface="Calibri"/>
                <a:cs typeface="Calibri"/>
                <a:sym typeface="Calibri"/>
              </a:rPr>
              <a:t>Constructing Number Sense, Addition, and Subtraction, </a:t>
            </a:r>
            <a:r>
              <a:rPr lang="en-US" sz="1600" b="0" i="0" u="none" strike="noStrike" cap="none">
                <a:solidFill>
                  <a:schemeClr val="dk1"/>
                </a:solidFill>
                <a:latin typeface="Calibri"/>
                <a:ea typeface="Calibri"/>
                <a:cs typeface="Calibri"/>
                <a:sym typeface="Calibri"/>
              </a:rPr>
              <a:t>pg. 98</a:t>
            </a:r>
          </a:p>
        </p:txBody>
      </p:sp>
      <p:pic>
        <p:nvPicPr>
          <p:cNvPr id="439" name="Shape 439"/>
          <p:cNvPicPr preferRelativeResize="0"/>
          <p:nvPr/>
        </p:nvPicPr>
        <p:blipFill rotWithShape="1">
          <a:blip r:embed="rId3">
            <a:alphaModFix/>
          </a:blip>
          <a:srcRect/>
          <a:stretch/>
        </p:blipFill>
        <p:spPr>
          <a:xfrm>
            <a:off x="9743606" y="4646962"/>
            <a:ext cx="1363065" cy="19968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838200" y="136525"/>
            <a:ext cx="110523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7200" b="0" i="0" u="none" strike="noStrike" cap="none">
                <a:solidFill>
                  <a:schemeClr val="dk1"/>
                </a:solidFill>
                <a:latin typeface="Calibri"/>
                <a:ea typeface="Calibri"/>
                <a:cs typeface="Calibri"/>
                <a:sym typeface="Calibri"/>
              </a:rPr>
              <a:t>Mastery of Basic Math Facts</a:t>
            </a:r>
          </a:p>
        </p:txBody>
      </p:sp>
      <p:sp>
        <p:nvSpPr>
          <p:cNvPr id="446" name="Shape 446"/>
          <p:cNvSpPr txBox="1">
            <a:spLocks noGrp="1"/>
          </p:cNvSpPr>
          <p:nvPr>
            <p:ph type="body" idx="1"/>
          </p:nvPr>
        </p:nvSpPr>
        <p:spPr>
          <a:xfrm>
            <a:off x="1752600" y="1524000"/>
            <a:ext cx="8915400" cy="460216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0" i="0" u="none" strike="noStrike" cap="none">
                <a:solidFill>
                  <a:schemeClr val="dk1"/>
                </a:solidFill>
                <a:latin typeface="Calibri"/>
                <a:ea typeface="Calibri"/>
                <a:cs typeface="Calibri"/>
                <a:sym typeface="Calibri"/>
              </a:rPr>
              <a:t>Do the following students exhibit a mastery of basic math facts?  Explain why or why not.</a:t>
            </a:r>
          </a:p>
        </p:txBody>
      </p:sp>
      <p:pic>
        <p:nvPicPr>
          <p:cNvPr id="447" name="Shape 447" descr="3.18: Gilberto uses strategies for adding and subtracting, using 10 as a benchmark - Google Chrome"/>
          <p:cNvPicPr preferRelativeResize="0"/>
          <p:nvPr/>
        </p:nvPicPr>
        <p:blipFill rotWithShape="1">
          <a:blip r:embed="rId3">
            <a:alphaModFix/>
          </a:blip>
          <a:srcRect l="20612" t="14091" r="36429" b="6172"/>
          <a:stretch/>
        </p:blipFill>
        <p:spPr>
          <a:xfrm>
            <a:off x="2180253" y="2667000"/>
            <a:ext cx="3028077" cy="3381519"/>
          </a:xfrm>
          <a:prstGeom prst="rect">
            <a:avLst/>
          </a:prstGeom>
          <a:noFill/>
          <a:ln>
            <a:noFill/>
          </a:ln>
        </p:spPr>
      </p:pic>
      <p:sp>
        <p:nvSpPr>
          <p:cNvPr id="448" name="Shape 448"/>
          <p:cNvSpPr txBox="1"/>
          <p:nvPr/>
        </p:nvSpPr>
        <p:spPr>
          <a:xfrm>
            <a:off x="2133600" y="6048521"/>
            <a:ext cx="3200399" cy="98488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dk1"/>
                </a:solidFill>
                <a:latin typeface="Calibri"/>
                <a:ea typeface="Calibri"/>
                <a:cs typeface="Calibri"/>
                <a:sym typeface="Calibri"/>
              </a:rPr>
              <a:t>Gilberto</a:t>
            </a:r>
          </a:p>
          <a:p>
            <a:pPr marL="0" marR="0" lvl="0" indent="0" algn="ctr" rtl="0">
              <a:spcBef>
                <a:spcPts val="0"/>
              </a:spcBef>
              <a:buSzPct val="25000"/>
              <a:buNone/>
            </a:pPr>
            <a:r>
              <a:rPr lang="en-US" sz="2000" u="sng" dirty="0">
                <a:solidFill>
                  <a:schemeClr val="hlink"/>
                </a:solidFill>
                <a:latin typeface="Calibri"/>
                <a:ea typeface="Calibri"/>
                <a:cs typeface="Calibri"/>
                <a:sym typeface="Calibri"/>
                <a:hlinkClick r:id="rId4"/>
              </a:rPr>
              <a:t>http://smarturl.it/CM3.18</a:t>
            </a:r>
          </a:p>
          <a:p>
            <a:pPr marL="0" marR="0" lvl="0" indent="0" algn="l" rtl="0">
              <a:spcBef>
                <a:spcPts val="0"/>
              </a:spcBef>
              <a:buNone/>
            </a:pPr>
            <a:endParaRPr sz="1800" dirty="0">
              <a:solidFill>
                <a:schemeClr val="dk1"/>
              </a:solidFill>
              <a:latin typeface="Calibri"/>
              <a:ea typeface="Calibri"/>
              <a:cs typeface="Calibri"/>
              <a:sym typeface="Calibri"/>
            </a:endParaRPr>
          </a:p>
        </p:txBody>
      </p:sp>
      <p:pic>
        <p:nvPicPr>
          <p:cNvPr id="449" name="Shape 449" descr="3.19: Karen uses a variety of Number Fact strategies for adding and subtracting - Google Chrome"/>
          <p:cNvPicPr preferRelativeResize="0"/>
          <p:nvPr/>
        </p:nvPicPr>
        <p:blipFill rotWithShape="1">
          <a:blip r:embed="rId5">
            <a:alphaModFix/>
          </a:blip>
          <a:srcRect l="31123" t="11244" r="27857" b="13281"/>
          <a:stretch/>
        </p:blipFill>
        <p:spPr>
          <a:xfrm>
            <a:off x="6694714" y="2667000"/>
            <a:ext cx="3048000" cy="3374030"/>
          </a:xfrm>
          <a:prstGeom prst="rect">
            <a:avLst/>
          </a:prstGeom>
          <a:noFill/>
          <a:ln>
            <a:noFill/>
          </a:ln>
        </p:spPr>
      </p:pic>
      <p:sp>
        <p:nvSpPr>
          <p:cNvPr id="450" name="Shape 450"/>
          <p:cNvSpPr txBox="1"/>
          <p:nvPr/>
        </p:nvSpPr>
        <p:spPr>
          <a:xfrm>
            <a:off x="6629400" y="6041030"/>
            <a:ext cx="3200399" cy="12926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dk1"/>
                </a:solidFill>
                <a:latin typeface="Calibri"/>
                <a:ea typeface="Calibri"/>
                <a:cs typeface="Calibri"/>
                <a:sym typeface="Calibri"/>
              </a:rPr>
              <a:t>Karen</a:t>
            </a:r>
          </a:p>
          <a:p>
            <a:pPr marL="0" marR="0" lvl="0" indent="0" algn="ctr" rtl="0">
              <a:spcBef>
                <a:spcPts val="0"/>
              </a:spcBef>
              <a:buSzPct val="25000"/>
              <a:buNone/>
            </a:pPr>
            <a:r>
              <a:rPr lang="en-US" sz="2000" u="sng" dirty="0">
                <a:solidFill>
                  <a:schemeClr val="hlink"/>
                </a:solidFill>
                <a:latin typeface="Calibri"/>
                <a:ea typeface="Calibri"/>
                <a:cs typeface="Calibri"/>
                <a:sym typeface="Calibri"/>
                <a:hlinkClick r:id="rId6"/>
              </a:rPr>
              <a:t>http://smarturl.it/CM3.19</a:t>
            </a:r>
          </a:p>
          <a:p>
            <a:pPr marL="0" marR="0" lvl="0" indent="0" algn="ctr"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TotalTime>
  <Words>2292</Words>
  <Application>Microsoft Office PowerPoint</Application>
  <PresentationFormat>Widescreen</PresentationFormat>
  <Paragraphs>251</Paragraphs>
  <Slides>33</Slides>
  <Notes>33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33</vt:i4>
      </vt:variant>
    </vt:vector>
  </HeadingPairs>
  <TitlesOfParts>
    <vt:vector size="45" baseType="lpstr">
      <vt:lpstr>Arial</vt:lpstr>
      <vt:lpstr>Noto Sans Symbols</vt:lpstr>
      <vt:lpstr>Courier New</vt:lpstr>
      <vt:lpstr>Cambria</vt:lpstr>
      <vt:lpstr>Calibri</vt:lpstr>
      <vt:lpstr>Source Sans Pro</vt:lpstr>
      <vt:lpstr>Cabin</vt:lpstr>
      <vt:lpstr>Lato</vt:lpstr>
      <vt:lpstr>Office Theme</vt:lpstr>
      <vt:lpstr>simple-light-2</vt:lpstr>
      <vt:lpstr>Office Theme</vt:lpstr>
      <vt:lpstr>Office Theme</vt:lpstr>
      <vt:lpstr>Numerical Fluency</vt:lpstr>
      <vt:lpstr>PowerPoint Presentation</vt:lpstr>
      <vt:lpstr>Fluency: Efficiency, Accuracy, Flexibility</vt:lpstr>
      <vt:lpstr>Need for Basic Facts</vt:lpstr>
      <vt:lpstr>Knowing Number Combinations</vt:lpstr>
      <vt:lpstr>Second Grade Fluency Standards Add and subtract within 20</vt:lpstr>
      <vt:lpstr>PowerPoint Presentation</vt:lpstr>
      <vt:lpstr> Memorization verses Automaticity</vt:lpstr>
      <vt:lpstr>Mastery of Basic Math Facts</vt:lpstr>
      <vt:lpstr>    Is Memorization Faster?</vt:lpstr>
      <vt:lpstr>PowerPoint Presentation</vt:lpstr>
      <vt:lpstr>Research Tells Us</vt:lpstr>
      <vt:lpstr>  Faster Isn’t Smarter</vt:lpstr>
      <vt:lpstr>PowerPoint Presentation</vt:lpstr>
      <vt:lpstr>Meaningful Learning of  Basic Number Combinations</vt:lpstr>
      <vt:lpstr>Conceptual Understanding Progression</vt:lpstr>
      <vt:lpstr>Conceptual Understanding</vt:lpstr>
      <vt:lpstr>PowerPoint Presentation</vt:lpstr>
      <vt:lpstr>Addition Combinations</vt:lpstr>
      <vt:lpstr>Ten Frame Number Talk</vt:lpstr>
      <vt:lpstr>Ten Frame Number Talk</vt:lpstr>
      <vt:lpstr>Ten Frame Number Talk </vt:lpstr>
      <vt:lpstr>Number Talks</vt:lpstr>
      <vt:lpstr>Strategic Thinking</vt:lpstr>
      <vt:lpstr>Anchor Charts</vt:lpstr>
      <vt:lpstr>PowerPoint Presentation</vt:lpstr>
      <vt:lpstr>Practice for Fluency</vt:lpstr>
      <vt:lpstr>Games </vt:lpstr>
      <vt:lpstr>Flash Cards</vt:lpstr>
      <vt:lpstr>Flash Cards</vt:lpstr>
      <vt:lpstr>Assessing Fact Fluency</vt:lpstr>
      <vt:lpstr>Assessing Fact Fluency</vt:lpstr>
      <vt:lpstr>Building Fluency at Home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Meredith Math  and Science Institute Fluency</dc:title>
  <dc:creator>Tery Gunter</dc:creator>
  <cp:lastModifiedBy>Wendy Rich</cp:lastModifiedBy>
  <cp:revision>6</cp:revision>
  <dcterms:modified xsi:type="dcterms:W3CDTF">2018-09-28T16:19:52Z</dcterms:modified>
</cp:coreProperties>
</file>