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306" r:id="rId2"/>
    <p:sldId id="307" r:id="rId3"/>
    <p:sldId id="308" r:id="rId4"/>
    <p:sldId id="309" r:id="rId5"/>
    <p:sldId id="310" r:id="rId6"/>
    <p:sldId id="311" r:id="rId7"/>
    <p:sldId id="305" r:id="rId8"/>
    <p:sldId id="281" r:id="rId9"/>
    <p:sldId id="280" r:id="rId10"/>
    <p:sldId id="282" r:id="rId11"/>
    <p:sldId id="283" r:id="rId12"/>
    <p:sldId id="284" r:id="rId13"/>
    <p:sldId id="286" r:id="rId14"/>
    <p:sldId id="287" r:id="rId15"/>
    <p:sldId id="292" r:id="rId16"/>
    <p:sldId id="302" r:id="rId17"/>
    <p:sldId id="312" r:id="rId18"/>
    <p:sldId id="299" r:id="rId19"/>
    <p:sldId id="301" r:id="rId20"/>
    <p:sldId id="298" r:id="rId21"/>
    <p:sldId id="296" r:id="rId22"/>
    <p:sldId id="258" r:id="rId23"/>
  </p:sldIdLst>
  <p:sldSz cx="9144000" cy="5143500" type="screen16x9"/>
  <p:notesSz cx="6858000" cy="9144000"/>
  <p:embeddedFontLst>
    <p:embeddedFont>
      <p:font typeface="Comic Sans MS" panose="030F0702030302020204" pitchFamily="66"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B2EFBC-5CBD-40C1-B0F7-7164BC7C5FD4}">
  <a:tblStyle styleId="{78B2EFBC-5CBD-40C1-B0F7-7164BC7C5F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7" autoAdjust="0"/>
    <p:restoredTop sz="94660"/>
  </p:normalViewPr>
  <p:slideViewPr>
    <p:cSldViewPr snapToGrid="0">
      <p:cViewPr varScale="1">
        <p:scale>
          <a:sx n="91" d="100"/>
          <a:sy n="91" d="100"/>
        </p:scale>
        <p:origin x="85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31636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121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4426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431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8027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8132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7820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2846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3363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5596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3575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4192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6438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7973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8097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7427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5136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967F0-3F42-4CF8-962B-0841F9EFDD1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E231C-1321-4DC4-91BB-CBAC079CC3FE}" type="slidenum">
              <a:rPr lang="en-US" smtClean="0"/>
              <a:t>‹#›</a:t>
            </a:fld>
            <a:endParaRPr lang="en-US"/>
          </a:p>
        </p:txBody>
      </p:sp>
    </p:spTree>
    <p:extLst>
      <p:ext uri="{BB962C8B-B14F-4D97-AF65-F5344CB8AC3E}">
        <p14:creationId xmlns:p14="http://schemas.microsoft.com/office/powerpoint/2010/main" val="70294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tools4ncteachers.com/resources/4-fourth-grade/additional-resources/cluster-1/makingthemostoutofnumbertalksinyourclassroom.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ools4ncteachers.com/resources/0-kindergarten/additional-resources/cluster-1/number-talks-suggested-mental-math-strategies-by-grade-level.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tools4ncteachers.com/resources/district-leaders/documents/number-talk-planninge-template-and-samples.doc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psassets.weebly.com/uploads/9/9/3/2/9932784/number_talks_second_grade_resource.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hyperlink" Target="https://elementarynumbertalks.wordpress.com/second-grade-number-talk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6VliMWIi9z0&amp;t=447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hyperlink" Target="https://www.youtube.com/watch?v=6VliMWIi9z0&amp;feature=youtu.b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ZH-5AK-DiQ&amp;t=531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6.png"/><Relationship Id="rId4" Type="http://schemas.openxmlformats.org/officeDocument/2006/relationships/hyperlink" Target="https://www.youtube.com/watch?v=nZH-5AK-DiQ&amp;feature=youtu.b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PEfxPgZJy4"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7.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SObTuWJ07k&amp;t=376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hyperlink" Target="https://www.youtube.com/watch?v=1SObTuWJ07k&amp;feature=youtu.b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NTbXmMXXr5E&amp;t=389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hyperlink" Target="https://www.youtube.com/watch?v=NTbXmMXXr5E&amp;feature=youtu.b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ools4ncteachers.com/resources/district-leaders/documents/community-number-talks.doc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png"/><Relationship Id="rId1" Type="http://schemas.openxmlformats.org/officeDocument/2006/relationships/slideLayout" Target="../slideLayouts/slideLayout11.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s>
</file>

<file path=ppt/slides/_rels/slide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6" Type="http://schemas.openxmlformats.org/officeDocument/2006/relationships/image" Target="../media/image75.png"/><Relationship Id="rId1" Type="http://schemas.openxmlformats.org/officeDocument/2006/relationships/slideLayout" Target="../slideLayouts/slideLayout1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ools4ncteachers.com/resources/4-fourth-grade/additional-resources/cluster-1/tipsforgettingstartedwithnumbertalks.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hyperlink" Target="https://tools4ncteachers.com/resources/district-leaders/documents/first-grade-number-talks-FAQ.ppt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482" y="1847008"/>
            <a:ext cx="6858000" cy="2010617"/>
          </a:xfrm>
        </p:spPr>
        <p:txBody>
          <a:bodyPr>
            <a:noAutofit/>
          </a:bodyPr>
          <a:lstStyle/>
          <a:p>
            <a:r>
              <a:rPr lang="en-US" sz="7200" dirty="0">
                <a:latin typeface="Comic Sans MS" panose="030F0702030302020204" pitchFamily="66" charset="0"/>
              </a:rPr>
              <a:t>Second Grade</a:t>
            </a:r>
            <a:br>
              <a:rPr lang="en-US" sz="7200" dirty="0">
                <a:latin typeface="Comic Sans MS" panose="030F0702030302020204" pitchFamily="66" charset="0"/>
              </a:rPr>
            </a:br>
            <a:r>
              <a:rPr lang="en-US" sz="5400" dirty="0">
                <a:latin typeface="Comic Sans MS" panose="030F0702030302020204" pitchFamily="66" charset="0"/>
              </a:rPr>
              <a:t>Launching Number Talks</a:t>
            </a:r>
          </a:p>
        </p:txBody>
      </p:sp>
      <p:sp>
        <p:nvSpPr>
          <p:cNvPr id="4" name="object 7"/>
          <p:cNvSpPr/>
          <p:nvPr/>
        </p:nvSpPr>
        <p:spPr>
          <a:xfrm>
            <a:off x="973394" y="300852"/>
            <a:ext cx="683075" cy="980532"/>
          </a:xfrm>
          <a:prstGeom prst="rect">
            <a:avLst/>
          </a:prstGeom>
          <a:blipFill>
            <a:blip r:embed="rId2" cstate="print"/>
            <a:stretch>
              <a:fillRect/>
            </a:stretch>
          </a:blipFill>
        </p:spPr>
        <p:txBody>
          <a:bodyPr wrap="square" lIns="0" tIns="0" rIns="0" bIns="0" rtlCol="0"/>
          <a:lstStyle/>
          <a:p>
            <a:endParaRPr sz="1050"/>
          </a:p>
        </p:txBody>
      </p:sp>
      <p:sp>
        <p:nvSpPr>
          <p:cNvPr id="5" name="object 14"/>
          <p:cNvSpPr/>
          <p:nvPr/>
        </p:nvSpPr>
        <p:spPr>
          <a:xfrm>
            <a:off x="6021882" y="362493"/>
            <a:ext cx="573786" cy="857250"/>
          </a:xfrm>
          <a:prstGeom prst="rect">
            <a:avLst/>
          </a:prstGeom>
          <a:blipFill>
            <a:blip r:embed="rId3" cstate="print"/>
            <a:stretch>
              <a:fillRect/>
            </a:stretch>
          </a:blipFill>
        </p:spPr>
        <p:txBody>
          <a:bodyPr wrap="square" lIns="0" tIns="0" rIns="0" bIns="0" rtlCol="0"/>
          <a:lstStyle/>
          <a:p>
            <a:endParaRPr sz="1050"/>
          </a:p>
        </p:txBody>
      </p:sp>
      <p:sp>
        <p:nvSpPr>
          <p:cNvPr id="6" name="object 12"/>
          <p:cNvSpPr/>
          <p:nvPr/>
        </p:nvSpPr>
        <p:spPr>
          <a:xfrm>
            <a:off x="4032505" y="3969661"/>
            <a:ext cx="539495" cy="829818"/>
          </a:xfrm>
          <a:prstGeom prst="rect">
            <a:avLst/>
          </a:prstGeom>
          <a:blipFill>
            <a:blip r:embed="rId4" cstate="print"/>
            <a:stretch>
              <a:fillRect/>
            </a:stretch>
          </a:blipFill>
        </p:spPr>
        <p:txBody>
          <a:bodyPr wrap="square" lIns="0" tIns="0" rIns="0" bIns="0" rtlCol="0"/>
          <a:lstStyle/>
          <a:p>
            <a:endParaRPr sz="1050"/>
          </a:p>
        </p:txBody>
      </p:sp>
      <p:sp>
        <p:nvSpPr>
          <p:cNvPr id="7" name="object 9"/>
          <p:cNvSpPr/>
          <p:nvPr/>
        </p:nvSpPr>
        <p:spPr>
          <a:xfrm>
            <a:off x="3744557" y="520794"/>
            <a:ext cx="638204" cy="833904"/>
          </a:xfrm>
          <a:prstGeom prst="rect">
            <a:avLst/>
          </a:prstGeom>
          <a:blipFill>
            <a:blip r:embed="rId5" cstate="print"/>
            <a:stretch>
              <a:fillRect/>
            </a:stretch>
          </a:blipFill>
        </p:spPr>
        <p:txBody>
          <a:bodyPr wrap="square" lIns="0" tIns="0" rIns="0" bIns="0" rtlCol="0"/>
          <a:lstStyle/>
          <a:p>
            <a:endParaRPr sz="1050"/>
          </a:p>
        </p:txBody>
      </p:sp>
      <p:sp>
        <p:nvSpPr>
          <p:cNvPr id="9" name="object 5"/>
          <p:cNvSpPr/>
          <p:nvPr/>
        </p:nvSpPr>
        <p:spPr>
          <a:xfrm>
            <a:off x="233781" y="2895438"/>
            <a:ext cx="628983" cy="777411"/>
          </a:xfrm>
          <a:prstGeom prst="rect">
            <a:avLst/>
          </a:prstGeom>
          <a:blipFill>
            <a:blip r:embed="rId6" cstate="print"/>
            <a:stretch>
              <a:fillRect/>
            </a:stretch>
          </a:blipFill>
        </p:spPr>
        <p:txBody>
          <a:bodyPr wrap="square" lIns="0" tIns="0" rIns="0" bIns="0" rtlCol="0"/>
          <a:lstStyle/>
          <a:p>
            <a:endParaRPr sz="1050"/>
          </a:p>
        </p:txBody>
      </p:sp>
      <p:sp>
        <p:nvSpPr>
          <p:cNvPr id="10" name="object 8"/>
          <p:cNvSpPr/>
          <p:nvPr/>
        </p:nvSpPr>
        <p:spPr>
          <a:xfrm>
            <a:off x="1924390" y="4024375"/>
            <a:ext cx="629954" cy="809785"/>
          </a:xfrm>
          <a:prstGeom prst="rect">
            <a:avLst/>
          </a:prstGeom>
          <a:blipFill>
            <a:blip r:embed="rId7" cstate="print"/>
            <a:stretch>
              <a:fillRect/>
            </a:stretch>
          </a:blipFill>
        </p:spPr>
        <p:txBody>
          <a:bodyPr wrap="square" lIns="0" tIns="0" rIns="0" bIns="0" rtlCol="0"/>
          <a:lstStyle/>
          <a:p>
            <a:endParaRPr sz="1050"/>
          </a:p>
        </p:txBody>
      </p:sp>
      <p:sp>
        <p:nvSpPr>
          <p:cNvPr id="11" name="object 11"/>
          <p:cNvSpPr/>
          <p:nvPr/>
        </p:nvSpPr>
        <p:spPr>
          <a:xfrm>
            <a:off x="157733" y="1543050"/>
            <a:ext cx="579501" cy="834390"/>
          </a:xfrm>
          <a:prstGeom prst="rect">
            <a:avLst/>
          </a:prstGeom>
          <a:blipFill>
            <a:blip r:embed="rId8" cstate="print"/>
            <a:stretch>
              <a:fillRect/>
            </a:stretch>
          </a:blipFill>
        </p:spPr>
        <p:txBody>
          <a:bodyPr wrap="square" lIns="0" tIns="0" rIns="0" bIns="0" rtlCol="0"/>
          <a:lstStyle/>
          <a:p>
            <a:endParaRPr sz="1050"/>
          </a:p>
        </p:txBody>
      </p:sp>
      <p:sp>
        <p:nvSpPr>
          <p:cNvPr id="12" name="object 6"/>
          <p:cNvSpPr/>
          <p:nvPr/>
        </p:nvSpPr>
        <p:spPr>
          <a:xfrm>
            <a:off x="7747257" y="1181861"/>
            <a:ext cx="509777" cy="757809"/>
          </a:xfrm>
          <a:prstGeom prst="rect">
            <a:avLst/>
          </a:prstGeom>
          <a:blipFill>
            <a:blip r:embed="rId9" cstate="print"/>
            <a:stretch>
              <a:fillRect/>
            </a:stretch>
          </a:blipFill>
        </p:spPr>
        <p:txBody>
          <a:bodyPr wrap="square" lIns="0" tIns="0" rIns="0" bIns="0" rtlCol="0"/>
          <a:lstStyle/>
          <a:p>
            <a:endParaRPr sz="1050"/>
          </a:p>
        </p:txBody>
      </p:sp>
      <p:sp>
        <p:nvSpPr>
          <p:cNvPr id="13" name="object 10"/>
          <p:cNvSpPr/>
          <p:nvPr/>
        </p:nvSpPr>
        <p:spPr>
          <a:xfrm>
            <a:off x="7078601" y="3857624"/>
            <a:ext cx="598932" cy="854964"/>
          </a:xfrm>
          <a:prstGeom prst="rect">
            <a:avLst/>
          </a:prstGeom>
          <a:blipFill>
            <a:blip r:embed="rId10" cstate="print"/>
            <a:stretch>
              <a:fillRect/>
            </a:stretch>
          </a:blipFill>
        </p:spPr>
        <p:txBody>
          <a:bodyPr wrap="square" lIns="0" tIns="0" rIns="0" bIns="0" rtlCol="0"/>
          <a:lstStyle/>
          <a:p>
            <a:endParaRPr sz="1050"/>
          </a:p>
        </p:txBody>
      </p:sp>
      <p:sp>
        <p:nvSpPr>
          <p:cNvPr id="14" name="object 13"/>
          <p:cNvSpPr/>
          <p:nvPr/>
        </p:nvSpPr>
        <p:spPr>
          <a:xfrm>
            <a:off x="7839839" y="2796920"/>
            <a:ext cx="566927" cy="878967"/>
          </a:xfrm>
          <a:prstGeom prst="rect">
            <a:avLst/>
          </a:prstGeom>
          <a:blipFill>
            <a:blip r:embed="rId11" cstate="print"/>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139365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txBox="1">
            <a:spLocks noGrp="1"/>
          </p:cNvSpPr>
          <p:nvPr>
            <p:ph type="body" idx="1"/>
          </p:nvPr>
        </p:nvSpPr>
        <p:spPr>
          <a:xfrm>
            <a:off x="159300" y="858575"/>
            <a:ext cx="88002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solidFill>
                  <a:srgbClr val="000000"/>
                </a:solidFill>
                <a:latin typeface="Century Gothic"/>
                <a:ea typeface="Century Gothic"/>
                <a:cs typeface="Century Gothic"/>
                <a:sym typeface="Century Gothic"/>
              </a:rPr>
              <a:t>Description:</a:t>
            </a:r>
            <a:r>
              <a:rPr lang="en" sz="2400" dirty="0">
                <a:solidFill>
                  <a:srgbClr val="000000"/>
                </a:solidFill>
                <a:latin typeface="Century Gothic"/>
                <a:ea typeface="Century Gothic"/>
                <a:cs typeface="Century Gothic"/>
                <a:sym typeface="Century Gothic"/>
              </a:rPr>
              <a:t>  </a:t>
            </a:r>
            <a:r>
              <a:rPr lang="en" sz="2000" dirty="0">
                <a:solidFill>
                  <a:srgbClr val="000000"/>
                </a:solidFill>
                <a:latin typeface="Century Gothic"/>
                <a:ea typeface="Century Gothic"/>
                <a:cs typeface="Century Gothic"/>
                <a:sym typeface="Century Gothic"/>
              </a:rPr>
              <a:t>This article </a:t>
            </a:r>
            <a:r>
              <a:rPr lang="en" sz="2000" dirty="0">
                <a:solidFill>
                  <a:schemeClr val="dk1"/>
                </a:solidFill>
                <a:latin typeface="Century Gothic"/>
                <a:ea typeface="Century Gothic"/>
                <a:cs typeface="Century Gothic"/>
                <a:sym typeface="Century Gothic"/>
              </a:rPr>
              <a:t>provides a brief snapshot of why number talks are important and how teachers can begin using number talks in their classroom</a:t>
            </a:r>
            <a:r>
              <a:rPr lang="en-US" sz="2000" dirty="0">
                <a:solidFill>
                  <a:schemeClr val="dk1"/>
                </a:solidFill>
                <a:latin typeface="Century Gothic"/>
                <a:ea typeface="Century Gothic"/>
                <a:cs typeface="Century Gothic"/>
                <a:sym typeface="Century Gothic"/>
              </a:rPr>
              <a:t>s</a:t>
            </a:r>
            <a:r>
              <a:rPr lang="en" sz="2000" dirty="0">
                <a:solidFill>
                  <a:schemeClr val="dk1"/>
                </a:solidFill>
                <a:latin typeface="Century Gothic"/>
                <a:ea typeface="Century Gothic"/>
                <a:cs typeface="Century Gothic"/>
                <a:sym typeface="Century Gothic"/>
              </a:rPr>
              <a:t>.  This article could be used </a:t>
            </a:r>
            <a:r>
              <a:rPr lang="en-US" sz="2000" dirty="0">
                <a:solidFill>
                  <a:schemeClr val="dk1"/>
                </a:solidFill>
                <a:latin typeface="Century Gothic"/>
                <a:ea typeface="Century Gothic"/>
                <a:cs typeface="Century Gothic"/>
                <a:sym typeface="Century Gothic"/>
              </a:rPr>
              <a:t>to share information about number talks </a:t>
            </a:r>
            <a:r>
              <a:rPr lang="en" sz="2000" dirty="0">
                <a:solidFill>
                  <a:schemeClr val="dk1"/>
                </a:solidFill>
                <a:latin typeface="Century Gothic"/>
                <a:ea typeface="Century Gothic"/>
                <a:cs typeface="Century Gothic"/>
                <a:sym typeface="Century Gothic"/>
              </a:rPr>
              <a:t>with parents.</a:t>
            </a:r>
            <a:endParaRPr sz="2000" dirty="0">
              <a:solidFill>
                <a:srgbClr val="000000"/>
              </a:solidFill>
              <a:latin typeface="Century Gothic"/>
              <a:ea typeface="Century Gothic"/>
              <a:cs typeface="Century Gothic"/>
              <a:sym typeface="Century Gothic"/>
            </a:endParaRPr>
          </a:p>
          <a:p>
            <a:pPr marL="0" lvl="0" indent="0">
              <a:buNone/>
            </a:pPr>
            <a:endParaRPr lang="en" sz="24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a:ea typeface="Century Gothic"/>
                <a:cs typeface="Century Gothic"/>
                <a:sym typeface="Century Gothic"/>
                <a:hlinkClick r:id="rId3"/>
              </a:rPr>
              <a:t>https://tools4ncteachers.com/resources/4-fourth-grade/additional</a:t>
            </a:r>
          </a:p>
          <a:p>
            <a:pPr marL="0" lvl="0" indent="0">
              <a:buNone/>
            </a:pPr>
            <a:r>
              <a:rPr lang="en-US" sz="1400" dirty="0">
                <a:solidFill>
                  <a:srgbClr val="000000"/>
                </a:solidFill>
                <a:latin typeface="Century Gothic"/>
                <a:ea typeface="Century Gothic"/>
                <a:cs typeface="Century Gothic"/>
                <a:sym typeface="Century Gothic"/>
                <a:hlinkClick r:id="rId3"/>
              </a:rPr>
              <a:t>-resources/cluster-1/makingthemostoutofnumbertalksinyourclassroom.pdf</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242" name="Shape 242"/>
          <p:cNvSpPr txBox="1">
            <a:spLocks noGrp="1"/>
          </p:cNvSpPr>
          <p:nvPr>
            <p:ph type="title"/>
          </p:nvPr>
        </p:nvSpPr>
        <p:spPr>
          <a:xfrm>
            <a:off x="134679" y="63926"/>
            <a:ext cx="89970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dirty="0">
                <a:latin typeface="Century Gothic"/>
                <a:ea typeface="Century Gothic"/>
                <a:cs typeface="Century Gothic"/>
                <a:sym typeface="Century Gothic"/>
              </a:rPr>
              <a:t>Topic: </a:t>
            </a:r>
            <a:r>
              <a:rPr lang="en" sz="2200" b="1" dirty="0">
                <a:latin typeface="Century Gothic"/>
                <a:ea typeface="Century Gothic"/>
                <a:cs typeface="Century Gothic"/>
                <a:sym typeface="Century Gothic"/>
              </a:rPr>
              <a:t>Making the Most Out of Number Talks in Your Classroom</a:t>
            </a:r>
            <a:endParaRPr sz="2200" b="1" dirty="0">
              <a:latin typeface="Century Gothic"/>
              <a:ea typeface="Century Gothic"/>
              <a:cs typeface="Century Gothic"/>
              <a:sym typeface="Century Gothic"/>
            </a:endParaRPr>
          </a:p>
        </p:txBody>
      </p:sp>
      <p:sp>
        <p:nvSpPr>
          <p:cNvPr id="243" name="Shape 243"/>
          <p:cNvSpPr txBox="1"/>
          <p:nvPr/>
        </p:nvSpPr>
        <p:spPr>
          <a:xfrm>
            <a:off x="134679" y="4414371"/>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45" name="Shape 245"/>
          <p:cNvPicPr preferRelativeResize="0"/>
          <p:nvPr/>
        </p:nvPicPr>
        <p:blipFill>
          <a:blip r:embed="rId4">
            <a:alphaModFix/>
          </a:blip>
          <a:stretch>
            <a:fillRect/>
          </a:stretch>
        </p:blipFill>
        <p:spPr>
          <a:xfrm>
            <a:off x="6846600" y="2240600"/>
            <a:ext cx="1749975" cy="1884800"/>
          </a:xfrm>
          <a:prstGeom prst="rect">
            <a:avLst/>
          </a:prstGeom>
          <a:noFill/>
          <a:ln>
            <a:noFill/>
          </a:ln>
        </p:spPr>
      </p:pic>
      <p:sp>
        <p:nvSpPr>
          <p:cNvPr id="246" name="Shape 246"/>
          <p:cNvSpPr/>
          <p:nvPr/>
        </p:nvSpPr>
        <p:spPr>
          <a:xfrm>
            <a:off x="6819300" y="2186275"/>
            <a:ext cx="1910100" cy="210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369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3023050" y="2122021"/>
            <a:ext cx="3025500" cy="2533800"/>
          </a:xfrm>
          <a:prstGeom prst="flowChartAlternateProcess">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a:spLocks noGrp="1"/>
          </p:cNvSpPr>
          <p:nvPr>
            <p:ph type="title"/>
          </p:nvPr>
        </p:nvSpPr>
        <p:spPr>
          <a:xfrm>
            <a:off x="311700" y="285368"/>
            <a:ext cx="8520600" cy="9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Century Gothic"/>
                <a:ea typeface="Century Gothic"/>
                <a:cs typeface="Century Gothic"/>
                <a:sym typeface="Century Gothic"/>
              </a:rPr>
              <a:t>Resources for Launching Number Talks</a:t>
            </a:r>
            <a:endParaRPr sz="4800" b="1" dirty="0">
              <a:latin typeface="Century Gothic"/>
              <a:ea typeface="Century Gothic"/>
              <a:cs typeface="Century Gothic"/>
              <a:sym typeface="Century Gothic"/>
            </a:endParaRPr>
          </a:p>
        </p:txBody>
      </p:sp>
      <p:pic>
        <p:nvPicPr>
          <p:cNvPr id="223" name="Shape 223"/>
          <p:cNvPicPr preferRelativeResize="0"/>
          <p:nvPr/>
        </p:nvPicPr>
        <p:blipFill>
          <a:blip r:embed="rId3">
            <a:alphaModFix/>
          </a:blip>
          <a:stretch>
            <a:fillRect/>
          </a:stretch>
        </p:blipFill>
        <p:spPr>
          <a:xfrm>
            <a:off x="3748088" y="2274471"/>
            <a:ext cx="1647825" cy="2038350"/>
          </a:xfrm>
          <a:prstGeom prst="rect">
            <a:avLst/>
          </a:prstGeom>
          <a:noFill/>
          <a:ln>
            <a:noFill/>
          </a:ln>
        </p:spPr>
      </p:pic>
      <p:sp>
        <p:nvSpPr>
          <p:cNvPr id="224" name="Shape 224"/>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9052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6700" y="686726"/>
            <a:ext cx="8776883" cy="3294128"/>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panose="020B0502020202020204" pitchFamily="34" charset="0"/>
                <a:ea typeface="Century Gothic"/>
                <a:cs typeface="Century Gothic"/>
                <a:sym typeface="Century Gothic"/>
              </a:rPr>
              <a:t>Description:  </a:t>
            </a:r>
            <a:r>
              <a:rPr lang="en-US" sz="2000" dirty="0">
                <a:solidFill>
                  <a:schemeClr val="tx1"/>
                </a:solidFill>
                <a:latin typeface="Century Gothic" panose="020B0502020202020204" pitchFamily="34" charset="0"/>
              </a:rPr>
              <a:t>This resource helps teachers plan and pace number talks throughout the school year.  It lists common strategies by grade level in order of increasing sophistication.  Some of the strategies are linked to demonstration videos. </a:t>
            </a:r>
          </a:p>
          <a:p>
            <a:pPr marL="0" lvl="0" indent="0">
              <a:buNone/>
            </a:pPr>
            <a:endParaRPr sz="2000" dirty="0">
              <a:solidFill>
                <a:schemeClr val="tx1"/>
              </a:solidFill>
              <a:latin typeface="Century Gothic" panose="020B0502020202020204" pitchFamily="34" charset="0"/>
              <a:ea typeface="Century Gothic"/>
              <a:cs typeface="Century Gothic"/>
              <a:sym typeface="Century Gothic"/>
            </a:endParaRPr>
          </a:p>
          <a:p>
            <a:pPr marL="0" lvl="0" indent="0">
              <a:lnSpc>
                <a:spcPct val="100000"/>
              </a:lnSpc>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panose="020B0502020202020204" pitchFamily="34" charset="0"/>
                <a:ea typeface="Century Gothic"/>
                <a:cs typeface="Century Gothic"/>
                <a:sym typeface="Century Gothic"/>
                <a:hlinkClick r:id="rId3"/>
              </a:rPr>
              <a:t>https://tools4ncteachers.com/resources/0-kindergarten</a:t>
            </a:r>
          </a:p>
          <a:p>
            <a:pPr marL="0" lvl="0" indent="0">
              <a:lnSpc>
                <a:spcPct val="100000"/>
              </a:lnSpc>
              <a:buNone/>
            </a:pPr>
            <a:r>
              <a:rPr lang="en-US" sz="1400" dirty="0">
                <a:solidFill>
                  <a:srgbClr val="000000"/>
                </a:solidFill>
                <a:latin typeface="Century Gothic" panose="020B0502020202020204" pitchFamily="34" charset="0"/>
                <a:ea typeface="Century Gothic"/>
                <a:cs typeface="Century Gothic"/>
                <a:sym typeface="Century Gothic"/>
                <a:hlinkClick r:id="rId3"/>
              </a:rPr>
              <a:t>/additional-resources/cluster-1/number-talks-suggested-mental</a:t>
            </a:r>
          </a:p>
          <a:p>
            <a:pPr marL="0" lvl="0" indent="0">
              <a:lnSpc>
                <a:spcPct val="100000"/>
              </a:lnSpc>
              <a:buNone/>
            </a:pPr>
            <a:r>
              <a:rPr lang="en-US" sz="1400" dirty="0">
                <a:solidFill>
                  <a:srgbClr val="000000"/>
                </a:solidFill>
                <a:latin typeface="Century Gothic" panose="020B0502020202020204" pitchFamily="34" charset="0"/>
                <a:ea typeface="Century Gothic"/>
                <a:cs typeface="Century Gothic"/>
                <a:sym typeface="Century Gothic"/>
                <a:hlinkClick r:id="rId3"/>
              </a:rPr>
              <a:t>-math-strategies-by-grade-level.pdf</a:t>
            </a:r>
            <a:r>
              <a:rPr lang="en-US" sz="1400"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47000" y="42263"/>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a:t>
            </a:r>
            <a:r>
              <a:rPr lang="en" sz="3600" b="1" dirty="0">
                <a:latin typeface="Century Gothic"/>
                <a:ea typeface="Century Gothic"/>
                <a:cs typeface="Century Gothic"/>
                <a:sym typeface="Century Gothic"/>
              </a:rPr>
              <a:t>:  </a:t>
            </a:r>
            <a:r>
              <a:rPr lang="en" b="1" dirty="0">
                <a:latin typeface="Century Gothic"/>
                <a:ea typeface="Century Gothic"/>
                <a:cs typeface="Century Gothic"/>
                <a:sym typeface="Century Gothic"/>
              </a:rPr>
              <a:t>Suggested Mental Math Strategies</a:t>
            </a:r>
            <a:endParaRPr b="1" dirty="0">
              <a:latin typeface="Century Gothic"/>
              <a:ea typeface="Century Gothic"/>
              <a:cs typeface="Century Gothic"/>
              <a:sym typeface="Century Gothic"/>
            </a:endParaRPr>
          </a:p>
        </p:txBody>
      </p:sp>
      <p:sp>
        <p:nvSpPr>
          <p:cNvPr id="78" name="Shape 78"/>
          <p:cNvSpPr txBox="1"/>
          <p:nvPr/>
        </p:nvSpPr>
        <p:spPr>
          <a:xfrm>
            <a:off x="147000" y="4387482"/>
            <a:ext cx="8114182"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4"/>
          <a:stretch>
            <a:fillRect/>
          </a:stretch>
        </p:blipFill>
        <p:spPr>
          <a:xfrm>
            <a:off x="6192981" y="2333790"/>
            <a:ext cx="2619506" cy="2053692"/>
          </a:xfrm>
          <a:prstGeom prst="rect">
            <a:avLst/>
          </a:prstGeom>
        </p:spPr>
      </p:pic>
    </p:spTree>
    <p:extLst>
      <p:ext uri="{BB962C8B-B14F-4D97-AF65-F5344CB8AC3E}">
        <p14:creationId xmlns:p14="http://schemas.microsoft.com/office/powerpoint/2010/main" val="241658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94282" y="941200"/>
            <a:ext cx="2571750" cy="3143250"/>
          </a:xfrm>
          <a:prstGeom prst="rect">
            <a:avLst/>
          </a:prstGeom>
        </p:spPr>
      </p:pic>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69199" y="804458"/>
            <a:ext cx="6391130"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panose="020B0502020202020204" pitchFamily="34" charset="0"/>
                <a:ea typeface="Century Gothic"/>
                <a:cs typeface="Century Gothic"/>
                <a:sym typeface="Century Gothic"/>
              </a:rPr>
              <a:t>Description:  </a:t>
            </a:r>
            <a:r>
              <a:rPr lang="en-US" sz="2000" dirty="0">
                <a:solidFill>
                  <a:schemeClr val="tx1"/>
                </a:solidFill>
                <a:latin typeface="Century Gothic" panose="020B0502020202020204" pitchFamily="34" charset="0"/>
              </a:rPr>
              <a:t>This template helps teachers plan daily number talks.  Using this template can help teachers carefully consider the goals and focus strategies for number talks, as well as possible problems, anticipated student strategies, and questions to promote discussion. </a:t>
            </a:r>
            <a:endParaRPr sz="2000" dirty="0">
              <a:solidFill>
                <a:schemeClr val="tx1"/>
              </a:solidFill>
              <a:latin typeface="Century Gothic" panose="020B0502020202020204" pitchFamily="34" charset="0"/>
              <a:ea typeface="Century Gothic"/>
              <a:cs typeface="Century Gothic"/>
              <a:sym typeface="Century Gothic"/>
            </a:endParaRPr>
          </a:p>
          <a:p>
            <a:pPr marL="0" lvl="0" indent="0">
              <a:buNone/>
            </a:pPr>
            <a:endParaRPr lang="en" sz="12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latin typeface="Century Gothic" panose="020B0502020202020204" pitchFamily="34" charset="0"/>
                <a:hlinkClick r:id="rId4"/>
              </a:rPr>
              <a:t>https://tools4ncteachers.com/resources/district-leaders/documents/number-talk-planninge-template-and-samples.docx</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a:t>
            </a:r>
            <a:r>
              <a:rPr lang="en" sz="3600" b="1" dirty="0">
                <a:latin typeface="Century Gothic"/>
                <a:ea typeface="Century Gothic"/>
                <a:cs typeface="Century Gothic"/>
                <a:sym typeface="Century Gothic"/>
              </a:rPr>
              <a:t>:  </a:t>
            </a:r>
            <a:r>
              <a:rPr lang="en" sz="2600" b="1" dirty="0">
                <a:latin typeface="Century Gothic"/>
                <a:ea typeface="Century Gothic"/>
                <a:cs typeface="Century Gothic"/>
                <a:sym typeface="Century Gothic"/>
              </a:rPr>
              <a:t>Number Talk Planning Templates and Samples</a:t>
            </a:r>
            <a:endParaRPr sz="2600" b="1" dirty="0">
              <a:latin typeface="Century Gothic"/>
              <a:ea typeface="Century Gothic"/>
              <a:cs typeface="Century Gothic"/>
              <a:sym typeface="Century Gothic"/>
            </a:endParaRPr>
          </a:p>
        </p:txBody>
      </p:sp>
      <p:sp>
        <p:nvSpPr>
          <p:cNvPr id="78" name="Shape 78"/>
          <p:cNvSpPr txBox="1"/>
          <p:nvPr/>
        </p:nvSpPr>
        <p:spPr>
          <a:xfrm>
            <a:off x="822000" y="4293000"/>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800" dirty="0">
              <a:latin typeface="Century Gothic"/>
              <a:ea typeface="Century Gothic"/>
              <a:cs typeface="Century Gothic"/>
              <a:sym typeface="Century Gothic"/>
            </a:endParaRPr>
          </a:p>
        </p:txBody>
      </p:sp>
      <p:sp>
        <p:nvSpPr>
          <p:cNvPr id="9" name="Shape 78"/>
          <p:cNvSpPr txBox="1"/>
          <p:nvPr/>
        </p:nvSpPr>
        <p:spPr>
          <a:xfrm>
            <a:off x="156700" y="4410732"/>
            <a:ext cx="8114182"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Building Classroom Community</a:t>
            </a:r>
            <a:endParaRPr sz="1800" dirty="0">
              <a:latin typeface="Century Gothic"/>
              <a:ea typeface="Century Gothic"/>
              <a:cs typeface="Century Gothic"/>
              <a:sym typeface="Century Gothic"/>
            </a:endParaRPr>
          </a:p>
        </p:txBody>
      </p:sp>
    </p:spTree>
    <p:extLst>
      <p:ext uri="{BB962C8B-B14F-4D97-AF65-F5344CB8AC3E}">
        <p14:creationId xmlns:p14="http://schemas.microsoft.com/office/powerpoint/2010/main" val="52669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9299" y="19407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298" y="661150"/>
            <a:ext cx="8711433" cy="3553498"/>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panose="020B0502020202020204" pitchFamily="34" charset="0"/>
                <a:ea typeface="Century Gothic"/>
                <a:cs typeface="Century Gothic"/>
                <a:sym typeface="Century Gothic"/>
              </a:rPr>
              <a:t>Description:  </a:t>
            </a:r>
            <a:r>
              <a:rPr lang="en-US" sz="2000" dirty="0">
                <a:solidFill>
                  <a:schemeClr val="tx1"/>
                </a:solidFill>
                <a:latin typeface="Century Gothic" panose="020B0502020202020204" pitchFamily="34" charset="0"/>
              </a:rPr>
              <a:t>Visit the first link to read an overview of </a:t>
            </a:r>
            <a:r>
              <a:rPr lang="en-US" sz="2000" dirty="0" smtClean="0">
                <a:solidFill>
                  <a:schemeClr val="tx1"/>
                </a:solidFill>
                <a:latin typeface="Century Gothic" panose="020B0502020202020204" pitchFamily="34" charset="0"/>
              </a:rPr>
              <a:t>2nd </a:t>
            </a:r>
            <a:r>
              <a:rPr lang="en-US" sz="2000" dirty="0">
                <a:solidFill>
                  <a:schemeClr val="tx1"/>
                </a:solidFill>
                <a:latin typeface="Century Gothic" panose="020B0502020202020204" pitchFamily="34" charset="0"/>
              </a:rPr>
              <a:t>grade number talks and see samples that are organized by common addition strategies and tools.  The second link provides </a:t>
            </a:r>
            <a:r>
              <a:rPr lang="en-US" sz="2000" dirty="0" smtClean="0">
                <a:solidFill>
                  <a:schemeClr val="tx1"/>
                </a:solidFill>
                <a:latin typeface="Century Gothic" panose="020B0502020202020204" pitchFamily="34" charset="0"/>
              </a:rPr>
              <a:t>2nd </a:t>
            </a:r>
            <a:r>
              <a:rPr lang="en-US" sz="2000" dirty="0">
                <a:solidFill>
                  <a:schemeClr val="tx1"/>
                </a:solidFill>
                <a:latin typeface="Century Gothic" panose="020B0502020202020204" pitchFamily="34" charset="0"/>
              </a:rPr>
              <a:t>grade number talk resources and slides with specific examples to use with students in the classroom.</a:t>
            </a:r>
          </a:p>
          <a:p>
            <a:pPr marL="0" lvl="0" indent="0">
              <a:lnSpc>
                <a:spcPct val="100000"/>
              </a:lnSpc>
              <a:buNone/>
            </a:pPr>
            <a:endParaRPr lang="en" sz="2400" b="1" dirty="0" smtClean="0">
              <a:solidFill>
                <a:srgbClr val="000000"/>
              </a:solidFill>
              <a:latin typeface="Century Gothic"/>
              <a:ea typeface="Century Gothic"/>
              <a:cs typeface="Century Gothic"/>
              <a:sym typeface="Century Gothic"/>
            </a:endParaRPr>
          </a:p>
          <a:p>
            <a:pPr marL="0" lvl="0" indent="0">
              <a:lnSpc>
                <a:spcPct val="100000"/>
              </a:lnSpc>
              <a:buNone/>
            </a:pPr>
            <a:r>
              <a:rPr lang="en" sz="2400" b="1" dirty="0" smtClean="0">
                <a:solidFill>
                  <a:srgbClr val="000000"/>
                </a:solidFill>
                <a:latin typeface="Century Gothic"/>
                <a:ea typeface="Century Gothic"/>
                <a:cs typeface="Century Gothic"/>
                <a:sym typeface="Century Gothic"/>
              </a:rPr>
              <a:t>Links</a:t>
            </a:r>
            <a:r>
              <a:rPr lang="en" sz="2400" b="1" dirty="0">
                <a:solidFill>
                  <a:srgbClr val="000000"/>
                </a:solidFill>
                <a:latin typeface="Century Gothic"/>
                <a:ea typeface="Century Gothic"/>
                <a:cs typeface="Century Gothic"/>
                <a:sym typeface="Century Gothic"/>
              </a:rPr>
              <a:t>: </a:t>
            </a:r>
            <a:r>
              <a:rPr lang="en" sz="800" b="1" dirty="0">
                <a:solidFill>
                  <a:srgbClr val="000000"/>
                </a:solidFill>
                <a:latin typeface="Century Gothic"/>
                <a:ea typeface="Century Gothic"/>
                <a:cs typeface="Century Gothic"/>
                <a:sym typeface="Century Gothic"/>
              </a:rPr>
              <a:t> </a:t>
            </a:r>
          </a:p>
          <a:p>
            <a:pPr marL="0" lvl="0" indent="0">
              <a:lnSpc>
                <a:spcPct val="100000"/>
              </a:lnSpc>
              <a:buNone/>
            </a:pPr>
            <a:r>
              <a:rPr lang="en" sz="1400" b="1" dirty="0">
                <a:solidFill>
                  <a:srgbClr val="000000"/>
                </a:solidFill>
                <a:latin typeface="Century Gothic"/>
                <a:ea typeface="Century Gothic"/>
                <a:cs typeface="Century Gothic"/>
                <a:sym typeface="Century Gothic"/>
              </a:rPr>
              <a:t>Overview</a:t>
            </a:r>
            <a:r>
              <a:rPr lang="en" sz="2400" b="1" dirty="0">
                <a:solidFill>
                  <a:srgbClr val="000000"/>
                </a:solidFill>
                <a:latin typeface="Century Gothic"/>
                <a:ea typeface="Century Gothic"/>
                <a:cs typeface="Century Gothic"/>
                <a:sym typeface="Century Gothic"/>
              </a:rPr>
              <a:t> </a:t>
            </a:r>
            <a:r>
              <a:rPr lang="en-US" sz="1400" dirty="0">
                <a:solidFill>
                  <a:srgbClr val="000000"/>
                </a:solidFill>
                <a:latin typeface="Century Gothic"/>
                <a:ea typeface="Century Gothic"/>
                <a:cs typeface="Century Gothic"/>
                <a:sym typeface="Century Gothic"/>
                <a:hlinkClick r:id="rId3"/>
              </a:rPr>
              <a:t>http://</a:t>
            </a:r>
            <a:r>
              <a:rPr lang="en-US" sz="1400" dirty="0" smtClean="0">
                <a:solidFill>
                  <a:srgbClr val="000000"/>
                </a:solidFill>
                <a:latin typeface="Century Gothic"/>
                <a:ea typeface="Century Gothic"/>
                <a:cs typeface="Century Gothic"/>
                <a:sym typeface="Century Gothic"/>
                <a:hlinkClick r:id="rId3"/>
              </a:rPr>
              <a:t>bpsassets.weebly.com/uploads/9/9/3/2/9932784/number_talks_second_grade_resource.pdf</a:t>
            </a:r>
            <a:endParaRPr lang="en-US" sz="1400" dirty="0" smtClean="0">
              <a:solidFill>
                <a:srgbClr val="000000"/>
              </a:solidFill>
              <a:latin typeface="Century Gothic"/>
              <a:ea typeface="Century Gothic"/>
              <a:cs typeface="Century Gothic"/>
              <a:sym typeface="Century Gothic"/>
            </a:endParaRPr>
          </a:p>
          <a:p>
            <a:pPr marL="0" lvl="0" indent="0">
              <a:lnSpc>
                <a:spcPct val="100000"/>
              </a:lnSpc>
              <a:buNone/>
            </a:pPr>
            <a:r>
              <a:rPr lang="en-US" sz="1400" b="1" dirty="0" smtClean="0">
                <a:solidFill>
                  <a:schemeClr val="tx1"/>
                </a:solidFill>
              </a:rPr>
              <a:t>PowerPoints  </a:t>
            </a:r>
            <a:r>
              <a:rPr lang="en-US" sz="1400" dirty="0">
                <a:solidFill>
                  <a:schemeClr val="tx1"/>
                </a:solidFill>
                <a:latin typeface="Century Gothic" panose="020B0502020202020204" pitchFamily="34" charset="0"/>
                <a:ea typeface="Century Gothic"/>
                <a:cs typeface="Century Gothic"/>
                <a:sym typeface="Century Gothic"/>
                <a:hlinkClick r:id="rId4"/>
              </a:rPr>
              <a:t>https://elementarynumbertalks.wordpress.com/second-grade-number-talks</a:t>
            </a:r>
            <a:r>
              <a:rPr lang="en-US" sz="1400" dirty="0" smtClean="0">
                <a:solidFill>
                  <a:schemeClr val="tx1"/>
                </a:solidFill>
                <a:latin typeface="Century Gothic" panose="020B0502020202020204" pitchFamily="34" charset="0"/>
                <a:ea typeface="Century Gothic"/>
                <a:cs typeface="Century Gothic"/>
                <a:sym typeface="Century Gothic"/>
                <a:hlinkClick r:id="rId4"/>
              </a:rPr>
              <a:t>/</a:t>
            </a:r>
            <a:endParaRPr lang="en-US" sz="1400" dirty="0" smtClean="0">
              <a:solidFill>
                <a:schemeClr val="tx1"/>
              </a:solidFill>
              <a:latin typeface="Century Gothic" panose="020B0502020202020204" pitchFamily="34" charset="0"/>
              <a:ea typeface="Century Gothic"/>
              <a:cs typeface="Century Gothic"/>
              <a:sym typeface="Century Gothic"/>
            </a:endParaRPr>
          </a:p>
          <a:p>
            <a:pPr marL="0" lvl="0" indent="0">
              <a:lnSpc>
                <a:spcPct val="100000"/>
              </a:lnSpc>
              <a:buNone/>
            </a:pPr>
            <a:endParaRPr sz="2000" dirty="0">
              <a:solidFill>
                <a:srgbClr val="000000"/>
              </a:solidFill>
              <a:latin typeface="Century Gothic"/>
              <a:ea typeface="Century Gothic"/>
              <a:cs typeface="Century Gothic"/>
              <a:sym typeface="Century Gothic"/>
            </a:endParaRPr>
          </a:p>
        </p:txBody>
      </p:sp>
      <p:sp>
        <p:nvSpPr>
          <p:cNvPr id="76" name="Shape 76"/>
          <p:cNvSpPr txBox="1">
            <a:spLocks noGrp="1"/>
          </p:cNvSpPr>
          <p:nvPr>
            <p:ph type="title"/>
          </p:nvPr>
        </p:nvSpPr>
        <p:spPr>
          <a:xfrm>
            <a:off x="147000" y="88450"/>
            <a:ext cx="8997000" cy="572700"/>
          </a:xfrm>
          <a:prstGeom prst="rect">
            <a:avLst/>
          </a:prstGeom>
        </p:spPr>
        <p:txBody>
          <a:bodyPr spcFirstLastPara="1" wrap="square" lIns="91425" tIns="91425" rIns="91425" bIns="91425" anchor="t" anchorCtr="0">
            <a:noAutofit/>
          </a:bodyPr>
          <a:lstStyle/>
          <a:p>
            <a:pPr lvl="0"/>
            <a:r>
              <a:rPr lang="en" sz="3000" b="1" dirty="0">
                <a:latin typeface="Century Gothic"/>
                <a:ea typeface="Century Gothic"/>
                <a:cs typeface="Century Gothic"/>
                <a:sym typeface="Century Gothic"/>
              </a:rPr>
              <a:t>Topic</a:t>
            </a:r>
            <a:r>
              <a:rPr lang="en" sz="3600" b="1" dirty="0">
                <a:latin typeface="Century Gothic"/>
                <a:ea typeface="Century Gothic"/>
                <a:cs typeface="Century Gothic"/>
                <a:sym typeface="Century Gothic"/>
              </a:rPr>
              <a:t>:  </a:t>
            </a:r>
            <a:r>
              <a:rPr lang="en" b="1" dirty="0" smtClean="0">
                <a:latin typeface="Century Gothic"/>
                <a:ea typeface="Century Gothic"/>
                <a:cs typeface="Century Gothic"/>
                <a:sym typeface="Century Gothic"/>
              </a:rPr>
              <a:t>2nd </a:t>
            </a:r>
            <a:r>
              <a:rPr lang="en" b="1" dirty="0">
                <a:latin typeface="Century Gothic"/>
                <a:ea typeface="Century Gothic"/>
                <a:cs typeface="Century Gothic"/>
                <a:sym typeface="Century Gothic"/>
              </a:rPr>
              <a:t>Grade Number Talks </a:t>
            </a:r>
            <a:endParaRPr b="1"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5303462" y="2250818"/>
            <a:ext cx="1555582" cy="1350712"/>
          </a:xfrm>
          <a:prstGeom prst="rect">
            <a:avLst/>
          </a:prstGeom>
        </p:spPr>
      </p:pic>
      <p:sp>
        <p:nvSpPr>
          <p:cNvPr id="9" name="Shape 78"/>
          <p:cNvSpPr txBox="1"/>
          <p:nvPr/>
        </p:nvSpPr>
        <p:spPr>
          <a:xfrm>
            <a:off x="147000" y="4448700"/>
            <a:ext cx="8114182"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 </a:t>
            </a:r>
            <a:r>
              <a:rPr lang="en" sz="1800" dirty="0">
                <a:latin typeface="Century Gothic"/>
                <a:ea typeface="Century Gothic"/>
                <a:cs typeface="Century Gothic"/>
                <a:sym typeface="Century Gothic"/>
              </a:rPr>
              <a:t>Building Classroom Community</a:t>
            </a:r>
            <a:endParaRPr sz="1800" dirty="0">
              <a:latin typeface="Century Gothic"/>
              <a:ea typeface="Century Gothic"/>
              <a:cs typeface="Century Gothic"/>
              <a:sym typeface="Century Gothic"/>
            </a:endParaRPr>
          </a:p>
        </p:txBody>
      </p:sp>
    </p:spTree>
    <p:extLst>
      <p:ext uri="{BB962C8B-B14F-4D97-AF65-F5344CB8AC3E}">
        <p14:creationId xmlns:p14="http://schemas.microsoft.com/office/powerpoint/2010/main" val="4158799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p:nvPr/>
        </p:nvSpPr>
        <p:spPr>
          <a:xfrm>
            <a:off x="3023050" y="1541450"/>
            <a:ext cx="3025500" cy="2533800"/>
          </a:xfrm>
          <a:prstGeom prst="flowChartAlternateProcess">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a:spLocks noGrp="1"/>
          </p:cNvSpPr>
          <p:nvPr>
            <p:ph type="title"/>
          </p:nvPr>
        </p:nvSpPr>
        <p:spPr>
          <a:xfrm>
            <a:off x="311700" y="445025"/>
            <a:ext cx="8520600" cy="9849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800" b="1">
                <a:latin typeface="Century Gothic"/>
                <a:ea typeface="Century Gothic"/>
                <a:cs typeface="Century Gothic"/>
                <a:sym typeface="Century Gothic"/>
              </a:rPr>
              <a:t>Number Talk Videos</a:t>
            </a:r>
            <a:endParaRPr sz="4800" b="1">
              <a:latin typeface="Century Gothic"/>
              <a:ea typeface="Century Gothic"/>
              <a:cs typeface="Century Gothic"/>
              <a:sym typeface="Century Gothic"/>
            </a:endParaRPr>
          </a:p>
        </p:txBody>
      </p:sp>
      <p:pic>
        <p:nvPicPr>
          <p:cNvPr id="68" name="Shape 68"/>
          <p:cNvPicPr preferRelativeResize="0"/>
          <p:nvPr/>
        </p:nvPicPr>
        <p:blipFill>
          <a:blip r:embed="rId3">
            <a:alphaModFix/>
          </a:blip>
          <a:stretch>
            <a:fillRect/>
          </a:stretch>
        </p:blipFill>
        <p:spPr>
          <a:xfrm>
            <a:off x="3305050" y="1513350"/>
            <a:ext cx="2533900" cy="2533900"/>
          </a:xfrm>
          <a:prstGeom prst="rect">
            <a:avLst/>
          </a:prstGeom>
          <a:noFill/>
          <a:ln>
            <a:noFill/>
          </a:ln>
        </p:spPr>
      </p:pic>
      <p:sp>
        <p:nvSpPr>
          <p:cNvPr id="69" name="Shape 69"/>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782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299" y="858575"/>
            <a:ext cx="5817552"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a:ea typeface="Century Gothic"/>
                <a:cs typeface="Century Gothic"/>
                <a:sym typeface="Century Gothic"/>
              </a:rPr>
              <a:t>Description:  </a:t>
            </a:r>
            <a:r>
              <a:rPr lang="en-US" sz="1600" dirty="0">
                <a:solidFill>
                  <a:schemeClr val="tx1"/>
                </a:solidFill>
                <a:latin typeface="Century Gothic" panose="020B0502020202020204" pitchFamily="34" charset="0"/>
              </a:rPr>
              <a:t>This </a:t>
            </a:r>
            <a:r>
              <a:rPr lang="en-US" sz="1600" dirty="0">
                <a:solidFill>
                  <a:schemeClr val="tx1"/>
                </a:solidFill>
                <a:latin typeface="Century Gothic" panose="020B0502020202020204" pitchFamily="34" charset="0"/>
                <a:hlinkClick r:id="rId3"/>
              </a:rPr>
              <a:t>7:27</a:t>
            </a:r>
            <a:r>
              <a:rPr lang="en-US" sz="1600" dirty="0">
                <a:solidFill>
                  <a:schemeClr val="tx1"/>
                </a:solidFill>
                <a:latin typeface="Century Gothic" panose="020B0502020202020204" pitchFamily="34" charset="0"/>
              </a:rPr>
              <a:t> minute video features a first grade class exploring ways to see 7 on a ten frame.  </a:t>
            </a:r>
            <a:r>
              <a:rPr lang="en-US" sz="1600" dirty="0" smtClean="0">
                <a:solidFill>
                  <a:schemeClr val="tx1"/>
                </a:solidFill>
                <a:latin typeface="Century Gothic" panose="020B0502020202020204" pitchFamily="34" charset="0"/>
              </a:rPr>
              <a:t>2</a:t>
            </a:r>
            <a:r>
              <a:rPr lang="en-US" sz="1600" baseline="30000" dirty="0" smtClean="0">
                <a:solidFill>
                  <a:schemeClr val="tx1"/>
                </a:solidFill>
                <a:latin typeface="Century Gothic" panose="020B0502020202020204" pitchFamily="34" charset="0"/>
              </a:rPr>
              <a:t>nd</a:t>
            </a:r>
            <a:r>
              <a:rPr lang="en-US" sz="1600" dirty="0" smtClean="0">
                <a:solidFill>
                  <a:schemeClr val="tx1"/>
                </a:solidFill>
                <a:latin typeface="Century Gothic" panose="020B0502020202020204" pitchFamily="34" charset="0"/>
              </a:rPr>
              <a:t> grade teachers can show a full ten frame and then a frame with less than ten.  This will help students with the teen numbers. Later add several full ten frames and a frame with fewer than ten. See the next slide for an example.</a:t>
            </a:r>
          </a:p>
          <a:p>
            <a:pPr marL="0" lvl="0" indent="0">
              <a:buNone/>
            </a:pPr>
            <a:r>
              <a:rPr lang="en-US" sz="1600" dirty="0" smtClean="0">
                <a:solidFill>
                  <a:schemeClr val="tx1"/>
                </a:solidFill>
                <a:latin typeface="Century Gothic" panose="020B0502020202020204" pitchFamily="34" charset="0"/>
              </a:rPr>
              <a:t>Notice </a:t>
            </a:r>
            <a:r>
              <a:rPr lang="en-US" sz="1600" dirty="0">
                <a:solidFill>
                  <a:schemeClr val="tx1"/>
                </a:solidFill>
                <a:latin typeface="Century Gothic" panose="020B0502020202020204" pitchFamily="34" charset="0"/>
              </a:rPr>
              <a:t>how the teacher communicates clear expectations and clarifies students' thinking.</a:t>
            </a:r>
            <a:endParaRPr sz="1600" dirty="0">
              <a:solidFill>
                <a:schemeClr val="tx1"/>
              </a:solidFill>
              <a:latin typeface="Century Gothic" panose="020B0502020202020204" pitchFamily="34" charset="0"/>
              <a:ea typeface="Century Gothic"/>
              <a:cs typeface="Century Gothic"/>
              <a:sym typeface="Century Gothic"/>
            </a:endParaRPr>
          </a:p>
          <a:p>
            <a:pPr marL="0" lvl="0" indent="0">
              <a:buNone/>
            </a:pPr>
            <a:r>
              <a:rPr lang="en" sz="2400" b="1" dirty="0" smtClean="0">
                <a:solidFill>
                  <a:srgbClr val="000000"/>
                </a:solidFill>
                <a:latin typeface="Century Gothic"/>
                <a:ea typeface="Century Gothic"/>
                <a:cs typeface="Century Gothic"/>
                <a:sym typeface="Century Gothic"/>
              </a:rPr>
              <a:t>Link</a:t>
            </a:r>
            <a:r>
              <a:rPr lang="en" sz="2400" b="1" dirty="0">
                <a:solidFill>
                  <a:srgbClr val="000000"/>
                </a:solidFill>
                <a:latin typeface="Century Gothic"/>
                <a:ea typeface="Century Gothic"/>
                <a:cs typeface="Century Gothic"/>
                <a:sym typeface="Century Gothic"/>
              </a:rPr>
              <a:t>: </a:t>
            </a:r>
            <a:r>
              <a:rPr lang="en-US" sz="1400" dirty="0">
                <a:solidFill>
                  <a:srgbClr val="000000"/>
                </a:solidFill>
                <a:latin typeface="Century Gothic" panose="020B0502020202020204" pitchFamily="34" charset="0"/>
                <a:ea typeface="Century Gothic"/>
                <a:cs typeface="Century Gothic"/>
                <a:sym typeface="Century Gothic"/>
                <a:hlinkClick r:id="rId4"/>
              </a:rPr>
              <a:t>https://www.youtube.com/watch?v=6VliMWIi9z0&amp;</a:t>
            </a:r>
          </a:p>
          <a:p>
            <a:pPr marL="0" lvl="0" indent="0">
              <a:buNone/>
            </a:pPr>
            <a:r>
              <a:rPr lang="en-US" sz="1400" dirty="0">
                <a:solidFill>
                  <a:srgbClr val="000000"/>
                </a:solidFill>
                <a:latin typeface="Century Gothic" panose="020B0502020202020204" pitchFamily="34" charset="0"/>
                <a:ea typeface="Century Gothic"/>
                <a:cs typeface="Century Gothic"/>
                <a:sym typeface="Century Gothic"/>
                <a:hlinkClick r:id="rId4"/>
              </a:rPr>
              <a:t>feature=youtu.be</a:t>
            </a:r>
            <a:r>
              <a:rPr lang="en-US" sz="1400"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lvl="0"/>
            <a:r>
              <a:rPr lang="en" sz="3000" b="1" dirty="0">
                <a:latin typeface="Century Gothic"/>
                <a:ea typeface="Century Gothic"/>
                <a:cs typeface="Century Gothic"/>
                <a:sym typeface="Century Gothic"/>
              </a:rPr>
              <a:t>Topic:  </a:t>
            </a:r>
            <a:r>
              <a:rPr lang="en-US" b="1" dirty="0">
                <a:latin typeface="Century Gothic" panose="020B0502020202020204" pitchFamily="34" charset="0"/>
              </a:rPr>
              <a:t>Number Talk - Ten Frame</a:t>
            </a:r>
            <a:endParaRPr b="1" u="sng" dirty="0">
              <a:latin typeface="Century Gothic"/>
              <a:ea typeface="Century Gothic"/>
              <a:cs typeface="Century Gothic"/>
              <a:sym typeface="Century Gothic"/>
            </a:endParaRPr>
          </a:p>
        </p:txBody>
      </p:sp>
      <p:sp>
        <p:nvSpPr>
          <p:cNvPr id="78" name="Shape 78"/>
          <p:cNvSpPr txBox="1"/>
          <p:nvPr/>
        </p:nvSpPr>
        <p:spPr>
          <a:xfrm>
            <a:off x="90199" y="4446824"/>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5976851" y="1520493"/>
            <a:ext cx="2834263" cy="1984664"/>
          </a:xfrm>
          <a:prstGeom prst="rect">
            <a:avLst/>
          </a:prstGeom>
        </p:spPr>
      </p:pic>
    </p:spTree>
    <p:extLst>
      <p:ext uri="{BB962C8B-B14F-4D97-AF65-F5344CB8AC3E}">
        <p14:creationId xmlns:p14="http://schemas.microsoft.com/office/powerpoint/2010/main" val="187726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sldNum" idx="12"/>
          </p:nvPr>
        </p:nvSpPr>
        <p:spPr>
          <a:xfrm>
            <a:off x="6400800" y="4824283"/>
            <a:ext cx="1428750" cy="285749"/>
          </a:xfrm>
          <a:prstGeom prst="rect">
            <a:avLst/>
          </a:prstGeom>
          <a:noFill/>
          <a:ln>
            <a:noFill/>
          </a:ln>
        </p:spPr>
        <p:txBody>
          <a:bodyPr spcFirstLastPara="1" vert="horz" wrap="square" lIns="68569" tIns="34275" rIns="68569" bIns="34275" rtlCol="0" anchor="b" anchorCtr="0">
            <a:noAutofit/>
          </a:bodyPr>
          <a:lstStyle/>
          <a:p>
            <a:fld id="{00000000-1234-1234-1234-123412341234}" type="slidenum">
              <a:rPr lang="en-US"/>
              <a:pPr/>
              <a:t>17</a:t>
            </a:fld>
            <a:endParaRPr lang="en-US"/>
          </a:p>
        </p:txBody>
      </p:sp>
      <p:sp>
        <p:nvSpPr>
          <p:cNvPr id="551" name="Shape 551"/>
          <p:cNvSpPr txBox="1">
            <a:spLocks noGrp="1"/>
          </p:cNvSpPr>
          <p:nvPr>
            <p:ph type="dt" idx="10"/>
          </p:nvPr>
        </p:nvSpPr>
        <p:spPr>
          <a:xfrm>
            <a:off x="2057400" y="4857750"/>
            <a:ext cx="4286250" cy="285750"/>
          </a:xfrm>
          <a:prstGeom prst="rect">
            <a:avLst/>
          </a:prstGeom>
          <a:noFill/>
          <a:ln>
            <a:noFill/>
          </a:ln>
        </p:spPr>
        <p:txBody>
          <a:bodyPr vert="horz" lIns="68569" tIns="34275" rIns="68569" bIns="34275" rtlCol="0" anchor="b" anchorCtr="0">
            <a:noAutofit/>
          </a:bodyPr>
          <a:lstStyle/>
          <a:p>
            <a:pPr>
              <a:buSzPct val="25000"/>
            </a:pPr>
            <a:endParaRPr sz="1050">
              <a:solidFill>
                <a:schemeClr val="dk1"/>
              </a:solidFill>
            </a:endParaRPr>
          </a:p>
          <a:p>
            <a:pPr>
              <a:buSzPct val="25000"/>
            </a:pPr>
            <a:endParaRPr sz="1050">
              <a:solidFill>
                <a:schemeClr val="dk1"/>
              </a:solidFill>
            </a:endParaRPr>
          </a:p>
          <a:p>
            <a:pPr>
              <a:buSzPct val="25000"/>
            </a:pPr>
            <a:endParaRPr sz="1050">
              <a:solidFill>
                <a:schemeClr val="dk1"/>
              </a:solidFill>
            </a:endParaRPr>
          </a:p>
          <a:p>
            <a:pPr>
              <a:buSzPct val="25000"/>
            </a:pPr>
            <a:r>
              <a:rPr lang="en-US" sz="1050">
                <a:solidFill>
                  <a:schemeClr val="dk1"/>
                </a:solidFill>
              </a:rPr>
              <a:t> </a:t>
            </a:r>
          </a:p>
        </p:txBody>
      </p:sp>
      <p:sp>
        <p:nvSpPr>
          <p:cNvPr id="552" name="Shape 552"/>
          <p:cNvSpPr txBox="1">
            <a:spLocks noGrp="1"/>
          </p:cNvSpPr>
          <p:nvPr>
            <p:ph type="body" idx="1"/>
          </p:nvPr>
        </p:nvSpPr>
        <p:spPr>
          <a:xfrm>
            <a:off x="1600200" y="857250"/>
            <a:ext cx="6259050" cy="3742200"/>
          </a:xfrm>
          <a:prstGeom prst="rect">
            <a:avLst/>
          </a:prstGeom>
          <a:noFill/>
          <a:ln>
            <a:noFill/>
          </a:ln>
        </p:spPr>
        <p:txBody>
          <a:bodyPr spcFirstLastPara="1" vert="horz" wrap="square" lIns="68569" tIns="34275" rIns="68569" bIns="34275" rtlCol="0" anchor="t" anchorCtr="0">
            <a:noAutofit/>
          </a:bodyPr>
          <a:lstStyle/>
          <a:p>
            <a:pPr indent="100013">
              <a:buClr>
                <a:srgbClr val="000000"/>
              </a:buClr>
              <a:buSzPct val="34375"/>
              <a:buNone/>
            </a:pPr>
            <a:endParaRPr sz="2400">
              <a:solidFill>
                <a:srgbClr val="000000"/>
              </a:solidFill>
            </a:endParaRPr>
          </a:p>
          <a:p>
            <a:pPr indent="100013">
              <a:spcBef>
                <a:spcPts val="480"/>
              </a:spcBef>
              <a:buClr>
                <a:srgbClr val="000000"/>
              </a:buClr>
              <a:buSzPct val="34375"/>
              <a:buNone/>
            </a:pPr>
            <a:endParaRPr sz="2400">
              <a:solidFill>
                <a:srgbClr val="000000"/>
              </a:solidFill>
            </a:endParaRPr>
          </a:p>
          <a:p>
            <a:pPr indent="100013">
              <a:buClr>
                <a:srgbClr val="000000"/>
              </a:buClr>
              <a:buSzPct val="34375"/>
              <a:buNone/>
            </a:pPr>
            <a:endParaRPr sz="2400">
              <a:solidFill>
                <a:srgbClr val="000000"/>
              </a:solidFill>
            </a:endParaRPr>
          </a:p>
          <a:p>
            <a:pPr indent="100013">
              <a:spcBef>
                <a:spcPts val="480"/>
              </a:spcBef>
              <a:buClr>
                <a:srgbClr val="000000"/>
              </a:buClr>
              <a:buSzPct val="34375"/>
              <a:buNone/>
            </a:pPr>
            <a:endParaRPr sz="2400">
              <a:solidFill>
                <a:srgbClr val="000000"/>
              </a:solidFill>
            </a:endParaRPr>
          </a:p>
          <a:p>
            <a:pPr indent="100013">
              <a:buClr>
                <a:srgbClr val="000000"/>
              </a:buClr>
              <a:buSzPct val="34375"/>
              <a:buNone/>
            </a:pPr>
            <a:endParaRPr sz="2400">
              <a:solidFill>
                <a:srgbClr val="000000"/>
              </a:solidFill>
            </a:endParaRPr>
          </a:p>
          <a:p>
            <a:pPr indent="100013">
              <a:spcBef>
                <a:spcPts val="480"/>
              </a:spcBef>
              <a:buClr>
                <a:srgbClr val="000000"/>
              </a:buClr>
              <a:buSzPct val="34375"/>
              <a:buNone/>
            </a:pPr>
            <a:endParaRPr sz="2400">
              <a:solidFill>
                <a:srgbClr val="000000"/>
              </a:solidFill>
            </a:endParaRPr>
          </a:p>
          <a:p>
            <a:pPr marL="257175" indent="-257175">
              <a:buClr>
                <a:schemeClr val="folHlink"/>
              </a:buClr>
              <a:buSzPct val="59999"/>
              <a:buNone/>
            </a:pPr>
            <a:endParaRPr/>
          </a:p>
        </p:txBody>
      </p:sp>
      <p:pic>
        <p:nvPicPr>
          <p:cNvPr id="553" name="Shape 553"/>
          <p:cNvPicPr preferRelativeResize="0"/>
          <p:nvPr/>
        </p:nvPicPr>
        <p:blipFill>
          <a:blip r:embed="rId3">
            <a:alphaModFix/>
          </a:blip>
          <a:stretch>
            <a:fillRect/>
          </a:stretch>
        </p:blipFill>
        <p:spPr>
          <a:xfrm>
            <a:off x="2286000" y="685800"/>
            <a:ext cx="4572000" cy="3771900"/>
          </a:xfrm>
          <a:prstGeom prst="rect">
            <a:avLst/>
          </a:prstGeom>
          <a:noFill/>
          <a:ln>
            <a:noFill/>
          </a:ln>
        </p:spPr>
      </p:pic>
    </p:spTree>
    <p:extLst>
      <p:ext uri="{BB962C8B-B14F-4D97-AF65-F5344CB8AC3E}">
        <p14:creationId xmlns:p14="http://schemas.microsoft.com/office/powerpoint/2010/main" val="121701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69200" y="712825"/>
            <a:ext cx="6009752" cy="2948654"/>
          </a:xfrm>
          <a:prstGeom prst="rect">
            <a:avLst/>
          </a:prstGeom>
        </p:spPr>
        <p:txBody>
          <a:bodyPr spcFirstLastPara="1" wrap="square" lIns="91425" tIns="91425" rIns="91425" bIns="91425" anchor="t" anchorCtr="0">
            <a:noAutofit/>
          </a:bodyPr>
          <a:lstStyle/>
          <a:p>
            <a:pPr marL="0" lvl="0" indent="0">
              <a:buNone/>
            </a:pPr>
            <a:r>
              <a:rPr lang="en" sz="2000" b="1" dirty="0">
                <a:solidFill>
                  <a:schemeClr val="tx1"/>
                </a:solidFill>
                <a:latin typeface="Century Gothic" panose="020B0502020202020204" pitchFamily="34" charset="0"/>
                <a:ea typeface="Century Gothic"/>
                <a:cs typeface="Century Gothic"/>
                <a:sym typeface="Century Gothic"/>
              </a:rPr>
              <a:t>Description:  </a:t>
            </a:r>
            <a:r>
              <a:rPr lang="en-US" sz="1900" dirty="0">
                <a:solidFill>
                  <a:schemeClr val="tx1"/>
                </a:solidFill>
                <a:latin typeface="Century Gothic" panose="020B0502020202020204" pitchFamily="34" charset="0"/>
              </a:rPr>
              <a:t>This </a:t>
            </a:r>
            <a:r>
              <a:rPr lang="en-US" sz="1900" dirty="0">
                <a:solidFill>
                  <a:schemeClr val="tx1"/>
                </a:solidFill>
                <a:latin typeface="Century Gothic" panose="020B0502020202020204" pitchFamily="34" charset="0"/>
                <a:hlinkClick r:id="rId3"/>
              </a:rPr>
              <a:t>8:51</a:t>
            </a:r>
            <a:r>
              <a:rPr lang="en-US" sz="1900" dirty="0">
                <a:solidFill>
                  <a:schemeClr val="tx1"/>
                </a:solidFill>
                <a:latin typeface="Century Gothic" panose="020B0502020202020204" pitchFamily="34" charset="0"/>
              </a:rPr>
              <a:t> minute video features a number talk showing 15 on double ten frames. Notice how this teacher clearly records how students "see" the 15 counters and writes equations to match their thinking.  She is able to draw out the commutative property and builds connections between representations as the class analyzes how they are alike and different.</a:t>
            </a:r>
          </a:p>
          <a:p>
            <a:pPr marL="0" lvl="0" indent="0">
              <a:buNone/>
            </a:pPr>
            <a:endParaRPr lang="en" sz="10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a:ea typeface="Century Gothic"/>
                <a:cs typeface="Century Gothic"/>
                <a:sym typeface="Century Gothic"/>
                <a:hlinkClick r:id="rId4"/>
              </a:rPr>
              <a:t>https://www.youtube.com/watch?v=nZH-5AK-DiQ&amp;feature=youtu.be</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a:ea typeface="Century Gothic"/>
              <a:cs typeface="Century Gothic"/>
              <a:sym typeface="Century Gothic"/>
            </a:endParaRPr>
          </a:p>
        </p:txBody>
      </p:sp>
      <p:sp>
        <p:nvSpPr>
          <p:cNvPr id="76" name="Shape 76"/>
          <p:cNvSpPr txBox="1">
            <a:spLocks noGrp="1"/>
          </p:cNvSpPr>
          <p:nvPr>
            <p:ph type="title"/>
          </p:nvPr>
        </p:nvSpPr>
        <p:spPr>
          <a:xfrm>
            <a:off x="169200" y="17754"/>
            <a:ext cx="8997000" cy="572700"/>
          </a:xfrm>
          <a:prstGeom prst="rect">
            <a:avLst/>
          </a:prstGeom>
        </p:spPr>
        <p:txBody>
          <a:bodyPr spcFirstLastPara="1" wrap="square" lIns="91425" tIns="91425" rIns="91425" bIns="91425" anchor="t" anchorCtr="0">
            <a:noAutofit/>
          </a:bodyPr>
          <a:lstStyle/>
          <a:p>
            <a:r>
              <a:rPr lang="en" sz="3000" b="1" dirty="0">
                <a:latin typeface="Century Gothic"/>
                <a:ea typeface="Century Gothic"/>
                <a:cs typeface="Century Gothic"/>
                <a:sym typeface="Century Gothic"/>
              </a:rPr>
              <a:t>Topic</a:t>
            </a:r>
            <a:r>
              <a:rPr lang="en" sz="3600" b="1" dirty="0">
                <a:latin typeface="Century Gothic"/>
                <a:ea typeface="Century Gothic"/>
                <a:cs typeface="Century Gothic"/>
                <a:sym typeface="Century Gothic"/>
              </a:rPr>
              <a:t>:  </a:t>
            </a:r>
            <a:r>
              <a:rPr lang="en-US" sz="2600" b="1" dirty="0">
                <a:latin typeface="Century Gothic" panose="020B0502020202020204" pitchFamily="34" charset="0"/>
              </a:rPr>
              <a:t>Number Talk - Alternative Recording Strategy</a:t>
            </a:r>
            <a:r>
              <a:rPr lang="en-US" sz="2400" dirty="0"/>
              <a:t/>
            </a:r>
            <a:br>
              <a:rPr lang="en-US" sz="2400" dirty="0"/>
            </a:br>
            <a:endParaRPr sz="2600" b="1" u="sng" dirty="0">
              <a:latin typeface="Century Gothic"/>
              <a:ea typeface="Century Gothic"/>
              <a:cs typeface="Century Gothic"/>
              <a:sym typeface="Century Gothic"/>
            </a:endParaRPr>
          </a:p>
        </p:txBody>
      </p:sp>
      <p:sp>
        <p:nvSpPr>
          <p:cNvPr id="78" name="Shape 78"/>
          <p:cNvSpPr txBox="1"/>
          <p:nvPr/>
        </p:nvSpPr>
        <p:spPr>
          <a:xfrm>
            <a:off x="156700" y="4434088"/>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209607" y="1363063"/>
            <a:ext cx="2786238" cy="1939678"/>
          </a:xfrm>
          <a:prstGeom prst="rect">
            <a:avLst/>
          </a:prstGeom>
        </p:spPr>
      </p:pic>
    </p:spTree>
    <p:extLst>
      <p:ext uri="{BB962C8B-B14F-4D97-AF65-F5344CB8AC3E}">
        <p14:creationId xmlns:p14="http://schemas.microsoft.com/office/powerpoint/2010/main" val="1992228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300" y="858575"/>
            <a:ext cx="5532568"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a:ea typeface="Century Gothic"/>
                <a:cs typeface="Century Gothic"/>
                <a:sym typeface="Century Gothic"/>
              </a:rPr>
              <a:t>Description:  </a:t>
            </a:r>
            <a:r>
              <a:rPr lang="en-US" sz="2000" dirty="0">
                <a:solidFill>
                  <a:schemeClr val="tx1"/>
                </a:solidFill>
                <a:latin typeface="Century Gothic" panose="020B0502020202020204" pitchFamily="34" charset="0"/>
              </a:rPr>
              <a:t>This </a:t>
            </a:r>
            <a:r>
              <a:rPr lang="en-US" sz="2000" dirty="0" smtClean="0">
                <a:solidFill>
                  <a:schemeClr val="tx1"/>
                </a:solidFill>
                <a:latin typeface="Century Gothic" panose="020B0502020202020204" pitchFamily="34" charset="0"/>
              </a:rPr>
              <a:t>3:07 </a:t>
            </a:r>
            <a:r>
              <a:rPr lang="en-US" sz="2000" dirty="0">
                <a:solidFill>
                  <a:schemeClr val="tx1"/>
                </a:solidFill>
                <a:latin typeface="Century Gothic" panose="020B0502020202020204" pitchFamily="34" charset="0"/>
              </a:rPr>
              <a:t>minute video features a </a:t>
            </a:r>
            <a:r>
              <a:rPr lang="en-US" sz="2000" dirty="0" smtClean="0">
                <a:solidFill>
                  <a:schemeClr val="tx1"/>
                </a:solidFill>
                <a:latin typeface="Century Gothic" panose="020B0502020202020204" pitchFamily="34" charset="0"/>
              </a:rPr>
              <a:t>2</a:t>
            </a:r>
            <a:r>
              <a:rPr lang="en-US" sz="2000" baseline="30000" dirty="0" smtClean="0">
                <a:solidFill>
                  <a:schemeClr val="tx1"/>
                </a:solidFill>
                <a:latin typeface="Century Gothic" panose="020B0502020202020204" pitchFamily="34" charset="0"/>
              </a:rPr>
              <a:t>nd</a:t>
            </a:r>
            <a:r>
              <a:rPr lang="en-US" sz="2000" dirty="0" smtClean="0">
                <a:solidFill>
                  <a:schemeClr val="tx1"/>
                </a:solidFill>
                <a:latin typeface="Century Gothic" panose="020B0502020202020204" pitchFamily="34" charset="0"/>
              </a:rPr>
              <a:t>  </a:t>
            </a:r>
            <a:r>
              <a:rPr lang="en-US" sz="2000" dirty="0">
                <a:solidFill>
                  <a:schemeClr val="tx1"/>
                </a:solidFill>
                <a:latin typeface="Century Gothic" panose="020B0502020202020204" pitchFamily="34" charset="0"/>
              </a:rPr>
              <a:t>grade class exploring ways to </a:t>
            </a:r>
            <a:r>
              <a:rPr lang="en-US" sz="2000" dirty="0" smtClean="0">
                <a:solidFill>
                  <a:schemeClr val="tx1"/>
                </a:solidFill>
                <a:latin typeface="Century Gothic" panose="020B0502020202020204" pitchFamily="34" charset="0"/>
              </a:rPr>
              <a:t>solve 16 + 15.  </a:t>
            </a:r>
            <a:r>
              <a:rPr lang="en-US" sz="2000" dirty="0">
                <a:solidFill>
                  <a:schemeClr val="tx1"/>
                </a:solidFill>
                <a:latin typeface="Century Gothic" panose="020B0502020202020204" pitchFamily="34" charset="0"/>
              </a:rPr>
              <a:t>Notice the procedures in place that promote an environment where students feel safe to share their ideas.</a:t>
            </a:r>
            <a:r>
              <a:rPr lang="en" sz="2000" b="1" dirty="0">
                <a:solidFill>
                  <a:schemeClr val="tx1"/>
                </a:solidFill>
                <a:latin typeface="Century Gothic" panose="020B0502020202020204" pitchFamily="34" charset="0"/>
                <a:ea typeface="Century Gothic"/>
                <a:cs typeface="Century Gothic"/>
                <a:sym typeface="Century Gothic"/>
              </a:rPr>
              <a:t> </a:t>
            </a:r>
          </a:p>
          <a:p>
            <a:pPr marL="0" lvl="0" indent="0">
              <a:buNone/>
            </a:pPr>
            <a:endParaRPr sz="1200" dirty="0">
              <a:solidFill>
                <a:srgbClr val="000000"/>
              </a:solidFill>
              <a:latin typeface="Century Gothic" panose="020B0502020202020204" pitchFamily="34" charset="0"/>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a:ea typeface="Century Gothic"/>
                <a:cs typeface="Century Gothic"/>
                <a:sym typeface="Century Gothic"/>
                <a:hlinkClick r:id="rId3"/>
              </a:rPr>
              <a:t>https://</a:t>
            </a:r>
            <a:r>
              <a:rPr lang="en-US" sz="1400" dirty="0" smtClean="0">
                <a:solidFill>
                  <a:srgbClr val="000000"/>
                </a:solidFill>
                <a:latin typeface="Century Gothic"/>
                <a:ea typeface="Century Gothic"/>
                <a:cs typeface="Century Gothic"/>
                <a:sym typeface="Century Gothic"/>
                <a:hlinkClick r:id="rId3"/>
              </a:rPr>
              <a:t>www.youtube.com/watch?v=SPEfxPgZJy4</a:t>
            </a:r>
            <a:endParaRPr lang="en-US" sz="1400" dirty="0" smtClean="0">
              <a:solidFill>
                <a:srgbClr val="000000"/>
              </a:solidFill>
              <a:latin typeface="Century Gothic"/>
              <a:ea typeface="Century Gothic"/>
              <a:cs typeface="Century Gothic"/>
              <a:sym typeface="Century Gothic"/>
            </a:endParaRPr>
          </a:p>
          <a:p>
            <a:pPr marL="0" lvl="0" indent="0">
              <a:buNone/>
            </a:pPr>
            <a:r>
              <a:rPr lang="en-US" sz="1400" dirty="0" smtClean="0">
                <a:solidFill>
                  <a:srgbClr val="000000"/>
                </a:solidFill>
                <a:latin typeface="Century Gothic"/>
                <a:ea typeface="Century Gothic"/>
                <a:cs typeface="Century Gothic"/>
                <a:sym typeface="Century Gothic"/>
              </a:rPr>
              <a:t>This video is from Math Solutions.</a:t>
            </a:r>
          </a:p>
          <a:p>
            <a:pPr marL="0" lvl="0" indent="0">
              <a:buNone/>
            </a:pPr>
            <a:endParaRPr sz="1400" dirty="0">
              <a:solidFill>
                <a:srgbClr val="000000"/>
              </a:solidFill>
              <a:latin typeface="Century Gothic"/>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lvl="0"/>
            <a:r>
              <a:rPr lang="en" sz="3000" b="1" dirty="0">
                <a:latin typeface="Century Gothic"/>
                <a:ea typeface="Century Gothic"/>
                <a:cs typeface="Century Gothic"/>
                <a:sym typeface="Century Gothic"/>
              </a:rPr>
              <a:t>Topic:  </a:t>
            </a:r>
            <a:r>
              <a:rPr lang="en-US" b="1" dirty="0">
                <a:latin typeface="Century Gothic" panose="020B0502020202020204" pitchFamily="34" charset="0"/>
              </a:rPr>
              <a:t>Number Talk – Ways to </a:t>
            </a:r>
            <a:r>
              <a:rPr lang="en-US" b="1" dirty="0" smtClean="0">
                <a:latin typeface="Century Gothic" panose="020B0502020202020204" pitchFamily="34" charset="0"/>
              </a:rPr>
              <a:t>Solve 16 + 15</a:t>
            </a:r>
            <a:endParaRPr b="1" u="sng" dirty="0">
              <a:latin typeface="Century Gothic"/>
              <a:ea typeface="Century Gothic"/>
              <a:cs typeface="Century Gothic"/>
              <a:sym typeface="Century Gothic"/>
            </a:endParaRPr>
          </a:p>
        </p:txBody>
      </p:sp>
      <p:sp>
        <p:nvSpPr>
          <p:cNvPr id="78" name="Shape 78"/>
          <p:cNvSpPr txBox="1"/>
          <p:nvPr/>
        </p:nvSpPr>
        <p:spPr>
          <a:xfrm>
            <a:off x="156700" y="4446824"/>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1028" name="Picture 4" descr="Image result for number talks math solu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235" y="1294408"/>
            <a:ext cx="2466975" cy="194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21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1571" y="273844"/>
            <a:ext cx="5163779" cy="3898763"/>
          </a:xfrm>
        </p:spPr>
        <p:txBody>
          <a:bodyPr>
            <a:noAutofit/>
          </a:bodyPr>
          <a:lstStyle/>
          <a:p>
            <a:r>
              <a:rPr lang="en-US" sz="2000" dirty="0"/>
              <a:t>Set the purpose for the number talk.</a:t>
            </a:r>
          </a:p>
          <a:p>
            <a:r>
              <a:rPr lang="en-US" sz="2000" dirty="0"/>
              <a:t>Give wait time</a:t>
            </a:r>
          </a:p>
          <a:p>
            <a:r>
              <a:rPr lang="en-US" sz="2000" dirty="0"/>
              <a:t>Encourage students to solve multiple ways</a:t>
            </a:r>
          </a:p>
          <a:p>
            <a:r>
              <a:rPr lang="en-US" sz="2000" dirty="0"/>
              <a:t>Ask question to help students communicate their thinking</a:t>
            </a:r>
          </a:p>
          <a:p>
            <a:r>
              <a:rPr lang="en-US" sz="2000" dirty="0"/>
              <a:t>Encourage students to be specific while sharing their strategies</a:t>
            </a:r>
          </a:p>
          <a:p>
            <a:r>
              <a:rPr lang="en-US" sz="2000" dirty="0"/>
              <a:t>Model correct notation</a:t>
            </a:r>
          </a:p>
          <a:p>
            <a:r>
              <a:rPr lang="en-US" sz="2000" dirty="0"/>
              <a:t>Record answers without judgement</a:t>
            </a:r>
          </a:p>
        </p:txBody>
      </p:sp>
      <p:sp>
        <p:nvSpPr>
          <p:cNvPr id="7" name="AutoShape 2" descr="Image result for math teacher clip art free"/>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4" name="AutoShape 2" descr="Image result for math teacher clip art free 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itle 1"/>
          <p:cNvSpPr txBox="1">
            <a:spLocks/>
          </p:cNvSpPr>
          <p:nvPr/>
        </p:nvSpPr>
        <p:spPr>
          <a:xfrm>
            <a:off x="345281" y="2244624"/>
            <a:ext cx="3017519" cy="2185862"/>
          </a:xfrm>
          <a:prstGeom prst="rect">
            <a:avLst/>
          </a:prstGeom>
          <a:noFill/>
          <a:ln>
            <a:noFill/>
          </a:ln>
        </p:spPr>
        <p:txBody>
          <a:bodyPr spcFirstLastPara="1" wrap="square" lIns="91425" tIns="91425" rIns="91425" bIns="91425" anchor="t" anchorCtr="0">
            <a:normAutofit fontScale="5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75"/>
              </a:spcBef>
            </a:pPr>
            <a:r>
              <a:rPr lang="en-US" sz="8000" dirty="0" smtClean="0">
                <a:latin typeface="Comic Sans MS" panose="030F0702030302020204" pitchFamily="66" charset="0"/>
              </a:rPr>
              <a:t>Teacher’s</a:t>
            </a:r>
            <a:br>
              <a:rPr lang="en-US" sz="8000" dirty="0" smtClean="0">
                <a:latin typeface="Comic Sans MS" panose="030F0702030302020204" pitchFamily="66" charset="0"/>
              </a:rPr>
            </a:br>
            <a:r>
              <a:rPr lang="en-US" sz="8000" dirty="0" smtClean="0">
                <a:latin typeface="Comic Sans MS" panose="030F0702030302020204" pitchFamily="66" charset="0"/>
              </a:rPr>
              <a:t> Role</a:t>
            </a:r>
            <a:br>
              <a:rPr lang="en-US" sz="8000" dirty="0" smtClean="0">
                <a:latin typeface="Comic Sans MS" panose="030F0702030302020204" pitchFamily="66" charset="0"/>
              </a:rPr>
            </a:br>
            <a:r>
              <a:rPr lang="en-US" sz="4950" dirty="0" smtClean="0">
                <a:latin typeface="Comic Sans MS" panose="030F0702030302020204" pitchFamily="66" charset="0"/>
              </a:rPr>
              <a:t/>
            </a:r>
            <a:br>
              <a:rPr lang="en-US" sz="4950" dirty="0" smtClean="0">
                <a:latin typeface="Comic Sans MS" panose="030F0702030302020204" pitchFamily="66" charset="0"/>
              </a:rPr>
            </a:br>
            <a:r>
              <a:rPr lang="en-US" sz="4950" dirty="0" smtClean="0">
                <a:latin typeface="Comic Sans MS" panose="030F0702030302020204" pitchFamily="66" charset="0"/>
              </a:rPr>
              <a:t/>
            </a:r>
            <a:br>
              <a:rPr lang="en-US" sz="4950" dirty="0" smtClean="0">
                <a:latin typeface="Comic Sans MS" panose="030F0702030302020204" pitchFamily="66" charset="0"/>
              </a:rPr>
            </a:br>
            <a:endParaRPr lang="en-US" sz="4950" dirty="0">
              <a:latin typeface="Comic Sans MS" panose="030F0702030302020204" pitchFamily="66" charset="0"/>
            </a:endParaRPr>
          </a:p>
        </p:txBody>
      </p:sp>
      <p:pic>
        <p:nvPicPr>
          <p:cNvPr id="17" name="Picture 8" descr="Image result for math teacher clip art free u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8975" y="510101"/>
            <a:ext cx="1889924" cy="171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05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9300" y="858575"/>
            <a:ext cx="6174998" cy="3416400"/>
          </a:xfrm>
          <a:prstGeom prst="rect">
            <a:avLst/>
          </a:prstGeom>
        </p:spPr>
        <p:txBody>
          <a:bodyPr spcFirstLastPara="1" wrap="square" lIns="91425" tIns="91425" rIns="91425" bIns="91425" anchor="t" anchorCtr="0">
            <a:noAutofit/>
          </a:bodyPr>
          <a:lstStyle/>
          <a:p>
            <a:pPr marL="0" lvl="0" indent="0">
              <a:buNone/>
            </a:pPr>
            <a:r>
              <a:rPr lang="en" sz="2400" b="1" dirty="0">
                <a:solidFill>
                  <a:schemeClr val="tx1"/>
                </a:solidFill>
                <a:latin typeface="Century Gothic"/>
                <a:ea typeface="Century Gothic"/>
                <a:cs typeface="Century Gothic"/>
                <a:sym typeface="Century Gothic"/>
              </a:rPr>
              <a:t>Description: </a:t>
            </a:r>
            <a:r>
              <a:rPr lang="en" sz="2400" dirty="0">
                <a:solidFill>
                  <a:schemeClr val="tx1"/>
                </a:solidFill>
                <a:latin typeface="Century Gothic"/>
                <a:ea typeface="Century Gothic"/>
                <a:cs typeface="Century Gothic"/>
                <a:sym typeface="Century Gothic"/>
              </a:rPr>
              <a:t> </a:t>
            </a:r>
            <a:r>
              <a:rPr lang="en-US" sz="2000" dirty="0">
                <a:solidFill>
                  <a:schemeClr val="tx1"/>
                </a:solidFill>
                <a:latin typeface="Century Gothic" panose="020B0502020202020204" pitchFamily="34" charset="0"/>
              </a:rPr>
              <a:t>This </a:t>
            </a:r>
            <a:r>
              <a:rPr lang="en-US" sz="2000" dirty="0">
                <a:solidFill>
                  <a:schemeClr val="tx1"/>
                </a:solidFill>
                <a:latin typeface="Century Gothic" panose="020B0502020202020204" pitchFamily="34" charset="0"/>
                <a:hlinkClick r:id="rId3"/>
              </a:rPr>
              <a:t>6:16</a:t>
            </a:r>
            <a:r>
              <a:rPr lang="en-US" sz="2000" dirty="0">
                <a:solidFill>
                  <a:schemeClr val="tx1"/>
                </a:solidFill>
                <a:latin typeface="Century Gothic" panose="020B0502020202020204" pitchFamily="34" charset="0"/>
              </a:rPr>
              <a:t> minute video captures a </a:t>
            </a:r>
            <a:r>
              <a:rPr lang="en-US" sz="2000" dirty="0" smtClean="0">
                <a:solidFill>
                  <a:schemeClr val="tx1"/>
                </a:solidFill>
                <a:latin typeface="Century Gothic" panose="020B0502020202020204" pitchFamily="34" charset="0"/>
              </a:rPr>
              <a:t>class </a:t>
            </a:r>
            <a:r>
              <a:rPr lang="en-US" sz="2000" dirty="0">
                <a:solidFill>
                  <a:schemeClr val="tx1"/>
                </a:solidFill>
                <a:latin typeface="Century Gothic" panose="020B0502020202020204" pitchFamily="34" charset="0"/>
              </a:rPr>
              <a:t>exploring the number 17 on double ten frames.  Notice how the teacher is able to draw out important ideas such as seeing doubles, making a ten, and decomposing 20.</a:t>
            </a:r>
            <a:endParaRPr lang="en" sz="2000" dirty="0">
              <a:solidFill>
                <a:schemeClr val="tx1"/>
              </a:solidFill>
              <a:latin typeface="Century Gothic" panose="020B0502020202020204" pitchFamily="34" charset="0"/>
              <a:ea typeface="Century Gothic"/>
              <a:cs typeface="Century Gothic"/>
              <a:sym typeface="Century Gothic"/>
            </a:endParaRPr>
          </a:p>
          <a:p>
            <a:pPr marL="0" lvl="0" indent="0" rtl="0">
              <a:spcBef>
                <a:spcPts val="0"/>
              </a:spcBef>
              <a:spcAft>
                <a:spcPts val="0"/>
              </a:spcAft>
              <a:buNone/>
            </a:pPr>
            <a:endParaRPr lang="en" sz="24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panose="020B0502020202020204" pitchFamily="34" charset="0"/>
                <a:ea typeface="Century Gothic"/>
                <a:cs typeface="Century Gothic"/>
                <a:sym typeface="Century Gothic"/>
                <a:hlinkClick r:id="rId4"/>
              </a:rPr>
              <a:t>https://www.youtube.com/watch?v=1SObTuWJ07k&amp;</a:t>
            </a:r>
          </a:p>
          <a:p>
            <a:pPr marL="0" lvl="0" indent="0">
              <a:buNone/>
            </a:pPr>
            <a:r>
              <a:rPr lang="en-US" sz="1400" dirty="0">
                <a:solidFill>
                  <a:srgbClr val="000000"/>
                </a:solidFill>
                <a:latin typeface="Century Gothic" panose="020B0502020202020204" pitchFamily="34" charset="0"/>
                <a:ea typeface="Century Gothic"/>
                <a:cs typeface="Century Gothic"/>
                <a:sym typeface="Century Gothic"/>
                <a:hlinkClick r:id="rId4"/>
              </a:rPr>
              <a:t>feature=youtu.be</a:t>
            </a:r>
            <a:r>
              <a:rPr lang="en-US" sz="1400" dirty="0">
                <a:solidFill>
                  <a:srgbClr val="000000"/>
                </a:solidFill>
                <a:latin typeface="Century Gothic" panose="020B0502020202020204" pitchFamily="34" charset="0"/>
                <a:ea typeface="Century Gothic"/>
                <a:cs typeface="Century Gothic"/>
                <a:sym typeface="Century Gothic"/>
              </a:rPr>
              <a:t> </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r>
              <a:rPr lang="en" sz="3000" b="1" dirty="0">
                <a:latin typeface="Century Gothic"/>
                <a:ea typeface="Century Gothic"/>
                <a:cs typeface="Century Gothic"/>
                <a:sym typeface="Century Gothic"/>
              </a:rPr>
              <a:t>Topic:  </a:t>
            </a:r>
            <a:r>
              <a:rPr lang="en-US" b="1" dirty="0">
                <a:latin typeface="Century Gothic" panose="020B0502020202020204" pitchFamily="34" charset="0"/>
              </a:rPr>
              <a:t>Number Talk - Double Ten Frames</a:t>
            </a:r>
            <a:r>
              <a:rPr lang="en-US" sz="2400" dirty="0"/>
              <a:t/>
            </a:r>
            <a:br>
              <a:rPr lang="en-US" sz="2400" dirty="0"/>
            </a:br>
            <a:endParaRPr sz="2600" b="1" u="sng" dirty="0">
              <a:latin typeface="Century Gothic"/>
              <a:ea typeface="Century Gothic"/>
              <a:cs typeface="Century Gothic"/>
              <a:sym typeface="Century Gothic"/>
            </a:endParaRPr>
          </a:p>
        </p:txBody>
      </p:sp>
      <p:sp>
        <p:nvSpPr>
          <p:cNvPr id="78" name="Shape 78"/>
          <p:cNvSpPr txBox="1"/>
          <p:nvPr/>
        </p:nvSpPr>
        <p:spPr>
          <a:xfrm>
            <a:off x="169199" y="4493099"/>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249388" y="1553222"/>
            <a:ext cx="2702033" cy="1919205"/>
          </a:xfrm>
          <a:prstGeom prst="rect">
            <a:avLst/>
          </a:prstGeom>
        </p:spPr>
      </p:pic>
    </p:spTree>
    <p:extLst>
      <p:ext uri="{BB962C8B-B14F-4D97-AF65-F5344CB8AC3E}">
        <p14:creationId xmlns:p14="http://schemas.microsoft.com/office/powerpoint/2010/main" val="122088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7002" y="712825"/>
            <a:ext cx="6010846" cy="3416400"/>
          </a:xfrm>
          <a:prstGeom prst="rect">
            <a:avLst/>
          </a:prstGeom>
        </p:spPr>
        <p:txBody>
          <a:bodyPr spcFirstLastPara="1" wrap="square" lIns="91425" tIns="91425" rIns="91425" bIns="91425" anchor="t" anchorCtr="0">
            <a:noAutofit/>
          </a:bodyPr>
          <a:lstStyle/>
          <a:p>
            <a:pPr marL="114300" indent="0">
              <a:buNone/>
            </a:pPr>
            <a:r>
              <a:rPr lang="en" sz="2400" b="1" dirty="0">
                <a:solidFill>
                  <a:schemeClr val="tx1"/>
                </a:solidFill>
                <a:latin typeface="Century Gothic"/>
                <a:ea typeface="Century Gothic"/>
                <a:cs typeface="Century Gothic"/>
                <a:sym typeface="Century Gothic"/>
              </a:rPr>
              <a:t>Description:  </a:t>
            </a:r>
            <a:r>
              <a:rPr lang="en-US" sz="2000" dirty="0">
                <a:solidFill>
                  <a:schemeClr val="tx1"/>
                </a:solidFill>
                <a:latin typeface="Century Gothic" panose="020B0502020202020204" pitchFamily="34" charset="0"/>
              </a:rPr>
              <a:t>This </a:t>
            </a:r>
            <a:r>
              <a:rPr lang="en-US" sz="2000" dirty="0">
                <a:solidFill>
                  <a:schemeClr val="tx1"/>
                </a:solidFill>
                <a:latin typeface="Century Gothic" panose="020B0502020202020204" pitchFamily="34" charset="0"/>
                <a:hlinkClick r:id="rId3"/>
              </a:rPr>
              <a:t>6:29</a:t>
            </a:r>
            <a:r>
              <a:rPr lang="en-US" sz="2000" dirty="0">
                <a:solidFill>
                  <a:schemeClr val="tx1"/>
                </a:solidFill>
                <a:latin typeface="Century Gothic" panose="020B0502020202020204" pitchFamily="34" charset="0"/>
              </a:rPr>
              <a:t> minute video features a teacher using ten frames to help students see the value of making a ten to add numbers.  Notice that hand gestures are part of the norms established, and that students are comfortable explaining their thinking--even when they make a mistake.</a:t>
            </a:r>
            <a:r>
              <a:rPr lang="en-US" sz="2000" dirty="0"/>
              <a:t/>
            </a:r>
            <a:br>
              <a:rPr lang="en-US" sz="2000" dirty="0"/>
            </a:br>
            <a:endParaRPr sz="900"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 Link: </a:t>
            </a:r>
            <a:r>
              <a:rPr lang="en-US" sz="1400" dirty="0">
                <a:solidFill>
                  <a:srgbClr val="000000"/>
                </a:solidFill>
                <a:latin typeface="Century Gothic"/>
                <a:ea typeface="Century Gothic"/>
                <a:cs typeface="Century Gothic"/>
                <a:sym typeface="Century Gothic"/>
                <a:hlinkClick r:id="rId4"/>
              </a:rPr>
              <a:t>https://www.youtube.com/watch?v=NTbXmMXXr5E&amp;</a:t>
            </a:r>
          </a:p>
          <a:p>
            <a:pPr marL="0" lvl="0" indent="0">
              <a:buNone/>
            </a:pPr>
            <a:r>
              <a:rPr lang="en-US" sz="1400" dirty="0">
                <a:solidFill>
                  <a:srgbClr val="000000"/>
                </a:solidFill>
                <a:latin typeface="Century Gothic"/>
                <a:ea typeface="Century Gothic"/>
                <a:cs typeface="Century Gothic"/>
                <a:sym typeface="Century Gothic"/>
                <a:hlinkClick r:id="rId4"/>
              </a:rPr>
              <a:t>   feature=youtu.be</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u="sng" dirty="0">
                <a:latin typeface="Century Gothic"/>
                <a:ea typeface="Century Gothic"/>
                <a:cs typeface="Century Gothic"/>
                <a:sym typeface="Century Gothic"/>
              </a:rPr>
              <a:t>Number Talk – Making Ten</a:t>
            </a:r>
            <a:endParaRPr b="1" u="sng" dirty="0">
              <a:latin typeface="Century Gothic"/>
              <a:ea typeface="Century Gothic"/>
              <a:cs typeface="Century Gothic"/>
              <a:sym typeface="Century Gothic"/>
            </a:endParaRPr>
          </a:p>
        </p:txBody>
      </p:sp>
      <p:sp>
        <p:nvSpPr>
          <p:cNvPr id="78" name="Shape 78"/>
          <p:cNvSpPr txBox="1"/>
          <p:nvPr/>
        </p:nvSpPr>
        <p:spPr>
          <a:xfrm>
            <a:off x="169199" y="4490039"/>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6118166" y="1230690"/>
            <a:ext cx="2818015" cy="2380670"/>
          </a:xfrm>
          <a:prstGeom prst="rect">
            <a:avLst/>
          </a:prstGeom>
        </p:spPr>
      </p:pic>
    </p:spTree>
    <p:extLst>
      <p:ext uri="{BB962C8B-B14F-4D97-AF65-F5344CB8AC3E}">
        <p14:creationId xmlns:p14="http://schemas.microsoft.com/office/powerpoint/2010/main" val="295137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body" idx="1"/>
          </p:nvPr>
        </p:nvSpPr>
        <p:spPr>
          <a:xfrm>
            <a:off x="156700" y="737380"/>
            <a:ext cx="8502563" cy="367186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000" b="1" dirty="0">
              <a:solidFill>
                <a:schemeClr val="tx1"/>
              </a:solidFill>
              <a:latin typeface="Century Gothic"/>
              <a:ea typeface="Century Gothic"/>
              <a:cs typeface="Century Gothic"/>
              <a:sym typeface="Century Gothic"/>
            </a:endParaRPr>
          </a:p>
          <a:p>
            <a:pPr marL="0" lvl="0" indent="0" rtl="0">
              <a:spcBef>
                <a:spcPts val="1600"/>
              </a:spcBef>
              <a:spcAft>
                <a:spcPts val="1600"/>
              </a:spcAft>
              <a:buNone/>
            </a:pPr>
            <a:endParaRPr lang="en" sz="2400" b="1" dirty="0">
              <a:solidFill>
                <a:srgbClr val="000000"/>
              </a:solidFill>
              <a:latin typeface="Century Gothic"/>
              <a:ea typeface="Century Gothic"/>
              <a:cs typeface="Century Gothic"/>
              <a:sym typeface="Century Gothic"/>
            </a:endParaRPr>
          </a:p>
          <a:p>
            <a:pPr marL="0" lvl="0" indent="0" rtl="0">
              <a:spcBef>
                <a:spcPts val="1600"/>
              </a:spcBef>
              <a:spcAft>
                <a:spcPts val="1600"/>
              </a:spcAft>
              <a:buNone/>
            </a:pPr>
            <a:endParaRPr lang="en" sz="2400" b="1" dirty="0">
              <a:solidFill>
                <a:srgbClr val="000000"/>
              </a:solidFill>
              <a:latin typeface="Century Gothic"/>
              <a:ea typeface="Century Gothic"/>
              <a:cs typeface="Century Gothic"/>
              <a:sym typeface="Century Gothic"/>
            </a:endParaRPr>
          </a:p>
          <a:p>
            <a:pPr marL="0" lvl="0" indent="0" rtl="0">
              <a:spcBef>
                <a:spcPts val="1600"/>
              </a:spcBef>
              <a:spcAft>
                <a:spcPts val="1600"/>
              </a:spcAft>
              <a:buNone/>
            </a:pPr>
            <a:endParaRPr lang="en" sz="2400" b="1" dirty="0">
              <a:solidFill>
                <a:srgbClr val="000000"/>
              </a:solidFill>
              <a:latin typeface="Century Gothic"/>
              <a:ea typeface="Century Gothic"/>
              <a:cs typeface="Century Gothic"/>
              <a:sym typeface="Century Gothic"/>
            </a:endParaRPr>
          </a:p>
          <a:p>
            <a:pPr marL="0" lvl="0" indent="0">
              <a:spcBef>
                <a:spcPts val="1600"/>
              </a:spcBef>
              <a:spcAft>
                <a:spcPts val="1600"/>
              </a:spcAft>
              <a:buNone/>
            </a:pPr>
            <a:r>
              <a:rPr lang="en" sz="2400" b="1" dirty="0">
                <a:solidFill>
                  <a:srgbClr val="000000"/>
                </a:solidFill>
                <a:latin typeface="Century Gothic"/>
                <a:ea typeface="Century Gothic"/>
                <a:cs typeface="Century Gothic"/>
                <a:sym typeface="Century Gothic"/>
              </a:rPr>
              <a:t>Link: </a:t>
            </a:r>
            <a:r>
              <a:rPr lang="en-US" sz="1400" dirty="0">
                <a:latin typeface="Century Gothic" panose="020B0502020202020204" pitchFamily="34" charset="0"/>
                <a:hlinkClick r:id="rId3"/>
              </a:rPr>
              <a:t>https://tools4ncteachers.com/resources/district-leaders/documents/community-number-talks.docx</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76" name="Shape 76"/>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Ways to Support Number Talks</a:t>
            </a:r>
            <a:endParaRPr b="1" dirty="0">
              <a:latin typeface="Century Gothic"/>
              <a:ea typeface="Century Gothic"/>
              <a:cs typeface="Century Gothic"/>
              <a:sym typeface="Century Gothic"/>
            </a:endParaRPr>
          </a:p>
        </p:txBody>
      </p:sp>
      <p:sp>
        <p:nvSpPr>
          <p:cNvPr id="78" name="Shape 78"/>
          <p:cNvSpPr txBox="1"/>
          <p:nvPr/>
        </p:nvSpPr>
        <p:spPr>
          <a:xfrm>
            <a:off x="169199" y="4465683"/>
            <a:ext cx="7691400" cy="36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3" name="Picture 2"/>
          <p:cNvPicPr>
            <a:picLocks noChangeAspect="1"/>
          </p:cNvPicPr>
          <p:nvPr/>
        </p:nvPicPr>
        <p:blipFill>
          <a:blip r:embed="rId4"/>
          <a:stretch>
            <a:fillRect/>
          </a:stretch>
        </p:blipFill>
        <p:spPr>
          <a:xfrm>
            <a:off x="1541926" y="679387"/>
            <a:ext cx="2365056" cy="3162032"/>
          </a:xfrm>
          <a:prstGeom prst="rect">
            <a:avLst/>
          </a:prstGeom>
        </p:spPr>
      </p:pic>
      <p:pic>
        <p:nvPicPr>
          <p:cNvPr id="4" name="Picture 3"/>
          <p:cNvPicPr>
            <a:picLocks noChangeAspect="1"/>
          </p:cNvPicPr>
          <p:nvPr/>
        </p:nvPicPr>
        <p:blipFill>
          <a:blip r:embed="rId5"/>
          <a:stretch>
            <a:fillRect/>
          </a:stretch>
        </p:blipFill>
        <p:spPr>
          <a:xfrm>
            <a:off x="4879571" y="725269"/>
            <a:ext cx="2369128" cy="3116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FFFF00"/>
          </a:solidFill>
        </p:spPr>
        <p:txBody>
          <a:bodyPr wrap="square" lIns="0" tIns="0" rIns="0" bIns="0" rtlCol="0"/>
          <a:lstStyle/>
          <a:p>
            <a:endParaRPr sz="1800"/>
          </a:p>
        </p:txBody>
      </p:sp>
      <p:sp>
        <p:nvSpPr>
          <p:cNvPr id="3" name="object 3"/>
          <p:cNvSpPr/>
          <p:nvPr/>
        </p:nvSpPr>
        <p:spPr>
          <a:xfrm>
            <a:off x="100585" y="86869"/>
            <a:ext cx="9043415" cy="1024889"/>
          </a:xfrm>
          <a:prstGeom prst="rect">
            <a:avLst/>
          </a:prstGeom>
          <a:blipFill>
            <a:blip r:embed="rId2" cstate="print"/>
            <a:stretch>
              <a:fillRect/>
            </a:stretch>
          </a:blipFill>
        </p:spPr>
        <p:txBody>
          <a:bodyPr wrap="square" lIns="0" tIns="0" rIns="0" bIns="0" rtlCol="0"/>
          <a:lstStyle/>
          <a:p>
            <a:endParaRPr sz="1800"/>
          </a:p>
        </p:txBody>
      </p:sp>
      <p:sp>
        <p:nvSpPr>
          <p:cNvPr id="4" name="object 4"/>
          <p:cNvSpPr/>
          <p:nvPr/>
        </p:nvSpPr>
        <p:spPr>
          <a:xfrm>
            <a:off x="112266" y="99440"/>
            <a:ext cx="8988172" cy="957579"/>
          </a:xfrm>
          <a:prstGeom prst="rect">
            <a:avLst/>
          </a:prstGeom>
          <a:blipFill>
            <a:blip r:embed="rId3" cstate="print"/>
            <a:stretch>
              <a:fillRect/>
            </a:stretch>
          </a:blipFill>
        </p:spPr>
        <p:txBody>
          <a:bodyPr wrap="square" lIns="0" tIns="0" rIns="0" bIns="0" rtlCol="0"/>
          <a:lstStyle/>
          <a:p>
            <a:endParaRPr sz="1800"/>
          </a:p>
        </p:txBody>
      </p:sp>
      <p:sp>
        <p:nvSpPr>
          <p:cNvPr id="5" name="object 5"/>
          <p:cNvSpPr/>
          <p:nvPr/>
        </p:nvSpPr>
        <p:spPr>
          <a:xfrm>
            <a:off x="1085088" y="963167"/>
            <a:ext cx="323088" cy="571500"/>
          </a:xfrm>
          <a:prstGeom prst="rect">
            <a:avLst/>
          </a:prstGeom>
          <a:blipFill>
            <a:blip r:embed="rId4" cstate="print"/>
            <a:stretch>
              <a:fillRect/>
            </a:stretch>
          </a:blipFill>
        </p:spPr>
        <p:txBody>
          <a:bodyPr wrap="square" lIns="0" tIns="0" rIns="0" bIns="0" rtlCol="0"/>
          <a:lstStyle/>
          <a:p>
            <a:endParaRPr sz="1800"/>
          </a:p>
        </p:txBody>
      </p:sp>
      <p:sp>
        <p:nvSpPr>
          <p:cNvPr id="6" name="object 6"/>
          <p:cNvSpPr/>
          <p:nvPr/>
        </p:nvSpPr>
        <p:spPr>
          <a:xfrm>
            <a:off x="1527047" y="1082053"/>
            <a:ext cx="6854190" cy="447281"/>
          </a:xfrm>
          <a:prstGeom prst="rect">
            <a:avLst/>
          </a:prstGeom>
          <a:blipFill>
            <a:blip r:embed="rId5" cstate="print"/>
            <a:stretch>
              <a:fillRect/>
            </a:stretch>
          </a:blipFill>
        </p:spPr>
        <p:txBody>
          <a:bodyPr wrap="square" lIns="0" tIns="0" rIns="0" bIns="0" rtlCol="0"/>
          <a:lstStyle/>
          <a:p>
            <a:endParaRPr sz="1800"/>
          </a:p>
        </p:txBody>
      </p:sp>
      <p:sp>
        <p:nvSpPr>
          <p:cNvPr id="7" name="object 7"/>
          <p:cNvSpPr/>
          <p:nvPr/>
        </p:nvSpPr>
        <p:spPr>
          <a:xfrm>
            <a:off x="1534795" y="1089405"/>
            <a:ext cx="6817359" cy="410718"/>
          </a:xfrm>
          <a:prstGeom prst="rect">
            <a:avLst/>
          </a:prstGeom>
          <a:blipFill>
            <a:blip r:embed="rId6" cstate="print"/>
            <a:stretch>
              <a:fillRect/>
            </a:stretch>
          </a:blipFill>
        </p:spPr>
        <p:txBody>
          <a:bodyPr wrap="square" lIns="0" tIns="0" rIns="0" bIns="0" rtlCol="0"/>
          <a:lstStyle/>
          <a:p>
            <a:endParaRPr sz="1800"/>
          </a:p>
        </p:txBody>
      </p:sp>
      <p:sp>
        <p:nvSpPr>
          <p:cNvPr id="8" name="object 8"/>
          <p:cNvSpPr/>
          <p:nvPr/>
        </p:nvSpPr>
        <p:spPr>
          <a:xfrm>
            <a:off x="1062227" y="2523744"/>
            <a:ext cx="323088" cy="569976"/>
          </a:xfrm>
          <a:prstGeom prst="rect">
            <a:avLst/>
          </a:prstGeom>
          <a:blipFill>
            <a:blip r:embed="rId7" cstate="print"/>
            <a:stretch>
              <a:fillRect/>
            </a:stretch>
          </a:blipFill>
        </p:spPr>
        <p:txBody>
          <a:bodyPr wrap="square" lIns="0" tIns="0" rIns="0" bIns="0" rtlCol="0"/>
          <a:lstStyle/>
          <a:p>
            <a:endParaRPr sz="1800"/>
          </a:p>
        </p:txBody>
      </p:sp>
      <p:sp>
        <p:nvSpPr>
          <p:cNvPr id="9" name="object 9"/>
          <p:cNvSpPr/>
          <p:nvPr/>
        </p:nvSpPr>
        <p:spPr>
          <a:xfrm>
            <a:off x="1490472" y="2587765"/>
            <a:ext cx="4152138" cy="447281"/>
          </a:xfrm>
          <a:prstGeom prst="rect">
            <a:avLst/>
          </a:prstGeom>
          <a:blipFill>
            <a:blip r:embed="rId8" cstate="print"/>
            <a:stretch>
              <a:fillRect/>
            </a:stretch>
          </a:blipFill>
        </p:spPr>
        <p:txBody>
          <a:bodyPr wrap="square" lIns="0" tIns="0" rIns="0" bIns="0" rtlCol="0"/>
          <a:lstStyle/>
          <a:p>
            <a:endParaRPr sz="1800"/>
          </a:p>
        </p:txBody>
      </p:sp>
      <p:sp>
        <p:nvSpPr>
          <p:cNvPr id="10" name="object 10"/>
          <p:cNvSpPr/>
          <p:nvPr/>
        </p:nvSpPr>
        <p:spPr>
          <a:xfrm>
            <a:off x="1498092" y="2594736"/>
            <a:ext cx="4115308" cy="410718"/>
          </a:xfrm>
          <a:prstGeom prst="rect">
            <a:avLst/>
          </a:prstGeom>
          <a:blipFill>
            <a:blip r:embed="rId9" cstate="print"/>
            <a:stretch>
              <a:fillRect/>
            </a:stretch>
          </a:blipFill>
        </p:spPr>
        <p:txBody>
          <a:bodyPr wrap="square" lIns="0" tIns="0" rIns="0" bIns="0" rtlCol="0"/>
          <a:lstStyle/>
          <a:p>
            <a:endParaRPr sz="1800"/>
          </a:p>
        </p:txBody>
      </p:sp>
      <p:sp>
        <p:nvSpPr>
          <p:cNvPr id="11" name="object 11"/>
          <p:cNvSpPr/>
          <p:nvPr/>
        </p:nvSpPr>
        <p:spPr>
          <a:xfrm>
            <a:off x="155447" y="1691639"/>
            <a:ext cx="323088" cy="569976"/>
          </a:xfrm>
          <a:prstGeom prst="rect">
            <a:avLst/>
          </a:prstGeom>
          <a:blipFill>
            <a:blip r:embed="rId10" cstate="print"/>
            <a:stretch>
              <a:fillRect/>
            </a:stretch>
          </a:blipFill>
        </p:spPr>
        <p:txBody>
          <a:bodyPr wrap="square" lIns="0" tIns="0" rIns="0" bIns="0" rtlCol="0"/>
          <a:lstStyle/>
          <a:p>
            <a:endParaRPr sz="1800"/>
          </a:p>
        </p:txBody>
      </p:sp>
      <p:sp>
        <p:nvSpPr>
          <p:cNvPr id="12" name="object 12"/>
          <p:cNvSpPr/>
          <p:nvPr/>
        </p:nvSpPr>
        <p:spPr>
          <a:xfrm>
            <a:off x="601980" y="1808975"/>
            <a:ext cx="6537198" cy="393966"/>
          </a:xfrm>
          <a:prstGeom prst="rect">
            <a:avLst/>
          </a:prstGeom>
          <a:blipFill>
            <a:blip r:embed="rId11" cstate="print"/>
            <a:stretch>
              <a:fillRect/>
            </a:stretch>
          </a:blipFill>
        </p:spPr>
        <p:txBody>
          <a:bodyPr wrap="square" lIns="0" tIns="0" rIns="0" bIns="0" rtlCol="0"/>
          <a:lstStyle/>
          <a:p>
            <a:endParaRPr sz="1800"/>
          </a:p>
        </p:txBody>
      </p:sp>
      <p:sp>
        <p:nvSpPr>
          <p:cNvPr id="13" name="object 13"/>
          <p:cNvSpPr/>
          <p:nvPr/>
        </p:nvSpPr>
        <p:spPr>
          <a:xfrm>
            <a:off x="610261" y="1816100"/>
            <a:ext cx="6499961" cy="357378"/>
          </a:xfrm>
          <a:prstGeom prst="rect">
            <a:avLst/>
          </a:prstGeom>
          <a:blipFill>
            <a:blip r:embed="rId12" cstate="print"/>
            <a:stretch>
              <a:fillRect/>
            </a:stretch>
          </a:blipFill>
        </p:spPr>
        <p:txBody>
          <a:bodyPr wrap="square" lIns="0" tIns="0" rIns="0" bIns="0" rtlCol="0"/>
          <a:lstStyle/>
          <a:p>
            <a:endParaRPr sz="1800"/>
          </a:p>
        </p:txBody>
      </p:sp>
      <p:sp>
        <p:nvSpPr>
          <p:cNvPr id="14" name="object 14"/>
          <p:cNvSpPr/>
          <p:nvPr/>
        </p:nvSpPr>
        <p:spPr>
          <a:xfrm>
            <a:off x="7104888" y="1755635"/>
            <a:ext cx="183654" cy="348246"/>
          </a:xfrm>
          <a:prstGeom prst="rect">
            <a:avLst/>
          </a:prstGeom>
          <a:blipFill>
            <a:blip r:embed="rId13" cstate="print"/>
            <a:stretch>
              <a:fillRect/>
            </a:stretch>
          </a:blipFill>
        </p:spPr>
        <p:txBody>
          <a:bodyPr wrap="square" lIns="0" tIns="0" rIns="0" bIns="0" rtlCol="0"/>
          <a:lstStyle/>
          <a:p>
            <a:endParaRPr sz="1800"/>
          </a:p>
        </p:txBody>
      </p:sp>
      <p:sp>
        <p:nvSpPr>
          <p:cNvPr id="15" name="object 15"/>
          <p:cNvSpPr/>
          <p:nvPr/>
        </p:nvSpPr>
        <p:spPr>
          <a:xfrm>
            <a:off x="7113523" y="1764158"/>
            <a:ext cx="143510" cy="309245"/>
          </a:xfrm>
          <a:custGeom>
            <a:avLst/>
            <a:gdLst/>
            <a:ahLst/>
            <a:cxnLst/>
            <a:rect l="l" t="t" r="r" b="b"/>
            <a:pathLst>
              <a:path w="143509" h="309244">
                <a:moveTo>
                  <a:pt x="69723" y="281939"/>
                </a:moveTo>
                <a:lnTo>
                  <a:pt x="61849" y="281939"/>
                </a:lnTo>
                <a:lnTo>
                  <a:pt x="59308" y="282701"/>
                </a:lnTo>
                <a:lnTo>
                  <a:pt x="57276" y="284352"/>
                </a:lnTo>
                <a:lnTo>
                  <a:pt x="55245" y="285876"/>
                </a:lnTo>
                <a:lnTo>
                  <a:pt x="54228" y="289051"/>
                </a:lnTo>
                <a:lnTo>
                  <a:pt x="54228" y="295147"/>
                </a:lnTo>
                <a:lnTo>
                  <a:pt x="58039" y="303021"/>
                </a:lnTo>
                <a:lnTo>
                  <a:pt x="59054" y="304545"/>
                </a:lnTo>
                <a:lnTo>
                  <a:pt x="60325" y="305942"/>
                </a:lnTo>
                <a:lnTo>
                  <a:pt x="63500" y="308609"/>
                </a:lnTo>
                <a:lnTo>
                  <a:pt x="65150" y="309244"/>
                </a:lnTo>
                <a:lnTo>
                  <a:pt x="70611" y="309244"/>
                </a:lnTo>
                <a:lnTo>
                  <a:pt x="73914" y="308355"/>
                </a:lnTo>
                <a:lnTo>
                  <a:pt x="76961" y="306831"/>
                </a:lnTo>
                <a:lnTo>
                  <a:pt x="80009" y="305180"/>
                </a:lnTo>
                <a:lnTo>
                  <a:pt x="81533" y="302259"/>
                </a:lnTo>
                <a:lnTo>
                  <a:pt x="81533" y="293877"/>
                </a:lnTo>
                <a:lnTo>
                  <a:pt x="79882" y="290067"/>
                </a:lnTo>
                <a:lnTo>
                  <a:pt x="76834" y="286765"/>
                </a:lnTo>
                <a:lnTo>
                  <a:pt x="73659" y="283590"/>
                </a:lnTo>
                <a:lnTo>
                  <a:pt x="69723" y="281939"/>
                </a:lnTo>
                <a:close/>
              </a:path>
              <a:path w="143509" h="309244">
                <a:moveTo>
                  <a:pt x="142349" y="22097"/>
                </a:moveTo>
                <a:lnTo>
                  <a:pt x="101473" y="22097"/>
                </a:lnTo>
                <a:lnTo>
                  <a:pt x="105536" y="22478"/>
                </a:lnTo>
                <a:lnTo>
                  <a:pt x="112649" y="24002"/>
                </a:lnTo>
                <a:lnTo>
                  <a:pt x="115443" y="25400"/>
                </a:lnTo>
                <a:lnTo>
                  <a:pt x="117601" y="27431"/>
                </a:lnTo>
                <a:lnTo>
                  <a:pt x="119760" y="29337"/>
                </a:lnTo>
                <a:lnTo>
                  <a:pt x="120776" y="32384"/>
                </a:lnTo>
                <a:lnTo>
                  <a:pt x="120776" y="44703"/>
                </a:lnTo>
                <a:lnTo>
                  <a:pt x="118745" y="52323"/>
                </a:lnTo>
                <a:lnTo>
                  <a:pt x="114680" y="59181"/>
                </a:lnTo>
                <a:lnTo>
                  <a:pt x="110744" y="66166"/>
                </a:lnTo>
                <a:lnTo>
                  <a:pt x="74348" y="102387"/>
                </a:lnTo>
                <a:lnTo>
                  <a:pt x="69167" y="107045"/>
                </a:lnTo>
                <a:lnTo>
                  <a:pt x="43560" y="137540"/>
                </a:lnTo>
                <a:lnTo>
                  <a:pt x="37024" y="167766"/>
                </a:lnTo>
                <a:lnTo>
                  <a:pt x="38100" y="171830"/>
                </a:lnTo>
                <a:lnTo>
                  <a:pt x="60451" y="191261"/>
                </a:lnTo>
                <a:lnTo>
                  <a:pt x="64643" y="192658"/>
                </a:lnTo>
                <a:lnTo>
                  <a:pt x="69087" y="193293"/>
                </a:lnTo>
                <a:lnTo>
                  <a:pt x="79248" y="193293"/>
                </a:lnTo>
                <a:lnTo>
                  <a:pt x="110108" y="182498"/>
                </a:lnTo>
                <a:lnTo>
                  <a:pt x="105147" y="172338"/>
                </a:lnTo>
                <a:lnTo>
                  <a:pt x="81279" y="172338"/>
                </a:lnTo>
                <a:lnTo>
                  <a:pt x="77724" y="171957"/>
                </a:lnTo>
                <a:lnTo>
                  <a:pt x="74802" y="170687"/>
                </a:lnTo>
                <a:lnTo>
                  <a:pt x="71754" y="169544"/>
                </a:lnTo>
                <a:lnTo>
                  <a:pt x="69342" y="167766"/>
                </a:lnTo>
                <a:lnTo>
                  <a:pt x="62483" y="153542"/>
                </a:lnTo>
                <a:lnTo>
                  <a:pt x="62992" y="151383"/>
                </a:lnTo>
                <a:lnTo>
                  <a:pt x="63626" y="149351"/>
                </a:lnTo>
                <a:lnTo>
                  <a:pt x="64897" y="147700"/>
                </a:lnTo>
                <a:lnTo>
                  <a:pt x="67055" y="146684"/>
                </a:lnTo>
                <a:lnTo>
                  <a:pt x="71794" y="141730"/>
                </a:lnTo>
                <a:lnTo>
                  <a:pt x="77057" y="136382"/>
                </a:lnTo>
                <a:lnTo>
                  <a:pt x="82843" y="130629"/>
                </a:lnTo>
                <a:lnTo>
                  <a:pt x="89153" y="124459"/>
                </a:lnTo>
                <a:lnTo>
                  <a:pt x="95581" y="118032"/>
                </a:lnTo>
                <a:lnTo>
                  <a:pt x="125317" y="81994"/>
                </a:lnTo>
                <a:lnTo>
                  <a:pt x="142837" y="40497"/>
                </a:lnTo>
                <a:lnTo>
                  <a:pt x="143382" y="25272"/>
                </a:lnTo>
                <a:lnTo>
                  <a:pt x="142349" y="22097"/>
                </a:lnTo>
                <a:close/>
              </a:path>
              <a:path w="143509" h="309244">
                <a:moveTo>
                  <a:pt x="102107" y="166115"/>
                </a:moveTo>
                <a:lnTo>
                  <a:pt x="94996" y="169417"/>
                </a:lnTo>
                <a:lnTo>
                  <a:pt x="89407" y="171449"/>
                </a:lnTo>
                <a:lnTo>
                  <a:pt x="85344" y="171830"/>
                </a:lnTo>
                <a:lnTo>
                  <a:pt x="81279" y="172338"/>
                </a:lnTo>
                <a:lnTo>
                  <a:pt x="105147" y="172338"/>
                </a:lnTo>
                <a:lnTo>
                  <a:pt x="102107" y="166115"/>
                </a:lnTo>
                <a:close/>
              </a:path>
              <a:path w="143509" h="309244">
                <a:moveTo>
                  <a:pt x="97408" y="0"/>
                </a:moveTo>
                <a:lnTo>
                  <a:pt x="89789" y="0"/>
                </a:lnTo>
                <a:lnTo>
                  <a:pt x="85471" y="507"/>
                </a:lnTo>
                <a:lnTo>
                  <a:pt x="79755" y="1650"/>
                </a:lnTo>
                <a:lnTo>
                  <a:pt x="74041" y="2666"/>
                </a:lnTo>
                <a:lnTo>
                  <a:pt x="67945" y="3937"/>
                </a:lnTo>
                <a:lnTo>
                  <a:pt x="61468" y="5460"/>
                </a:lnTo>
                <a:lnTo>
                  <a:pt x="54991" y="6857"/>
                </a:lnTo>
                <a:lnTo>
                  <a:pt x="15367" y="20827"/>
                </a:lnTo>
                <a:lnTo>
                  <a:pt x="0" y="32638"/>
                </a:lnTo>
                <a:lnTo>
                  <a:pt x="0" y="42163"/>
                </a:lnTo>
                <a:lnTo>
                  <a:pt x="1270" y="45592"/>
                </a:lnTo>
                <a:lnTo>
                  <a:pt x="4064" y="46608"/>
                </a:lnTo>
                <a:lnTo>
                  <a:pt x="6730" y="47497"/>
                </a:lnTo>
                <a:lnTo>
                  <a:pt x="9651" y="48005"/>
                </a:lnTo>
                <a:lnTo>
                  <a:pt x="19303" y="48005"/>
                </a:lnTo>
                <a:lnTo>
                  <a:pt x="25400" y="46608"/>
                </a:lnTo>
                <a:lnTo>
                  <a:pt x="31115" y="43941"/>
                </a:lnTo>
                <a:lnTo>
                  <a:pt x="36829" y="41401"/>
                </a:lnTo>
                <a:lnTo>
                  <a:pt x="42545" y="38353"/>
                </a:lnTo>
                <a:lnTo>
                  <a:pt x="48514" y="35051"/>
                </a:lnTo>
                <a:lnTo>
                  <a:pt x="54355" y="31750"/>
                </a:lnTo>
                <a:lnTo>
                  <a:pt x="60325" y="28828"/>
                </a:lnTo>
                <a:lnTo>
                  <a:pt x="66167" y="26288"/>
                </a:lnTo>
                <a:lnTo>
                  <a:pt x="72135" y="23621"/>
                </a:lnTo>
                <a:lnTo>
                  <a:pt x="78358" y="22351"/>
                </a:lnTo>
                <a:lnTo>
                  <a:pt x="88646" y="22351"/>
                </a:lnTo>
                <a:lnTo>
                  <a:pt x="92709" y="22225"/>
                </a:lnTo>
                <a:lnTo>
                  <a:pt x="97154" y="22225"/>
                </a:lnTo>
                <a:lnTo>
                  <a:pt x="101473" y="22097"/>
                </a:lnTo>
                <a:lnTo>
                  <a:pt x="142349" y="22097"/>
                </a:lnTo>
                <a:lnTo>
                  <a:pt x="141604" y="19812"/>
                </a:lnTo>
                <a:lnTo>
                  <a:pt x="134620" y="11302"/>
                </a:lnTo>
                <a:lnTo>
                  <a:pt x="130301" y="8000"/>
                </a:lnTo>
                <a:lnTo>
                  <a:pt x="125222" y="5841"/>
                </a:lnTo>
                <a:lnTo>
                  <a:pt x="120142" y="3555"/>
                </a:lnTo>
                <a:lnTo>
                  <a:pt x="114680" y="2031"/>
                </a:lnTo>
                <a:lnTo>
                  <a:pt x="108711" y="1269"/>
                </a:lnTo>
                <a:lnTo>
                  <a:pt x="102870" y="380"/>
                </a:lnTo>
                <a:lnTo>
                  <a:pt x="97408" y="0"/>
                </a:lnTo>
                <a:close/>
              </a:path>
            </a:pathLst>
          </a:custGeom>
          <a:solidFill>
            <a:srgbClr val="929F00"/>
          </a:solidFill>
        </p:spPr>
        <p:txBody>
          <a:bodyPr wrap="square" lIns="0" tIns="0" rIns="0" bIns="0" rtlCol="0"/>
          <a:lstStyle/>
          <a:p>
            <a:endParaRPr sz="1800"/>
          </a:p>
        </p:txBody>
      </p:sp>
      <p:sp>
        <p:nvSpPr>
          <p:cNvPr id="16" name="object 16"/>
          <p:cNvSpPr/>
          <p:nvPr/>
        </p:nvSpPr>
        <p:spPr>
          <a:xfrm>
            <a:off x="7167754" y="2046098"/>
            <a:ext cx="27305" cy="27305"/>
          </a:xfrm>
          <a:custGeom>
            <a:avLst/>
            <a:gdLst/>
            <a:ahLst/>
            <a:cxnLst/>
            <a:rect l="l" t="t" r="r" b="b"/>
            <a:pathLst>
              <a:path w="27304" h="27305">
                <a:moveTo>
                  <a:pt x="10795" y="0"/>
                </a:moveTo>
                <a:lnTo>
                  <a:pt x="15494" y="0"/>
                </a:lnTo>
                <a:lnTo>
                  <a:pt x="19430" y="1650"/>
                </a:lnTo>
                <a:lnTo>
                  <a:pt x="22605" y="4825"/>
                </a:lnTo>
                <a:lnTo>
                  <a:pt x="25653" y="8127"/>
                </a:lnTo>
                <a:lnTo>
                  <a:pt x="27304" y="11937"/>
                </a:lnTo>
                <a:lnTo>
                  <a:pt x="27304" y="16128"/>
                </a:lnTo>
                <a:lnTo>
                  <a:pt x="27304" y="20319"/>
                </a:lnTo>
                <a:lnTo>
                  <a:pt x="25780" y="23240"/>
                </a:lnTo>
                <a:lnTo>
                  <a:pt x="22732" y="24891"/>
                </a:lnTo>
                <a:lnTo>
                  <a:pt x="19685" y="26415"/>
                </a:lnTo>
                <a:lnTo>
                  <a:pt x="16382" y="27304"/>
                </a:lnTo>
                <a:lnTo>
                  <a:pt x="12953" y="27304"/>
                </a:lnTo>
                <a:lnTo>
                  <a:pt x="10922" y="27304"/>
                </a:lnTo>
                <a:lnTo>
                  <a:pt x="9271" y="26669"/>
                </a:lnTo>
                <a:lnTo>
                  <a:pt x="7620" y="25272"/>
                </a:lnTo>
                <a:lnTo>
                  <a:pt x="6096" y="24002"/>
                </a:lnTo>
                <a:lnTo>
                  <a:pt x="4825" y="22605"/>
                </a:lnTo>
                <a:lnTo>
                  <a:pt x="3810" y="21081"/>
                </a:lnTo>
                <a:lnTo>
                  <a:pt x="2667" y="19684"/>
                </a:lnTo>
                <a:lnTo>
                  <a:pt x="1777" y="18033"/>
                </a:lnTo>
                <a:lnTo>
                  <a:pt x="1016" y="16382"/>
                </a:lnTo>
                <a:lnTo>
                  <a:pt x="380" y="14731"/>
                </a:lnTo>
                <a:lnTo>
                  <a:pt x="0" y="13207"/>
                </a:lnTo>
                <a:lnTo>
                  <a:pt x="0" y="11683"/>
                </a:lnTo>
                <a:lnTo>
                  <a:pt x="0" y="7111"/>
                </a:lnTo>
                <a:lnTo>
                  <a:pt x="1016" y="3936"/>
                </a:lnTo>
                <a:lnTo>
                  <a:pt x="3048" y="2412"/>
                </a:lnTo>
                <a:lnTo>
                  <a:pt x="5079" y="761"/>
                </a:lnTo>
                <a:lnTo>
                  <a:pt x="7620" y="0"/>
                </a:lnTo>
                <a:lnTo>
                  <a:pt x="10795" y="0"/>
                </a:lnTo>
                <a:close/>
              </a:path>
            </a:pathLst>
          </a:custGeom>
          <a:ln w="3175">
            <a:solidFill>
              <a:srgbClr val="202020"/>
            </a:solidFill>
          </a:ln>
        </p:spPr>
        <p:txBody>
          <a:bodyPr wrap="square" lIns="0" tIns="0" rIns="0" bIns="0" rtlCol="0"/>
          <a:lstStyle/>
          <a:p>
            <a:endParaRPr sz="1800"/>
          </a:p>
        </p:txBody>
      </p:sp>
      <p:sp>
        <p:nvSpPr>
          <p:cNvPr id="17" name="object 17"/>
          <p:cNvSpPr/>
          <p:nvPr/>
        </p:nvSpPr>
        <p:spPr>
          <a:xfrm>
            <a:off x="7112000" y="1762633"/>
            <a:ext cx="146430" cy="196341"/>
          </a:xfrm>
          <a:prstGeom prst="rect">
            <a:avLst/>
          </a:prstGeom>
          <a:blipFill>
            <a:blip r:embed="rId14" cstate="print"/>
            <a:stretch>
              <a:fillRect/>
            </a:stretch>
          </a:blipFill>
        </p:spPr>
        <p:txBody>
          <a:bodyPr wrap="square" lIns="0" tIns="0" rIns="0" bIns="0" rtlCol="0"/>
          <a:lstStyle/>
          <a:p>
            <a:endParaRPr sz="1800"/>
          </a:p>
        </p:txBody>
      </p:sp>
      <p:sp>
        <p:nvSpPr>
          <p:cNvPr id="18" name="object 18"/>
          <p:cNvSpPr/>
          <p:nvPr/>
        </p:nvSpPr>
        <p:spPr>
          <a:xfrm>
            <a:off x="1741932" y="3479291"/>
            <a:ext cx="323088" cy="569976"/>
          </a:xfrm>
          <a:prstGeom prst="rect">
            <a:avLst/>
          </a:prstGeom>
          <a:blipFill>
            <a:blip r:embed="rId15" cstate="print"/>
            <a:stretch>
              <a:fillRect/>
            </a:stretch>
          </a:blipFill>
        </p:spPr>
        <p:txBody>
          <a:bodyPr wrap="square" lIns="0" tIns="0" rIns="0" bIns="0" rtlCol="0"/>
          <a:lstStyle/>
          <a:p>
            <a:endParaRPr sz="1800"/>
          </a:p>
        </p:txBody>
      </p:sp>
      <p:sp>
        <p:nvSpPr>
          <p:cNvPr id="19" name="object 19"/>
          <p:cNvSpPr/>
          <p:nvPr/>
        </p:nvSpPr>
        <p:spPr>
          <a:xfrm>
            <a:off x="2165604" y="3610355"/>
            <a:ext cx="2699766" cy="448830"/>
          </a:xfrm>
          <a:prstGeom prst="rect">
            <a:avLst/>
          </a:prstGeom>
          <a:blipFill>
            <a:blip r:embed="rId16" cstate="print"/>
            <a:stretch>
              <a:fillRect/>
            </a:stretch>
          </a:blipFill>
        </p:spPr>
        <p:txBody>
          <a:bodyPr wrap="square" lIns="0" tIns="0" rIns="0" bIns="0" rtlCol="0"/>
          <a:lstStyle/>
          <a:p>
            <a:endParaRPr sz="1800"/>
          </a:p>
        </p:txBody>
      </p:sp>
      <p:sp>
        <p:nvSpPr>
          <p:cNvPr id="20" name="object 20"/>
          <p:cNvSpPr/>
          <p:nvPr/>
        </p:nvSpPr>
        <p:spPr>
          <a:xfrm>
            <a:off x="2173859" y="3618357"/>
            <a:ext cx="2661539" cy="410730"/>
          </a:xfrm>
          <a:prstGeom prst="rect">
            <a:avLst/>
          </a:prstGeom>
          <a:blipFill>
            <a:blip r:embed="rId17" cstate="print"/>
            <a:stretch>
              <a:fillRect/>
            </a:stretch>
          </a:blipFill>
        </p:spPr>
        <p:txBody>
          <a:bodyPr wrap="square" lIns="0" tIns="0" rIns="0" bIns="0" rtlCol="0"/>
          <a:lstStyle/>
          <a:p>
            <a:endParaRPr sz="1800"/>
          </a:p>
        </p:txBody>
      </p:sp>
      <p:sp>
        <p:nvSpPr>
          <p:cNvPr id="21" name="object 21"/>
          <p:cNvSpPr/>
          <p:nvPr/>
        </p:nvSpPr>
        <p:spPr>
          <a:xfrm>
            <a:off x="41148" y="4186428"/>
            <a:ext cx="323088" cy="569976"/>
          </a:xfrm>
          <a:prstGeom prst="rect">
            <a:avLst/>
          </a:prstGeom>
          <a:blipFill>
            <a:blip r:embed="rId7" cstate="print"/>
            <a:stretch>
              <a:fillRect/>
            </a:stretch>
          </a:blipFill>
        </p:spPr>
        <p:txBody>
          <a:bodyPr wrap="square" lIns="0" tIns="0" rIns="0" bIns="0" rtlCol="0"/>
          <a:lstStyle/>
          <a:p>
            <a:endParaRPr sz="1800"/>
          </a:p>
        </p:txBody>
      </p:sp>
      <p:sp>
        <p:nvSpPr>
          <p:cNvPr id="22" name="object 22"/>
          <p:cNvSpPr/>
          <p:nvPr/>
        </p:nvSpPr>
        <p:spPr>
          <a:xfrm>
            <a:off x="477012" y="4363212"/>
            <a:ext cx="5782818" cy="447281"/>
          </a:xfrm>
          <a:prstGeom prst="rect">
            <a:avLst/>
          </a:prstGeom>
          <a:blipFill>
            <a:blip r:embed="rId18" cstate="print"/>
            <a:stretch>
              <a:fillRect/>
            </a:stretch>
          </a:blipFill>
        </p:spPr>
        <p:txBody>
          <a:bodyPr wrap="square" lIns="0" tIns="0" rIns="0" bIns="0" rtlCol="0"/>
          <a:lstStyle/>
          <a:p>
            <a:endParaRPr sz="1800"/>
          </a:p>
        </p:txBody>
      </p:sp>
      <p:sp>
        <p:nvSpPr>
          <p:cNvPr id="23" name="object 23"/>
          <p:cNvSpPr/>
          <p:nvPr/>
        </p:nvSpPr>
        <p:spPr>
          <a:xfrm>
            <a:off x="485509" y="4370362"/>
            <a:ext cx="5744603" cy="410756"/>
          </a:xfrm>
          <a:prstGeom prst="rect">
            <a:avLst/>
          </a:prstGeom>
          <a:blipFill>
            <a:blip r:embed="rId19" cstate="print"/>
            <a:stretch>
              <a:fillRect/>
            </a:stretch>
          </a:blipFill>
        </p:spPr>
        <p:txBody>
          <a:bodyPr wrap="square" lIns="0" tIns="0" rIns="0" bIns="0" rtlCol="0"/>
          <a:lstStyle/>
          <a:p>
            <a:endParaRPr sz="1800"/>
          </a:p>
        </p:txBody>
      </p:sp>
      <p:sp>
        <p:nvSpPr>
          <p:cNvPr id="24" name="object 24"/>
          <p:cNvSpPr/>
          <p:nvPr/>
        </p:nvSpPr>
        <p:spPr>
          <a:xfrm>
            <a:off x="5725667" y="2177795"/>
            <a:ext cx="3291840" cy="2510028"/>
          </a:xfrm>
          <a:prstGeom prst="rect">
            <a:avLst/>
          </a:prstGeom>
          <a:blipFill>
            <a:blip r:embed="rId20" cstate="print"/>
            <a:stretch>
              <a:fillRect/>
            </a:stretch>
          </a:blipFill>
        </p:spPr>
        <p:txBody>
          <a:bodyPr wrap="square" lIns="0" tIns="0" rIns="0" bIns="0" rtlCol="0"/>
          <a:lstStyle/>
          <a:p>
            <a:endParaRPr sz="1800"/>
          </a:p>
        </p:txBody>
      </p:sp>
      <p:sp>
        <p:nvSpPr>
          <p:cNvPr id="25" name="object 25"/>
          <p:cNvSpPr txBox="1"/>
          <p:nvPr/>
        </p:nvSpPr>
        <p:spPr>
          <a:xfrm>
            <a:off x="7124192" y="2404694"/>
            <a:ext cx="567690" cy="382156"/>
          </a:xfrm>
          <a:prstGeom prst="rect">
            <a:avLst/>
          </a:prstGeom>
        </p:spPr>
        <p:txBody>
          <a:bodyPr vert="horz" wrap="square" lIns="0" tIns="12700" rIns="0" bIns="0" rtlCol="0">
            <a:spAutoFit/>
          </a:bodyPr>
          <a:lstStyle/>
          <a:p>
            <a:pPr marL="12700">
              <a:spcBef>
                <a:spcPts val="100"/>
              </a:spcBef>
            </a:pPr>
            <a:r>
              <a:rPr sz="2400" spc="-195" dirty="0">
                <a:solidFill>
                  <a:srgbClr val="FFFFFF"/>
                </a:solidFill>
                <a:latin typeface="Georgia"/>
                <a:cs typeface="Georgia"/>
              </a:rPr>
              <a:t>18</a:t>
            </a:r>
            <a:r>
              <a:rPr sz="2400" spc="-75" dirty="0">
                <a:solidFill>
                  <a:srgbClr val="FFFFFF"/>
                </a:solidFill>
                <a:latin typeface="Georgia"/>
                <a:cs typeface="Georgia"/>
              </a:rPr>
              <a:t> </a:t>
            </a:r>
            <a:r>
              <a:rPr sz="2400" spc="55" dirty="0">
                <a:solidFill>
                  <a:srgbClr val="FFFFFF"/>
                </a:solidFill>
                <a:latin typeface="Georgia"/>
                <a:cs typeface="Georgia"/>
              </a:rPr>
              <a:t>+</a:t>
            </a:r>
            <a:endParaRPr sz="2400">
              <a:latin typeface="Georgia"/>
              <a:cs typeface="Georgia"/>
            </a:endParaRPr>
          </a:p>
        </p:txBody>
      </p:sp>
      <p:sp>
        <p:nvSpPr>
          <p:cNvPr id="26" name="object 26"/>
          <p:cNvSpPr txBox="1"/>
          <p:nvPr/>
        </p:nvSpPr>
        <p:spPr>
          <a:xfrm>
            <a:off x="7668768" y="2368296"/>
            <a:ext cx="445134" cy="418704"/>
          </a:xfrm>
          <a:prstGeom prst="rect">
            <a:avLst/>
          </a:prstGeom>
          <a:solidFill>
            <a:srgbClr val="252525"/>
          </a:solidFill>
        </p:spPr>
        <p:txBody>
          <a:bodyPr vert="horz" wrap="square" lIns="0" tIns="48895" rIns="0" bIns="0" rtlCol="0">
            <a:spAutoFit/>
          </a:bodyPr>
          <a:lstStyle/>
          <a:p>
            <a:pPr marL="83183">
              <a:spcBef>
                <a:spcPts val="385"/>
              </a:spcBef>
            </a:pPr>
            <a:r>
              <a:rPr sz="2400" spc="-140" dirty="0">
                <a:solidFill>
                  <a:srgbClr val="FFFFFF"/>
                </a:solidFill>
                <a:latin typeface="Georgia"/>
                <a:cs typeface="Georgia"/>
              </a:rPr>
              <a:t>45</a:t>
            </a:r>
            <a:endParaRPr sz="2400">
              <a:latin typeface="Georgia"/>
              <a:cs typeface="Georgia"/>
            </a:endParaRPr>
          </a:p>
        </p:txBody>
      </p:sp>
    </p:spTree>
    <p:extLst>
      <p:ext uri="{BB962C8B-B14F-4D97-AF65-F5344CB8AC3E}">
        <p14:creationId xmlns:p14="http://schemas.microsoft.com/office/powerpoint/2010/main" val="144082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363" y="690538"/>
            <a:ext cx="3124656" cy="1406051"/>
          </a:xfrm>
        </p:spPr>
        <p:txBody>
          <a:bodyPr>
            <a:noAutofit/>
          </a:bodyPr>
          <a:lstStyle/>
          <a:p>
            <a:r>
              <a:rPr lang="en-US" sz="4950" dirty="0">
                <a:latin typeface="Comic Sans MS" panose="030F0702030302020204" pitchFamily="66" charset="0"/>
              </a:rPr>
              <a:t>Students’ Role</a:t>
            </a:r>
          </a:p>
        </p:txBody>
      </p:sp>
      <p:sp>
        <p:nvSpPr>
          <p:cNvPr id="3" name="Subtitle 2"/>
          <p:cNvSpPr>
            <a:spLocks noGrp="1"/>
          </p:cNvSpPr>
          <p:nvPr>
            <p:ph type="subTitle" idx="1"/>
          </p:nvPr>
        </p:nvSpPr>
        <p:spPr>
          <a:xfrm>
            <a:off x="3252019" y="-27499"/>
            <a:ext cx="4830623" cy="4926070"/>
          </a:xfrm>
        </p:spPr>
        <p:txBody>
          <a:bodyPr>
            <a:noAutofit/>
          </a:bodyPr>
          <a:lstStyle/>
          <a:p>
            <a:pPr marL="257175" indent="-257175" algn="l">
              <a:buFont typeface="Arial" panose="020B0604020202020204" pitchFamily="34" charset="0"/>
              <a:buChar char="•"/>
            </a:pPr>
            <a:r>
              <a:rPr lang="en-US" sz="2400" dirty="0"/>
              <a:t>Use mental strategies</a:t>
            </a:r>
          </a:p>
          <a:p>
            <a:pPr marL="257175" indent="-257175" algn="l">
              <a:buFont typeface="Arial" panose="020B0604020202020204" pitchFamily="34" charset="0"/>
              <a:buChar char="•"/>
            </a:pPr>
            <a:r>
              <a:rPr lang="en-US" sz="2400" dirty="0"/>
              <a:t>Explain how you solved the problem and why your answer makes sense.</a:t>
            </a:r>
          </a:p>
          <a:p>
            <a:pPr marL="257175" indent="-257175" algn="l">
              <a:buFont typeface="Arial" panose="020B0604020202020204" pitchFamily="34" charset="0"/>
              <a:buChar char="•"/>
            </a:pPr>
            <a:r>
              <a:rPr lang="en-US" sz="2400" dirty="0" smtClean="0"/>
              <a:t>Communicate math </a:t>
            </a:r>
            <a:r>
              <a:rPr lang="en-US" sz="2400" dirty="0"/>
              <a:t>ideas clearly</a:t>
            </a:r>
          </a:p>
          <a:p>
            <a:pPr marL="257175" indent="-257175" algn="l">
              <a:buFont typeface="Arial" panose="020B0604020202020204" pitchFamily="34" charset="0"/>
              <a:buChar char="•"/>
            </a:pPr>
            <a:r>
              <a:rPr lang="en-US" sz="2400" dirty="0"/>
              <a:t>Be ready to answer questions and convince others that your strategy works</a:t>
            </a:r>
          </a:p>
          <a:p>
            <a:pPr marL="257175" indent="-257175" algn="l">
              <a:buFont typeface="Arial" panose="020B0604020202020204" pitchFamily="34" charset="0"/>
              <a:buChar char="•"/>
            </a:pPr>
            <a:r>
              <a:rPr lang="en-US" sz="2400" dirty="0"/>
              <a:t>Listen respectively to others</a:t>
            </a:r>
          </a:p>
          <a:p>
            <a:pPr marL="257175" indent="-257175" algn="l">
              <a:buFont typeface="Arial" panose="020B0604020202020204" pitchFamily="34" charset="0"/>
              <a:buChar char="•"/>
            </a:pPr>
            <a:r>
              <a:rPr lang="en-US" sz="2400" dirty="0"/>
              <a:t>Ask questions about other strategies.</a:t>
            </a:r>
          </a:p>
        </p:txBody>
      </p:sp>
      <p:pic>
        <p:nvPicPr>
          <p:cNvPr id="20" name="Picture 19" descr="Image result for math students clip art number talks free to reposdocus"/>
          <p:cNvPicPr/>
          <p:nvPr/>
        </p:nvPicPr>
        <p:blipFill>
          <a:blip r:embed="rId2">
            <a:extLst>
              <a:ext uri="{28A0092B-C50C-407E-A947-70E740481C1C}">
                <a14:useLocalDpi xmlns:a14="http://schemas.microsoft.com/office/drawing/2010/main" val="0"/>
              </a:ext>
            </a:extLst>
          </a:blip>
          <a:srcRect/>
          <a:stretch>
            <a:fillRect/>
          </a:stretch>
        </p:blipFill>
        <p:spPr bwMode="auto">
          <a:xfrm>
            <a:off x="645070" y="2322127"/>
            <a:ext cx="1921148" cy="257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96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FFFF00"/>
          </a:solidFill>
        </p:spPr>
        <p:txBody>
          <a:bodyPr wrap="square" lIns="0" tIns="0" rIns="0" bIns="0" rtlCol="0"/>
          <a:lstStyle/>
          <a:p>
            <a:endParaRPr sz="1800"/>
          </a:p>
        </p:txBody>
      </p:sp>
      <p:sp>
        <p:nvSpPr>
          <p:cNvPr id="3" name="object 3"/>
          <p:cNvSpPr/>
          <p:nvPr/>
        </p:nvSpPr>
        <p:spPr>
          <a:xfrm>
            <a:off x="627887" y="99061"/>
            <a:ext cx="7791450" cy="605789"/>
          </a:xfrm>
          <a:prstGeom prst="rect">
            <a:avLst/>
          </a:prstGeom>
          <a:blipFill>
            <a:blip r:embed="rId2" cstate="print"/>
            <a:stretch>
              <a:fillRect/>
            </a:stretch>
          </a:blipFill>
        </p:spPr>
        <p:txBody>
          <a:bodyPr wrap="square" lIns="0" tIns="0" rIns="0" bIns="0" rtlCol="0"/>
          <a:lstStyle/>
          <a:p>
            <a:endParaRPr sz="1800"/>
          </a:p>
        </p:txBody>
      </p:sp>
      <p:sp>
        <p:nvSpPr>
          <p:cNvPr id="4" name="object 4"/>
          <p:cNvSpPr/>
          <p:nvPr/>
        </p:nvSpPr>
        <p:spPr>
          <a:xfrm>
            <a:off x="637325" y="108713"/>
            <a:ext cx="7735277" cy="550545"/>
          </a:xfrm>
          <a:prstGeom prst="rect">
            <a:avLst/>
          </a:prstGeom>
          <a:blipFill>
            <a:blip r:embed="rId3" cstate="print"/>
            <a:stretch>
              <a:fillRect/>
            </a:stretch>
          </a:blipFill>
        </p:spPr>
        <p:txBody>
          <a:bodyPr wrap="square" lIns="0" tIns="0" rIns="0" bIns="0" rtlCol="0"/>
          <a:lstStyle/>
          <a:p>
            <a:endParaRPr sz="1800"/>
          </a:p>
        </p:txBody>
      </p:sp>
      <p:sp>
        <p:nvSpPr>
          <p:cNvPr id="5" name="object 5"/>
          <p:cNvSpPr/>
          <p:nvPr/>
        </p:nvSpPr>
        <p:spPr>
          <a:xfrm>
            <a:off x="94488" y="819911"/>
            <a:ext cx="481584" cy="656844"/>
          </a:xfrm>
          <a:prstGeom prst="rect">
            <a:avLst/>
          </a:prstGeom>
          <a:blipFill>
            <a:blip r:embed="rId4" cstate="print"/>
            <a:stretch>
              <a:fillRect/>
            </a:stretch>
          </a:blipFill>
        </p:spPr>
        <p:txBody>
          <a:bodyPr wrap="square" lIns="0" tIns="0" rIns="0" bIns="0" rtlCol="0"/>
          <a:lstStyle/>
          <a:p>
            <a:endParaRPr sz="1800"/>
          </a:p>
        </p:txBody>
      </p:sp>
      <p:sp>
        <p:nvSpPr>
          <p:cNvPr id="6" name="object 6"/>
          <p:cNvSpPr/>
          <p:nvPr/>
        </p:nvSpPr>
        <p:spPr>
          <a:xfrm>
            <a:off x="722376" y="928117"/>
            <a:ext cx="2379726" cy="523493"/>
          </a:xfrm>
          <a:prstGeom prst="rect">
            <a:avLst/>
          </a:prstGeom>
          <a:blipFill>
            <a:blip r:embed="rId5" cstate="print"/>
            <a:stretch>
              <a:fillRect/>
            </a:stretch>
          </a:blipFill>
        </p:spPr>
        <p:txBody>
          <a:bodyPr wrap="square" lIns="0" tIns="0" rIns="0" bIns="0" rtlCol="0"/>
          <a:lstStyle/>
          <a:p>
            <a:endParaRPr sz="1800"/>
          </a:p>
        </p:txBody>
      </p:sp>
      <p:sp>
        <p:nvSpPr>
          <p:cNvPr id="7" name="object 7"/>
          <p:cNvSpPr/>
          <p:nvPr/>
        </p:nvSpPr>
        <p:spPr>
          <a:xfrm>
            <a:off x="730910" y="936244"/>
            <a:ext cx="2335758" cy="481076"/>
          </a:xfrm>
          <a:prstGeom prst="rect">
            <a:avLst/>
          </a:prstGeom>
          <a:blipFill>
            <a:blip r:embed="rId6" cstate="print"/>
            <a:stretch>
              <a:fillRect/>
            </a:stretch>
          </a:blipFill>
        </p:spPr>
        <p:txBody>
          <a:bodyPr wrap="square" lIns="0" tIns="0" rIns="0" bIns="0" rtlCol="0"/>
          <a:lstStyle/>
          <a:p>
            <a:endParaRPr sz="1800"/>
          </a:p>
        </p:txBody>
      </p:sp>
      <p:sp>
        <p:nvSpPr>
          <p:cNvPr id="8" name="object 8"/>
          <p:cNvSpPr/>
          <p:nvPr/>
        </p:nvSpPr>
        <p:spPr>
          <a:xfrm>
            <a:off x="140500" y="2815629"/>
            <a:ext cx="746036" cy="809078"/>
          </a:xfrm>
          <a:prstGeom prst="rect">
            <a:avLst/>
          </a:prstGeom>
          <a:blipFill>
            <a:blip r:embed="rId7" cstate="print"/>
            <a:stretch>
              <a:fillRect/>
            </a:stretch>
          </a:blipFill>
        </p:spPr>
        <p:txBody>
          <a:bodyPr wrap="square" lIns="0" tIns="0" rIns="0" bIns="0" rtlCol="0"/>
          <a:lstStyle/>
          <a:p>
            <a:endParaRPr sz="1800"/>
          </a:p>
        </p:txBody>
      </p:sp>
      <p:sp>
        <p:nvSpPr>
          <p:cNvPr id="9" name="object 9"/>
          <p:cNvSpPr/>
          <p:nvPr/>
        </p:nvSpPr>
        <p:spPr>
          <a:xfrm>
            <a:off x="880872" y="1295400"/>
            <a:ext cx="3234690" cy="1831086"/>
          </a:xfrm>
          <a:prstGeom prst="rect">
            <a:avLst/>
          </a:prstGeom>
          <a:blipFill>
            <a:blip r:embed="rId8" cstate="print"/>
            <a:stretch>
              <a:fillRect/>
            </a:stretch>
          </a:blipFill>
        </p:spPr>
        <p:txBody>
          <a:bodyPr wrap="square" lIns="0" tIns="0" rIns="0" bIns="0" rtlCol="0"/>
          <a:lstStyle/>
          <a:p>
            <a:endParaRPr sz="1800"/>
          </a:p>
        </p:txBody>
      </p:sp>
      <p:sp>
        <p:nvSpPr>
          <p:cNvPr id="10" name="object 10"/>
          <p:cNvSpPr/>
          <p:nvPr/>
        </p:nvSpPr>
        <p:spPr>
          <a:xfrm>
            <a:off x="883399" y="1311529"/>
            <a:ext cx="3192284" cy="1789430"/>
          </a:xfrm>
          <a:prstGeom prst="rect">
            <a:avLst/>
          </a:prstGeom>
          <a:blipFill>
            <a:blip r:embed="rId9" cstate="print"/>
            <a:stretch>
              <a:fillRect/>
            </a:stretch>
          </a:blipFill>
        </p:spPr>
        <p:txBody>
          <a:bodyPr wrap="square" lIns="0" tIns="0" rIns="0" bIns="0" rtlCol="0"/>
          <a:lstStyle/>
          <a:p>
            <a:endParaRPr sz="1800"/>
          </a:p>
        </p:txBody>
      </p:sp>
      <p:sp>
        <p:nvSpPr>
          <p:cNvPr id="11" name="object 11"/>
          <p:cNvSpPr/>
          <p:nvPr/>
        </p:nvSpPr>
        <p:spPr>
          <a:xfrm>
            <a:off x="4479468" y="3953294"/>
            <a:ext cx="695185" cy="789838"/>
          </a:xfrm>
          <a:prstGeom prst="rect">
            <a:avLst/>
          </a:prstGeom>
          <a:blipFill>
            <a:blip r:embed="rId10" cstate="print"/>
            <a:stretch>
              <a:fillRect/>
            </a:stretch>
          </a:blipFill>
        </p:spPr>
        <p:txBody>
          <a:bodyPr wrap="square" lIns="0" tIns="0" rIns="0" bIns="0" rtlCol="0"/>
          <a:lstStyle/>
          <a:p>
            <a:endParaRPr sz="1800"/>
          </a:p>
        </p:txBody>
      </p:sp>
      <p:sp>
        <p:nvSpPr>
          <p:cNvPr id="12" name="object 12"/>
          <p:cNvSpPr/>
          <p:nvPr/>
        </p:nvSpPr>
        <p:spPr>
          <a:xfrm>
            <a:off x="5181600" y="2700527"/>
            <a:ext cx="3676650" cy="1607058"/>
          </a:xfrm>
          <a:prstGeom prst="rect">
            <a:avLst/>
          </a:prstGeom>
          <a:blipFill>
            <a:blip r:embed="rId11" cstate="print"/>
            <a:stretch>
              <a:fillRect/>
            </a:stretch>
          </a:blipFill>
        </p:spPr>
        <p:txBody>
          <a:bodyPr wrap="square" lIns="0" tIns="0" rIns="0" bIns="0" rtlCol="0"/>
          <a:lstStyle/>
          <a:p>
            <a:endParaRPr sz="1800"/>
          </a:p>
        </p:txBody>
      </p:sp>
      <p:sp>
        <p:nvSpPr>
          <p:cNvPr id="13" name="object 13"/>
          <p:cNvSpPr/>
          <p:nvPr/>
        </p:nvSpPr>
        <p:spPr>
          <a:xfrm>
            <a:off x="5184903" y="2714751"/>
            <a:ext cx="3634231" cy="1564386"/>
          </a:xfrm>
          <a:prstGeom prst="rect">
            <a:avLst/>
          </a:prstGeom>
          <a:blipFill>
            <a:blip r:embed="rId12" cstate="print"/>
            <a:stretch>
              <a:fillRect/>
            </a:stretch>
          </a:blipFill>
        </p:spPr>
        <p:txBody>
          <a:bodyPr wrap="square" lIns="0" tIns="0" rIns="0" bIns="0" rtlCol="0"/>
          <a:lstStyle/>
          <a:p>
            <a:endParaRPr sz="1800"/>
          </a:p>
        </p:txBody>
      </p:sp>
      <p:sp>
        <p:nvSpPr>
          <p:cNvPr id="14" name="object 14"/>
          <p:cNvSpPr/>
          <p:nvPr/>
        </p:nvSpPr>
        <p:spPr>
          <a:xfrm>
            <a:off x="81904" y="3745826"/>
            <a:ext cx="582241" cy="725535"/>
          </a:xfrm>
          <a:prstGeom prst="rect">
            <a:avLst/>
          </a:prstGeom>
          <a:blipFill>
            <a:blip r:embed="rId13" cstate="print"/>
            <a:stretch>
              <a:fillRect/>
            </a:stretch>
          </a:blipFill>
        </p:spPr>
        <p:txBody>
          <a:bodyPr wrap="square" lIns="0" tIns="0" rIns="0" bIns="0" rtlCol="0"/>
          <a:lstStyle/>
          <a:p>
            <a:endParaRPr sz="1800"/>
          </a:p>
        </p:txBody>
      </p:sp>
      <p:sp>
        <p:nvSpPr>
          <p:cNvPr id="15" name="object 15"/>
          <p:cNvSpPr/>
          <p:nvPr/>
        </p:nvSpPr>
        <p:spPr>
          <a:xfrm>
            <a:off x="752855" y="4005071"/>
            <a:ext cx="1485138" cy="592074"/>
          </a:xfrm>
          <a:prstGeom prst="rect">
            <a:avLst/>
          </a:prstGeom>
          <a:blipFill>
            <a:blip r:embed="rId14" cstate="print"/>
            <a:stretch>
              <a:fillRect/>
            </a:stretch>
          </a:blipFill>
        </p:spPr>
        <p:txBody>
          <a:bodyPr wrap="square" lIns="0" tIns="0" rIns="0" bIns="0" rtlCol="0"/>
          <a:lstStyle/>
          <a:p>
            <a:endParaRPr sz="1800"/>
          </a:p>
        </p:txBody>
      </p:sp>
      <p:sp>
        <p:nvSpPr>
          <p:cNvPr id="16" name="object 16"/>
          <p:cNvSpPr/>
          <p:nvPr/>
        </p:nvSpPr>
        <p:spPr>
          <a:xfrm>
            <a:off x="763612" y="4010229"/>
            <a:ext cx="1441742" cy="549478"/>
          </a:xfrm>
          <a:prstGeom prst="rect">
            <a:avLst/>
          </a:prstGeom>
          <a:blipFill>
            <a:blip r:embed="rId15" cstate="print"/>
            <a:stretch>
              <a:fillRect/>
            </a:stretch>
          </a:blipFill>
        </p:spPr>
        <p:txBody>
          <a:bodyPr wrap="square" lIns="0" tIns="0" rIns="0" bIns="0" rtlCol="0"/>
          <a:lstStyle/>
          <a:p>
            <a:endParaRPr sz="1800"/>
          </a:p>
        </p:txBody>
      </p:sp>
      <p:sp>
        <p:nvSpPr>
          <p:cNvPr id="17" name="object 17"/>
          <p:cNvSpPr/>
          <p:nvPr/>
        </p:nvSpPr>
        <p:spPr>
          <a:xfrm>
            <a:off x="2353055" y="4646676"/>
            <a:ext cx="726186" cy="192798"/>
          </a:xfrm>
          <a:prstGeom prst="rect">
            <a:avLst/>
          </a:prstGeom>
          <a:blipFill>
            <a:blip r:embed="rId16" cstate="print"/>
            <a:stretch>
              <a:fillRect/>
            </a:stretch>
          </a:blipFill>
        </p:spPr>
        <p:txBody>
          <a:bodyPr wrap="square" lIns="0" tIns="0" rIns="0" bIns="0" rtlCol="0"/>
          <a:lstStyle/>
          <a:p>
            <a:endParaRPr sz="1800"/>
          </a:p>
        </p:txBody>
      </p:sp>
      <p:sp>
        <p:nvSpPr>
          <p:cNvPr id="18" name="object 18"/>
          <p:cNvSpPr/>
          <p:nvPr/>
        </p:nvSpPr>
        <p:spPr>
          <a:xfrm>
            <a:off x="2365249" y="4654081"/>
            <a:ext cx="680085" cy="147320"/>
          </a:xfrm>
          <a:custGeom>
            <a:avLst/>
            <a:gdLst/>
            <a:ahLst/>
            <a:cxnLst/>
            <a:rect l="l" t="t" r="r" b="b"/>
            <a:pathLst>
              <a:path w="680085" h="147320">
                <a:moveTo>
                  <a:pt x="5841" y="0"/>
                </a:moveTo>
                <a:lnTo>
                  <a:pt x="0" y="35686"/>
                </a:lnTo>
                <a:lnTo>
                  <a:pt x="673988" y="147002"/>
                </a:lnTo>
                <a:lnTo>
                  <a:pt x="679957" y="111315"/>
                </a:lnTo>
                <a:lnTo>
                  <a:pt x="5841" y="0"/>
                </a:lnTo>
                <a:close/>
              </a:path>
            </a:pathLst>
          </a:custGeom>
          <a:solidFill>
            <a:srgbClr val="00CC00"/>
          </a:solidFill>
        </p:spPr>
        <p:txBody>
          <a:bodyPr wrap="square" lIns="0" tIns="0" rIns="0" bIns="0" rtlCol="0"/>
          <a:lstStyle/>
          <a:p>
            <a:endParaRPr sz="1800"/>
          </a:p>
        </p:txBody>
      </p:sp>
      <p:sp>
        <p:nvSpPr>
          <p:cNvPr id="19" name="object 19"/>
          <p:cNvSpPr/>
          <p:nvPr/>
        </p:nvSpPr>
        <p:spPr>
          <a:xfrm>
            <a:off x="2365249" y="4654081"/>
            <a:ext cx="680085" cy="147320"/>
          </a:xfrm>
          <a:custGeom>
            <a:avLst/>
            <a:gdLst/>
            <a:ahLst/>
            <a:cxnLst/>
            <a:rect l="l" t="t" r="r" b="b"/>
            <a:pathLst>
              <a:path w="680085" h="147320">
                <a:moveTo>
                  <a:pt x="5841" y="0"/>
                </a:moveTo>
                <a:lnTo>
                  <a:pt x="228472" y="36753"/>
                </a:lnTo>
                <a:lnTo>
                  <a:pt x="234822" y="37820"/>
                </a:lnTo>
                <a:lnTo>
                  <a:pt x="450976" y="73507"/>
                </a:lnTo>
                <a:lnTo>
                  <a:pt x="457453" y="74574"/>
                </a:lnTo>
                <a:lnTo>
                  <a:pt x="679957" y="111315"/>
                </a:lnTo>
                <a:lnTo>
                  <a:pt x="673988" y="147002"/>
                </a:lnTo>
                <a:lnTo>
                  <a:pt x="451484" y="110248"/>
                </a:lnTo>
                <a:lnTo>
                  <a:pt x="445134" y="109181"/>
                </a:lnTo>
                <a:lnTo>
                  <a:pt x="228981" y="73494"/>
                </a:lnTo>
                <a:lnTo>
                  <a:pt x="222503" y="72428"/>
                </a:lnTo>
                <a:lnTo>
                  <a:pt x="0" y="35686"/>
                </a:lnTo>
                <a:lnTo>
                  <a:pt x="5841" y="0"/>
                </a:lnTo>
                <a:close/>
              </a:path>
            </a:pathLst>
          </a:custGeom>
          <a:ln w="3175">
            <a:solidFill>
              <a:srgbClr val="202020"/>
            </a:solidFill>
          </a:ln>
        </p:spPr>
        <p:txBody>
          <a:bodyPr wrap="square" lIns="0" tIns="0" rIns="0" bIns="0" rtlCol="0"/>
          <a:lstStyle/>
          <a:p>
            <a:endParaRPr sz="1800"/>
          </a:p>
        </p:txBody>
      </p:sp>
      <p:sp>
        <p:nvSpPr>
          <p:cNvPr id="20" name="object 20"/>
          <p:cNvSpPr/>
          <p:nvPr/>
        </p:nvSpPr>
        <p:spPr>
          <a:xfrm>
            <a:off x="3273552" y="4504945"/>
            <a:ext cx="1159002" cy="474713"/>
          </a:xfrm>
          <a:prstGeom prst="rect">
            <a:avLst/>
          </a:prstGeom>
          <a:blipFill>
            <a:blip r:embed="rId17" cstate="print"/>
            <a:stretch>
              <a:fillRect/>
            </a:stretch>
          </a:blipFill>
        </p:spPr>
        <p:txBody>
          <a:bodyPr wrap="square" lIns="0" tIns="0" rIns="0" bIns="0" rtlCol="0"/>
          <a:lstStyle/>
          <a:p>
            <a:endParaRPr sz="1800"/>
          </a:p>
        </p:txBody>
      </p:sp>
      <p:sp>
        <p:nvSpPr>
          <p:cNvPr id="21" name="object 21"/>
          <p:cNvSpPr/>
          <p:nvPr/>
        </p:nvSpPr>
        <p:spPr>
          <a:xfrm>
            <a:off x="3284855" y="4509961"/>
            <a:ext cx="1115695" cy="433425"/>
          </a:xfrm>
          <a:prstGeom prst="rect">
            <a:avLst/>
          </a:prstGeom>
          <a:blipFill>
            <a:blip r:embed="rId18" cstate="print"/>
            <a:stretch>
              <a:fillRect/>
            </a:stretch>
          </a:blipFill>
        </p:spPr>
        <p:txBody>
          <a:bodyPr wrap="square" lIns="0" tIns="0" rIns="0" bIns="0" rtlCol="0"/>
          <a:lstStyle/>
          <a:p>
            <a:endParaRPr sz="1800"/>
          </a:p>
        </p:txBody>
      </p:sp>
      <p:sp>
        <p:nvSpPr>
          <p:cNvPr id="22" name="object 22"/>
          <p:cNvSpPr/>
          <p:nvPr/>
        </p:nvSpPr>
        <p:spPr>
          <a:xfrm>
            <a:off x="5332166" y="2152949"/>
            <a:ext cx="578109" cy="722838"/>
          </a:xfrm>
          <a:prstGeom prst="rect">
            <a:avLst/>
          </a:prstGeom>
          <a:blipFill>
            <a:blip r:embed="rId19" cstate="print"/>
            <a:stretch>
              <a:fillRect/>
            </a:stretch>
          </a:blipFill>
        </p:spPr>
        <p:txBody>
          <a:bodyPr wrap="square" lIns="0" tIns="0" rIns="0" bIns="0" rtlCol="0"/>
          <a:lstStyle/>
          <a:p>
            <a:endParaRPr sz="1800"/>
          </a:p>
        </p:txBody>
      </p:sp>
      <p:sp>
        <p:nvSpPr>
          <p:cNvPr id="23" name="object 23"/>
          <p:cNvSpPr/>
          <p:nvPr/>
        </p:nvSpPr>
        <p:spPr>
          <a:xfrm>
            <a:off x="5934455" y="2087879"/>
            <a:ext cx="1558290" cy="573786"/>
          </a:xfrm>
          <a:prstGeom prst="rect">
            <a:avLst/>
          </a:prstGeom>
          <a:blipFill>
            <a:blip r:embed="rId20" cstate="print"/>
            <a:stretch>
              <a:fillRect/>
            </a:stretch>
          </a:blipFill>
        </p:spPr>
        <p:txBody>
          <a:bodyPr wrap="square" lIns="0" tIns="0" rIns="0" bIns="0" rtlCol="0"/>
          <a:lstStyle/>
          <a:p>
            <a:endParaRPr sz="1800"/>
          </a:p>
        </p:txBody>
      </p:sp>
      <p:sp>
        <p:nvSpPr>
          <p:cNvPr id="24" name="object 24"/>
          <p:cNvSpPr/>
          <p:nvPr/>
        </p:nvSpPr>
        <p:spPr>
          <a:xfrm>
            <a:off x="5941060" y="2098930"/>
            <a:ext cx="1513713" cy="530606"/>
          </a:xfrm>
          <a:prstGeom prst="rect">
            <a:avLst/>
          </a:prstGeom>
          <a:blipFill>
            <a:blip r:embed="rId21" cstate="print"/>
            <a:stretch>
              <a:fillRect/>
            </a:stretch>
          </a:blipFill>
        </p:spPr>
        <p:txBody>
          <a:bodyPr wrap="square" lIns="0" tIns="0" rIns="0" bIns="0" rtlCol="0"/>
          <a:lstStyle/>
          <a:p>
            <a:endParaRPr sz="1800"/>
          </a:p>
        </p:txBody>
      </p:sp>
      <p:sp>
        <p:nvSpPr>
          <p:cNvPr id="25" name="object 25"/>
          <p:cNvSpPr/>
          <p:nvPr/>
        </p:nvSpPr>
        <p:spPr>
          <a:xfrm>
            <a:off x="4255008" y="712966"/>
            <a:ext cx="559206" cy="710330"/>
          </a:xfrm>
          <a:prstGeom prst="rect">
            <a:avLst/>
          </a:prstGeom>
          <a:blipFill>
            <a:blip r:embed="rId22" cstate="print"/>
            <a:stretch>
              <a:fillRect/>
            </a:stretch>
          </a:blipFill>
        </p:spPr>
        <p:txBody>
          <a:bodyPr wrap="square" lIns="0" tIns="0" rIns="0" bIns="0" rtlCol="0"/>
          <a:lstStyle/>
          <a:p>
            <a:endParaRPr sz="1800"/>
          </a:p>
        </p:txBody>
      </p:sp>
      <p:sp>
        <p:nvSpPr>
          <p:cNvPr id="26" name="object 26"/>
          <p:cNvSpPr/>
          <p:nvPr/>
        </p:nvSpPr>
        <p:spPr>
          <a:xfrm>
            <a:off x="4875276" y="899160"/>
            <a:ext cx="4103370" cy="979170"/>
          </a:xfrm>
          <a:prstGeom prst="rect">
            <a:avLst/>
          </a:prstGeom>
          <a:blipFill>
            <a:blip r:embed="rId23" cstate="print"/>
            <a:stretch>
              <a:fillRect/>
            </a:stretch>
          </a:blipFill>
        </p:spPr>
        <p:txBody>
          <a:bodyPr wrap="square" lIns="0" tIns="0" rIns="0" bIns="0" rtlCol="0"/>
          <a:lstStyle/>
          <a:p>
            <a:endParaRPr sz="1800"/>
          </a:p>
        </p:txBody>
      </p:sp>
      <p:sp>
        <p:nvSpPr>
          <p:cNvPr id="27" name="object 27"/>
          <p:cNvSpPr/>
          <p:nvPr/>
        </p:nvSpPr>
        <p:spPr>
          <a:xfrm>
            <a:off x="4885944" y="905891"/>
            <a:ext cx="4060444" cy="936117"/>
          </a:xfrm>
          <a:prstGeom prst="rect">
            <a:avLst/>
          </a:prstGeom>
          <a:blipFill>
            <a:blip r:embed="rId24" cstate="print"/>
            <a:stretch>
              <a:fillRect/>
            </a:stretch>
          </a:blipFill>
        </p:spPr>
        <p:txBody>
          <a:bodyPr wrap="square" lIns="0" tIns="0" rIns="0" bIns="0" rtlCol="0"/>
          <a:lstStyle/>
          <a:p>
            <a:endParaRPr sz="1800"/>
          </a:p>
        </p:txBody>
      </p:sp>
      <p:sp>
        <p:nvSpPr>
          <p:cNvPr id="28" name="object 28"/>
          <p:cNvSpPr/>
          <p:nvPr/>
        </p:nvSpPr>
        <p:spPr>
          <a:xfrm>
            <a:off x="1953768" y="3291840"/>
            <a:ext cx="481583" cy="656844"/>
          </a:xfrm>
          <a:prstGeom prst="rect">
            <a:avLst/>
          </a:prstGeom>
          <a:blipFill>
            <a:blip r:embed="rId4" cstate="print"/>
            <a:stretch>
              <a:fillRect/>
            </a:stretch>
          </a:blipFill>
        </p:spPr>
        <p:txBody>
          <a:bodyPr wrap="square" lIns="0" tIns="0" rIns="0" bIns="0" rtlCol="0"/>
          <a:lstStyle/>
          <a:p>
            <a:endParaRPr sz="1800"/>
          </a:p>
        </p:txBody>
      </p:sp>
      <p:sp>
        <p:nvSpPr>
          <p:cNvPr id="29" name="object 29"/>
          <p:cNvSpPr/>
          <p:nvPr/>
        </p:nvSpPr>
        <p:spPr>
          <a:xfrm>
            <a:off x="2683764" y="3441191"/>
            <a:ext cx="1230630" cy="395478"/>
          </a:xfrm>
          <a:prstGeom prst="rect">
            <a:avLst/>
          </a:prstGeom>
          <a:blipFill>
            <a:blip r:embed="rId25" cstate="print"/>
            <a:stretch>
              <a:fillRect/>
            </a:stretch>
          </a:blipFill>
        </p:spPr>
        <p:txBody>
          <a:bodyPr wrap="square" lIns="0" tIns="0" rIns="0" bIns="0" rtlCol="0"/>
          <a:lstStyle/>
          <a:p>
            <a:endParaRPr sz="1800"/>
          </a:p>
        </p:txBody>
      </p:sp>
      <p:sp>
        <p:nvSpPr>
          <p:cNvPr id="30" name="object 30"/>
          <p:cNvSpPr/>
          <p:nvPr/>
        </p:nvSpPr>
        <p:spPr>
          <a:xfrm>
            <a:off x="2691384" y="3449192"/>
            <a:ext cx="1188212" cy="352806"/>
          </a:xfrm>
          <a:prstGeom prst="rect">
            <a:avLst/>
          </a:prstGeom>
          <a:blipFill>
            <a:blip r:embed="rId26" cstate="print"/>
            <a:stretch>
              <a:fillRect/>
            </a:stretch>
          </a:blipFill>
        </p:spPr>
        <p:txBody>
          <a:bodyPr wrap="square" lIns="0" tIns="0" rIns="0" bIns="0" rtlCol="0"/>
          <a:lstStyle/>
          <a:p>
            <a:endParaRPr sz="1800"/>
          </a:p>
        </p:txBody>
      </p:sp>
      <p:sp>
        <p:nvSpPr>
          <p:cNvPr id="31" name="object 31"/>
          <p:cNvSpPr/>
          <p:nvPr/>
        </p:nvSpPr>
        <p:spPr>
          <a:xfrm>
            <a:off x="6131559" y="4108590"/>
            <a:ext cx="568674" cy="716644"/>
          </a:xfrm>
          <a:prstGeom prst="rect">
            <a:avLst/>
          </a:prstGeom>
          <a:blipFill>
            <a:blip r:embed="rId27" cstate="print"/>
            <a:stretch>
              <a:fillRect/>
            </a:stretch>
          </a:blipFill>
        </p:spPr>
        <p:txBody>
          <a:bodyPr wrap="square" lIns="0" tIns="0" rIns="0" bIns="0" rtlCol="0"/>
          <a:lstStyle/>
          <a:p>
            <a:endParaRPr sz="1800"/>
          </a:p>
        </p:txBody>
      </p:sp>
      <p:sp>
        <p:nvSpPr>
          <p:cNvPr id="32" name="object 32"/>
          <p:cNvSpPr/>
          <p:nvPr/>
        </p:nvSpPr>
        <p:spPr>
          <a:xfrm>
            <a:off x="6682741" y="4315968"/>
            <a:ext cx="2295905" cy="695705"/>
          </a:xfrm>
          <a:prstGeom prst="rect">
            <a:avLst/>
          </a:prstGeom>
          <a:blipFill>
            <a:blip r:embed="rId28" cstate="print"/>
            <a:stretch>
              <a:fillRect/>
            </a:stretch>
          </a:blipFill>
        </p:spPr>
        <p:txBody>
          <a:bodyPr wrap="square" lIns="0" tIns="0" rIns="0" bIns="0" rtlCol="0"/>
          <a:lstStyle/>
          <a:p>
            <a:endParaRPr sz="1800"/>
          </a:p>
        </p:txBody>
      </p:sp>
      <p:sp>
        <p:nvSpPr>
          <p:cNvPr id="33" name="object 33"/>
          <p:cNvSpPr/>
          <p:nvPr/>
        </p:nvSpPr>
        <p:spPr>
          <a:xfrm>
            <a:off x="6692519" y="4321555"/>
            <a:ext cx="2253487" cy="653376"/>
          </a:xfrm>
          <a:prstGeom prst="rect">
            <a:avLst/>
          </a:prstGeom>
          <a:blipFill>
            <a:blip r:embed="rId29" cstate="print"/>
            <a:stretch>
              <a:fillRect/>
            </a:stretch>
          </a:blipFill>
        </p:spPr>
        <p:txBody>
          <a:bodyPr wrap="square" lIns="0" tIns="0" rIns="0" bIns="0" rtlCol="0"/>
          <a:lstStyle/>
          <a:p>
            <a:endParaRPr sz="1800"/>
          </a:p>
        </p:txBody>
      </p:sp>
      <p:sp>
        <p:nvSpPr>
          <p:cNvPr id="34" name="object 34"/>
          <p:cNvSpPr/>
          <p:nvPr/>
        </p:nvSpPr>
        <p:spPr>
          <a:xfrm>
            <a:off x="3457955" y="1487425"/>
            <a:ext cx="1687068" cy="2090927"/>
          </a:xfrm>
          <a:prstGeom prst="rect">
            <a:avLst/>
          </a:prstGeom>
          <a:blipFill>
            <a:blip r:embed="rId30"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1068077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01467" y="62484"/>
            <a:ext cx="4056126" cy="954786"/>
          </a:xfrm>
          <a:prstGeom prst="rect">
            <a:avLst/>
          </a:prstGeom>
          <a:blipFill>
            <a:blip r:embed="rId2" cstate="print"/>
            <a:stretch>
              <a:fillRect/>
            </a:stretch>
          </a:blipFill>
        </p:spPr>
        <p:txBody>
          <a:bodyPr wrap="square" lIns="0" tIns="0" rIns="0" bIns="0" rtlCol="0"/>
          <a:lstStyle/>
          <a:p>
            <a:endParaRPr sz="1800"/>
          </a:p>
        </p:txBody>
      </p:sp>
      <p:sp>
        <p:nvSpPr>
          <p:cNvPr id="3" name="object 3"/>
          <p:cNvSpPr/>
          <p:nvPr/>
        </p:nvSpPr>
        <p:spPr>
          <a:xfrm>
            <a:off x="2612644" y="73787"/>
            <a:ext cx="3990848" cy="890777"/>
          </a:xfrm>
          <a:prstGeom prst="rect">
            <a:avLst/>
          </a:prstGeom>
          <a:blipFill>
            <a:blip r:embed="rId3" cstate="print"/>
            <a:stretch>
              <a:fillRect/>
            </a:stretch>
          </a:blipFill>
        </p:spPr>
        <p:txBody>
          <a:bodyPr wrap="square" lIns="0" tIns="0" rIns="0" bIns="0" rtlCol="0"/>
          <a:lstStyle/>
          <a:p>
            <a:endParaRPr sz="1800"/>
          </a:p>
        </p:txBody>
      </p:sp>
      <p:sp>
        <p:nvSpPr>
          <p:cNvPr id="4" name="object 4"/>
          <p:cNvSpPr/>
          <p:nvPr/>
        </p:nvSpPr>
        <p:spPr>
          <a:xfrm>
            <a:off x="2584704" y="755905"/>
            <a:ext cx="4074414" cy="112013"/>
          </a:xfrm>
          <a:prstGeom prst="rect">
            <a:avLst/>
          </a:prstGeom>
          <a:blipFill>
            <a:blip r:embed="rId4" cstate="print"/>
            <a:stretch>
              <a:fillRect/>
            </a:stretch>
          </a:blipFill>
        </p:spPr>
        <p:txBody>
          <a:bodyPr wrap="square" lIns="0" tIns="0" rIns="0" bIns="0" rtlCol="0"/>
          <a:lstStyle/>
          <a:p>
            <a:endParaRPr sz="1800"/>
          </a:p>
        </p:txBody>
      </p:sp>
      <p:sp>
        <p:nvSpPr>
          <p:cNvPr id="5" name="object 5"/>
          <p:cNvSpPr/>
          <p:nvPr/>
        </p:nvSpPr>
        <p:spPr>
          <a:xfrm>
            <a:off x="2600451" y="790575"/>
            <a:ext cx="4000500" cy="0"/>
          </a:xfrm>
          <a:custGeom>
            <a:avLst/>
            <a:gdLst/>
            <a:ahLst/>
            <a:cxnLst/>
            <a:rect l="l" t="t" r="r" b="b"/>
            <a:pathLst>
              <a:path w="4000500">
                <a:moveTo>
                  <a:pt x="0" y="0"/>
                </a:moveTo>
                <a:lnTo>
                  <a:pt x="4000500" y="0"/>
                </a:lnTo>
              </a:path>
            </a:pathLst>
          </a:custGeom>
          <a:ln w="38100">
            <a:solidFill>
              <a:srgbClr val="006FC0"/>
            </a:solidFill>
          </a:ln>
        </p:spPr>
        <p:txBody>
          <a:bodyPr wrap="square" lIns="0" tIns="0" rIns="0" bIns="0" rtlCol="0"/>
          <a:lstStyle/>
          <a:p>
            <a:endParaRPr sz="1800"/>
          </a:p>
        </p:txBody>
      </p:sp>
      <p:sp>
        <p:nvSpPr>
          <p:cNvPr id="6" name="object 6"/>
          <p:cNvSpPr/>
          <p:nvPr/>
        </p:nvSpPr>
        <p:spPr>
          <a:xfrm>
            <a:off x="2600451" y="771525"/>
            <a:ext cx="4000500" cy="38100"/>
          </a:xfrm>
          <a:custGeom>
            <a:avLst/>
            <a:gdLst/>
            <a:ahLst/>
            <a:cxnLst/>
            <a:rect l="l" t="t" r="r" b="b"/>
            <a:pathLst>
              <a:path w="4000500" h="38100">
                <a:moveTo>
                  <a:pt x="0" y="0"/>
                </a:moveTo>
                <a:lnTo>
                  <a:pt x="2000250" y="0"/>
                </a:lnTo>
                <a:lnTo>
                  <a:pt x="4000500" y="0"/>
                </a:lnTo>
                <a:lnTo>
                  <a:pt x="4000500" y="38100"/>
                </a:lnTo>
                <a:lnTo>
                  <a:pt x="2000250" y="38100"/>
                </a:lnTo>
                <a:lnTo>
                  <a:pt x="0" y="38100"/>
                </a:lnTo>
                <a:lnTo>
                  <a:pt x="0" y="0"/>
                </a:lnTo>
                <a:close/>
              </a:path>
            </a:pathLst>
          </a:custGeom>
          <a:ln w="9144">
            <a:solidFill>
              <a:srgbClr val="000000"/>
            </a:solidFill>
          </a:ln>
        </p:spPr>
        <p:txBody>
          <a:bodyPr wrap="square" lIns="0" tIns="0" rIns="0" bIns="0" rtlCol="0"/>
          <a:lstStyle/>
          <a:p>
            <a:endParaRPr sz="1800"/>
          </a:p>
        </p:txBody>
      </p:sp>
      <p:sp>
        <p:nvSpPr>
          <p:cNvPr id="7" name="object 7"/>
          <p:cNvSpPr/>
          <p:nvPr/>
        </p:nvSpPr>
        <p:spPr>
          <a:xfrm>
            <a:off x="2142745" y="1034796"/>
            <a:ext cx="3006089" cy="630174"/>
          </a:xfrm>
          <a:prstGeom prst="rect">
            <a:avLst/>
          </a:prstGeom>
          <a:blipFill>
            <a:blip r:embed="rId5" cstate="print"/>
            <a:stretch>
              <a:fillRect/>
            </a:stretch>
          </a:blipFill>
        </p:spPr>
        <p:txBody>
          <a:bodyPr wrap="square" lIns="0" tIns="0" rIns="0" bIns="0" rtlCol="0"/>
          <a:lstStyle/>
          <a:p>
            <a:endParaRPr sz="1800"/>
          </a:p>
        </p:txBody>
      </p:sp>
      <p:sp>
        <p:nvSpPr>
          <p:cNvPr id="8" name="object 8"/>
          <p:cNvSpPr/>
          <p:nvPr/>
        </p:nvSpPr>
        <p:spPr>
          <a:xfrm>
            <a:off x="2150873" y="1043306"/>
            <a:ext cx="2958465" cy="580078"/>
          </a:xfrm>
          <a:prstGeom prst="rect">
            <a:avLst/>
          </a:prstGeom>
          <a:blipFill>
            <a:blip r:embed="rId6" cstate="print"/>
            <a:stretch>
              <a:fillRect/>
            </a:stretch>
          </a:blipFill>
        </p:spPr>
        <p:txBody>
          <a:bodyPr wrap="square" lIns="0" tIns="0" rIns="0" bIns="0" rtlCol="0"/>
          <a:lstStyle/>
          <a:p>
            <a:endParaRPr sz="1800"/>
          </a:p>
        </p:txBody>
      </p:sp>
      <p:sp>
        <p:nvSpPr>
          <p:cNvPr id="9" name="object 9"/>
          <p:cNvSpPr/>
          <p:nvPr/>
        </p:nvSpPr>
        <p:spPr>
          <a:xfrm>
            <a:off x="2083307" y="2167127"/>
            <a:ext cx="6872478" cy="640842"/>
          </a:xfrm>
          <a:prstGeom prst="rect">
            <a:avLst/>
          </a:prstGeom>
          <a:blipFill>
            <a:blip r:embed="rId7" cstate="print"/>
            <a:stretch>
              <a:fillRect/>
            </a:stretch>
          </a:blipFill>
        </p:spPr>
        <p:txBody>
          <a:bodyPr wrap="square" lIns="0" tIns="0" rIns="0" bIns="0" rtlCol="0"/>
          <a:lstStyle/>
          <a:p>
            <a:endParaRPr sz="1800"/>
          </a:p>
        </p:txBody>
      </p:sp>
      <p:sp>
        <p:nvSpPr>
          <p:cNvPr id="10" name="object 10"/>
          <p:cNvSpPr/>
          <p:nvPr/>
        </p:nvSpPr>
        <p:spPr>
          <a:xfrm>
            <a:off x="2091689" y="2176399"/>
            <a:ext cx="6823329" cy="590931"/>
          </a:xfrm>
          <a:prstGeom prst="rect">
            <a:avLst/>
          </a:prstGeom>
          <a:blipFill>
            <a:blip r:embed="rId8" cstate="print"/>
            <a:stretch>
              <a:fillRect/>
            </a:stretch>
          </a:blipFill>
        </p:spPr>
        <p:txBody>
          <a:bodyPr wrap="square" lIns="0" tIns="0" rIns="0" bIns="0" rtlCol="0"/>
          <a:lstStyle/>
          <a:p>
            <a:endParaRPr sz="1800"/>
          </a:p>
        </p:txBody>
      </p:sp>
      <p:sp>
        <p:nvSpPr>
          <p:cNvPr id="11" name="object 11"/>
          <p:cNvSpPr/>
          <p:nvPr/>
        </p:nvSpPr>
        <p:spPr>
          <a:xfrm>
            <a:off x="2078735" y="3224784"/>
            <a:ext cx="6343650" cy="639317"/>
          </a:xfrm>
          <a:prstGeom prst="rect">
            <a:avLst/>
          </a:prstGeom>
          <a:blipFill>
            <a:blip r:embed="rId9" cstate="print"/>
            <a:stretch>
              <a:fillRect/>
            </a:stretch>
          </a:blipFill>
        </p:spPr>
        <p:txBody>
          <a:bodyPr wrap="square" lIns="0" tIns="0" rIns="0" bIns="0" rtlCol="0"/>
          <a:lstStyle/>
          <a:p>
            <a:endParaRPr sz="1800"/>
          </a:p>
        </p:txBody>
      </p:sp>
      <p:sp>
        <p:nvSpPr>
          <p:cNvPr id="12" name="object 12"/>
          <p:cNvSpPr/>
          <p:nvPr/>
        </p:nvSpPr>
        <p:spPr>
          <a:xfrm>
            <a:off x="2087627" y="3233167"/>
            <a:ext cx="6294628" cy="590931"/>
          </a:xfrm>
          <a:prstGeom prst="rect">
            <a:avLst/>
          </a:prstGeom>
          <a:blipFill>
            <a:blip r:embed="rId10" cstate="print"/>
            <a:stretch>
              <a:fillRect/>
            </a:stretch>
          </a:blipFill>
        </p:spPr>
        <p:txBody>
          <a:bodyPr wrap="square" lIns="0" tIns="0" rIns="0" bIns="0" rtlCol="0"/>
          <a:lstStyle/>
          <a:p>
            <a:endParaRPr sz="1800"/>
          </a:p>
        </p:txBody>
      </p:sp>
      <p:sp>
        <p:nvSpPr>
          <p:cNvPr id="13" name="object 13"/>
          <p:cNvSpPr/>
          <p:nvPr/>
        </p:nvSpPr>
        <p:spPr>
          <a:xfrm>
            <a:off x="2135123" y="4282440"/>
            <a:ext cx="1553718" cy="628650"/>
          </a:xfrm>
          <a:prstGeom prst="rect">
            <a:avLst/>
          </a:prstGeom>
          <a:blipFill>
            <a:blip r:embed="rId11" cstate="print"/>
            <a:stretch>
              <a:fillRect/>
            </a:stretch>
          </a:blipFill>
        </p:spPr>
        <p:txBody>
          <a:bodyPr wrap="square" lIns="0" tIns="0" rIns="0" bIns="0" rtlCol="0"/>
          <a:lstStyle/>
          <a:p>
            <a:endParaRPr sz="1800"/>
          </a:p>
        </p:txBody>
      </p:sp>
      <p:sp>
        <p:nvSpPr>
          <p:cNvPr id="14" name="object 14"/>
          <p:cNvSpPr/>
          <p:nvPr/>
        </p:nvSpPr>
        <p:spPr>
          <a:xfrm>
            <a:off x="2143252" y="4291635"/>
            <a:ext cx="1506093" cy="578231"/>
          </a:xfrm>
          <a:prstGeom prst="rect">
            <a:avLst/>
          </a:prstGeom>
          <a:blipFill>
            <a:blip r:embed="rId12" cstate="print"/>
            <a:stretch>
              <a:fillRect/>
            </a:stretch>
          </a:blipFill>
        </p:spPr>
        <p:txBody>
          <a:bodyPr wrap="square" lIns="0" tIns="0" rIns="0" bIns="0" rtlCol="0"/>
          <a:lstStyle/>
          <a:p>
            <a:endParaRPr sz="1800"/>
          </a:p>
        </p:txBody>
      </p:sp>
      <p:sp>
        <p:nvSpPr>
          <p:cNvPr id="15" name="object 15"/>
          <p:cNvSpPr/>
          <p:nvPr/>
        </p:nvSpPr>
        <p:spPr>
          <a:xfrm>
            <a:off x="612647" y="748285"/>
            <a:ext cx="1232916" cy="871727"/>
          </a:xfrm>
          <a:prstGeom prst="rect">
            <a:avLst/>
          </a:prstGeom>
          <a:blipFill>
            <a:blip r:embed="rId13" cstate="print"/>
            <a:stretch>
              <a:fillRect/>
            </a:stretch>
          </a:blipFill>
        </p:spPr>
        <p:txBody>
          <a:bodyPr wrap="square" lIns="0" tIns="0" rIns="0" bIns="0" rtlCol="0"/>
          <a:lstStyle/>
          <a:p>
            <a:endParaRPr sz="1800"/>
          </a:p>
        </p:txBody>
      </p:sp>
      <p:sp>
        <p:nvSpPr>
          <p:cNvPr id="16" name="object 16"/>
          <p:cNvSpPr/>
          <p:nvPr/>
        </p:nvSpPr>
        <p:spPr>
          <a:xfrm>
            <a:off x="403859" y="1696211"/>
            <a:ext cx="1594104" cy="1235964"/>
          </a:xfrm>
          <a:prstGeom prst="rect">
            <a:avLst/>
          </a:prstGeom>
          <a:blipFill>
            <a:blip r:embed="rId14" cstate="print"/>
            <a:stretch>
              <a:fillRect/>
            </a:stretch>
          </a:blipFill>
        </p:spPr>
        <p:txBody>
          <a:bodyPr wrap="square" lIns="0" tIns="0" rIns="0" bIns="0" rtlCol="0"/>
          <a:lstStyle/>
          <a:p>
            <a:endParaRPr sz="1800"/>
          </a:p>
        </p:txBody>
      </p:sp>
      <p:sp>
        <p:nvSpPr>
          <p:cNvPr id="17" name="object 17"/>
          <p:cNvSpPr/>
          <p:nvPr/>
        </p:nvSpPr>
        <p:spPr>
          <a:xfrm>
            <a:off x="670559" y="4081271"/>
            <a:ext cx="1175004" cy="981456"/>
          </a:xfrm>
          <a:prstGeom prst="rect">
            <a:avLst/>
          </a:prstGeom>
          <a:blipFill>
            <a:blip r:embed="rId15" cstate="print"/>
            <a:stretch>
              <a:fillRect/>
            </a:stretch>
          </a:blipFill>
        </p:spPr>
        <p:txBody>
          <a:bodyPr wrap="square" lIns="0" tIns="0" rIns="0" bIns="0" rtlCol="0"/>
          <a:lstStyle/>
          <a:p>
            <a:endParaRPr sz="1800"/>
          </a:p>
        </p:txBody>
      </p:sp>
      <p:sp>
        <p:nvSpPr>
          <p:cNvPr id="18" name="object 18"/>
          <p:cNvSpPr/>
          <p:nvPr/>
        </p:nvSpPr>
        <p:spPr>
          <a:xfrm>
            <a:off x="658367" y="2988564"/>
            <a:ext cx="1085088" cy="937260"/>
          </a:xfrm>
          <a:prstGeom prst="rect">
            <a:avLst/>
          </a:prstGeom>
          <a:blipFill>
            <a:blip r:embed="rId16"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336898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3023050" y="1541450"/>
            <a:ext cx="3025500" cy="2533800"/>
          </a:xfrm>
          <a:prstGeom prst="flowChartAlternateProcess">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txBox="1">
            <a:spLocks noGrp="1"/>
          </p:cNvSpPr>
          <p:nvPr>
            <p:ph type="title"/>
          </p:nvPr>
        </p:nvSpPr>
        <p:spPr>
          <a:xfrm>
            <a:off x="311700" y="445025"/>
            <a:ext cx="8520600" cy="9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Century Gothic"/>
                <a:ea typeface="Century Gothic"/>
                <a:cs typeface="Century Gothic"/>
                <a:sym typeface="Century Gothic"/>
              </a:rPr>
              <a:t>Number Talk Articles</a:t>
            </a:r>
            <a:endParaRPr sz="4800" b="1" dirty="0">
              <a:latin typeface="Century Gothic"/>
              <a:ea typeface="Century Gothic"/>
              <a:cs typeface="Century Gothic"/>
              <a:sym typeface="Century Gothic"/>
            </a:endParaRPr>
          </a:p>
        </p:txBody>
      </p:sp>
      <p:pic>
        <p:nvPicPr>
          <p:cNvPr id="223" name="Shape 223"/>
          <p:cNvPicPr preferRelativeResize="0"/>
          <p:nvPr/>
        </p:nvPicPr>
        <p:blipFill>
          <a:blip r:embed="rId3">
            <a:alphaModFix/>
          </a:blip>
          <a:stretch>
            <a:fillRect/>
          </a:stretch>
        </p:blipFill>
        <p:spPr>
          <a:xfrm>
            <a:off x="3748088" y="1693900"/>
            <a:ext cx="1647825" cy="2038350"/>
          </a:xfrm>
          <a:prstGeom prst="rect">
            <a:avLst/>
          </a:prstGeom>
          <a:noFill/>
          <a:ln>
            <a:noFill/>
          </a:ln>
        </p:spPr>
      </p:pic>
      <p:sp>
        <p:nvSpPr>
          <p:cNvPr id="224" name="Shape 224"/>
          <p:cNvSpPr/>
          <p:nvPr/>
        </p:nvSpPr>
        <p:spPr>
          <a:xfrm>
            <a:off x="216050" y="134100"/>
            <a:ext cx="8735400" cy="4808100"/>
          </a:xfrm>
          <a:prstGeom prst="rect">
            <a:avLst/>
          </a:prstGeom>
          <a:noFill/>
          <a:ln w="38100" cap="flat" cmpd="sng">
            <a:solidFill>
              <a:srgbClr val="4A86E8"/>
            </a:solidFill>
            <a:prstDash val="dash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833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txBox="1">
            <a:spLocks noGrp="1"/>
          </p:cNvSpPr>
          <p:nvPr>
            <p:ph type="body" idx="1"/>
          </p:nvPr>
        </p:nvSpPr>
        <p:spPr>
          <a:xfrm>
            <a:off x="159300" y="858575"/>
            <a:ext cx="9006899" cy="3684396"/>
          </a:xfrm>
          <a:prstGeom prst="rect">
            <a:avLst/>
          </a:prstGeom>
        </p:spPr>
        <p:txBody>
          <a:bodyPr spcFirstLastPara="1" wrap="square" lIns="91425" tIns="91425" rIns="91425" bIns="91425" anchor="t" anchorCtr="0">
            <a:noAutofit/>
          </a:bodyPr>
          <a:lstStyle/>
          <a:p>
            <a:pPr marL="0" lvl="0" indent="0">
              <a:buNone/>
            </a:pPr>
            <a:r>
              <a:rPr lang="en" sz="2400" b="1" dirty="0">
                <a:solidFill>
                  <a:srgbClr val="000000"/>
                </a:solidFill>
                <a:latin typeface="Century Gothic"/>
                <a:ea typeface="Century Gothic"/>
                <a:cs typeface="Century Gothic"/>
                <a:sym typeface="Century Gothic"/>
              </a:rPr>
              <a:t>Description: </a:t>
            </a:r>
            <a:r>
              <a:rPr lang="en" sz="2400" dirty="0">
                <a:latin typeface="Century Gothic"/>
                <a:ea typeface="Century Gothic"/>
                <a:cs typeface="Century Gothic"/>
                <a:sym typeface="Century Gothic"/>
              </a:rPr>
              <a:t> </a:t>
            </a:r>
            <a:r>
              <a:rPr lang="en-US" sz="2000" dirty="0">
                <a:solidFill>
                  <a:schemeClr val="tx1"/>
                </a:solidFill>
                <a:latin typeface="Century Gothic" panose="020B0502020202020204" pitchFamily="34" charset="0"/>
              </a:rPr>
              <a:t>This article provides tips and strategies for getting started with number talks.  As you read, you will learn ways to encourage students to participate, handle mistakes, and attend to the learning goal of the lesson. </a:t>
            </a:r>
            <a:endParaRPr lang="en" sz="2000" dirty="0">
              <a:solidFill>
                <a:schemeClr val="tx1"/>
              </a:solidFill>
              <a:latin typeface="Century Gothic" panose="020B0502020202020204" pitchFamily="34" charset="0"/>
              <a:ea typeface="Century Gothic"/>
              <a:cs typeface="Century Gothic"/>
              <a:sym typeface="Century Gothic"/>
            </a:endParaRPr>
          </a:p>
          <a:p>
            <a:pPr marL="0" lvl="0" indent="0">
              <a:spcBef>
                <a:spcPts val="0"/>
              </a:spcBef>
              <a:spcAft>
                <a:spcPts val="0"/>
              </a:spcAft>
              <a:buNone/>
            </a:pPr>
            <a:endParaRPr lang="en" sz="2400" b="1"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 </a:t>
            </a:r>
            <a:r>
              <a:rPr lang="en-US" sz="1400" dirty="0">
                <a:solidFill>
                  <a:srgbClr val="000000"/>
                </a:solidFill>
                <a:latin typeface="Century Gothic"/>
                <a:ea typeface="Century Gothic"/>
                <a:cs typeface="Century Gothic"/>
                <a:sym typeface="Century Gothic"/>
                <a:hlinkClick r:id="rId3"/>
              </a:rPr>
              <a:t>https://tools4ncteachers.com/resources/4-fourth-grade/</a:t>
            </a:r>
          </a:p>
          <a:p>
            <a:pPr marL="0" lvl="0" indent="0">
              <a:buNone/>
            </a:pPr>
            <a:r>
              <a:rPr lang="en-US" sz="1400" dirty="0">
                <a:solidFill>
                  <a:srgbClr val="000000"/>
                </a:solidFill>
                <a:latin typeface="Century Gothic"/>
                <a:ea typeface="Century Gothic"/>
                <a:cs typeface="Century Gothic"/>
                <a:sym typeface="Century Gothic"/>
                <a:hlinkClick r:id="rId3"/>
              </a:rPr>
              <a:t>additional-resources/cluster-1/tipsforgettingstartedWithnumbertalks.pdf</a:t>
            </a:r>
            <a:r>
              <a:rPr lang="en-US" sz="1400" dirty="0">
                <a:solidFill>
                  <a:srgbClr val="000000"/>
                </a:solidFill>
                <a:latin typeface="Century Gothic"/>
                <a:ea typeface="Century Gothic"/>
                <a:cs typeface="Century Gothic"/>
                <a:sym typeface="Century Gothic"/>
              </a:rPr>
              <a:t> </a:t>
            </a:r>
            <a:endParaRPr sz="1400" dirty="0">
              <a:solidFill>
                <a:srgbClr val="000000"/>
              </a:solidFill>
              <a:latin typeface="Century Gothic"/>
              <a:ea typeface="Century Gothic"/>
              <a:cs typeface="Century Gothic"/>
              <a:sym typeface="Century Gothic"/>
            </a:endParaRPr>
          </a:p>
        </p:txBody>
      </p:sp>
      <p:sp>
        <p:nvSpPr>
          <p:cNvPr id="231" name="Shape 231"/>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Tips for Gettting Started with Number Talks</a:t>
            </a:r>
            <a:endParaRPr b="1" dirty="0">
              <a:latin typeface="Century Gothic"/>
              <a:ea typeface="Century Gothic"/>
              <a:cs typeface="Century Gothic"/>
              <a:sym typeface="Century Gothic"/>
            </a:endParaRPr>
          </a:p>
        </p:txBody>
      </p:sp>
      <p:sp>
        <p:nvSpPr>
          <p:cNvPr id="232" name="Shape 232"/>
          <p:cNvSpPr txBox="1"/>
          <p:nvPr/>
        </p:nvSpPr>
        <p:spPr>
          <a:xfrm>
            <a:off x="156700" y="4438853"/>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pic>
        <p:nvPicPr>
          <p:cNvPr id="2" name="Picture 1"/>
          <p:cNvPicPr>
            <a:picLocks noChangeAspect="1"/>
          </p:cNvPicPr>
          <p:nvPr/>
        </p:nvPicPr>
        <p:blipFill>
          <a:blip r:embed="rId4"/>
          <a:stretch>
            <a:fillRect/>
          </a:stretch>
        </p:blipFill>
        <p:spPr>
          <a:xfrm>
            <a:off x="6713159" y="2037002"/>
            <a:ext cx="1962226" cy="2347905"/>
          </a:xfrm>
          <a:prstGeom prst="rect">
            <a:avLst/>
          </a:prstGeom>
        </p:spPr>
      </p:pic>
    </p:spTree>
    <p:extLst>
      <p:ext uri="{BB962C8B-B14F-4D97-AF65-F5344CB8AC3E}">
        <p14:creationId xmlns:p14="http://schemas.microsoft.com/office/powerpoint/2010/main" val="302382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156700" y="140125"/>
            <a:ext cx="8869800" cy="47454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txBox="1">
            <a:spLocks noGrp="1"/>
          </p:cNvSpPr>
          <p:nvPr>
            <p:ph type="body" idx="1"/>
          </p:nvPr>
        </p:nvSpPr>
        <p:spPr>
          <a:xfrm>
            <a:off x="159300" y="858575"/>
            <a:ext cx="90693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dirty="0">
                <a:solidFill>
                  <a:srgbClr val="000000"/>
                </a:solidFill>
                <a:latin typeface="Century Gothic"/>
                <a:ea typeface="Century Gothic"/>
                <a:cs typeface="Century Gothic"/>
                <a:sym typeface="Century Gothic"/>
              </a:rPr>
              <a:t>Description:</a:t>
            </a:r>
            <a:r>
              <a:rPr lang="en" sz="2400" dirty="0">
                <a:latin typeface="Century Gothic"/>
                <a:ea typeface="Century Gothic"/>
                <a:cs typeface="Century Gothic"/>
                <a:sym typeface="Century Gothic"/>
              </a:rPr>
              <a:t>  </a:t>
            </a:r>
            <a:r>
              <a:rPr lang="en" sz="2000" dirty="0">
                <a:solidFill>
                  <a:srgbClr val="000000"/>
                </a:solidFill>
                <a:latin typeface="Century Gothic"/>
                <a:ea typeface="Century Gothic"/>
                <a:cs typeface="Century Gothic"/>
                <a:sym typeface="Century Gothic"/>
              </a:rPr>
              <a:t>Teachers often have questions about number talks.  This article answers 12 frequently asked questions from the perspective of teachers who have implemented number talks in their classrooms</a:t>
            </a:r>
            <a:r>
              <a:rPr lang="en" sz="2000" dirty="0" smtClean="0">
                <a:solidFill>
                  <a:srgbClr val="000000"/>
                </a:solidFill>
                <a:latin typeface="Century Gothic"/>
                <a:ea typeface="Century Gothic"/>
                <a:cs typeface="Century Gothic"/>
                <a:sym typeface="Century Gothic"/>
              </a:rPr>
              <a:t>. Although this article has “first grade” in the title, it is an article for all grade levels.</a:t>
            </a:r>
            <a:endParaRPr lang="en" sz="2000" dirty="0">
              <a:solidFill>
                <a:srgbClr val="000000"/>
              </a:solidFill>
              <a:latin typeface="Century Gothic"/>
              <a:ea typeface="Century Gothic"/>
              <a:cs typeface="Century Gothic"/>
              <a:sym typeface="Century Gothic"/>
            </a:endParaRPr>
          </a:p>
          <a:p>
            <a:pPr marL="0" lvl="0" indent="0">
              <a:spcBef>
                <a:spcPts val="0"/>
              </a:spcBef>
              <a:spcAft>
                <a:spcPts val="0"/>
              </a:spcAft>
              <a:buNone/>
            </a:pPr>
            <a:endParaRPr sz="2000" dirty="0">
              <a:solidFill>
                <a:srgbClr val="000000"/>
              </a:solidFill>
              <a:latin typeface="Century Gothic"/>
              <a:ea typeface="Century Gothic"/>
              <a:cs typeface="Century Gothic"/>
              <a:sym typeface="Century Gothic"/>
            </a:endParaRPr>
          </a:p>
          <a:p>
            <a:pPr marL="0" lvl="0" indent="0">
              <a:buNone/>
            </a:pPr>
            <a:r>
              <a:rPr lang="en" sz="2400" b="1" dirty="0">
                <a:solidFill>
                  <a:srgbClr val="000000"/>
                </a:solidFill>
                <a:latin typeface="Century Gothic"/>
                <a:ea typeface="Century Gothic"/>
                <a:cs typeface="Century Gothic"/>
                <a:sym typeface="Century Gothic"/>
              </a:rPr>
              <a:t>Link:</a:t>
            </a:r>
            <a:r>
              <a:rPr lang="en" dirty="0">
                <a:solidFill>
                  <a:srgbClr val="000000"/>
                </a:solidFill>
                <a:latin typeface="Century Gothic"/>
                <a:ea typeface="Century Gothic"/>
                <a:cs typeface="Century Gothic"/>
                <a:sym typeface="Century Gothic"/>
              </a:rPr>
              <a:t> </a:t>
            </a:r>
            <a:r>
              <a:rPr lang="en-US" sz="1400" dirty="0">
                <a:latin typeface="Century Gothic" panose="020B0502020202020204" pitchFamily="34" charset="0"/>
                <a:hlinkClick r:id="rId3"/>
              </a:rPr>
              <a:t>https://tools4ncteachers.com/resources/district-leaders/</a:t>
            </a:r>
          </a:p>
          <a:p>
            <a:pPr marL="0" lvl="0" indent="0">
              <a:buNone/>
            </a:pPr>
            <a:r>
              <a:rPr lang="en-US" sz="1400" dirty="0">
                <a:latin typeface="Century Gothic" panose="020B0502020202020204" pitchFamily="34" charset="0"/>
                <a:hlinkClick r:id="rId3"/>
              </a:rPr>
              <a:t>documents/first-grade-number-talks-FAQ.pptx</a:t>
            </a:r>
            <a:endParaRPr sz="1400" dirty="0">
              <a:solidFill>
                <a:srgbClr val="000000"/>
              </a:solidFill>
              <a:latin typeface="Century Gothic" panose="020B0502020202020204" pitchFamily="34" charset="0"/>
              <a:ea typeface="Century Gothic"/>
              <a:cs typeface="Century Gothic"/>
              <a:sym typeface="Century Gothic"/>
            </a:endParaRPr>
          </a:p>
        </p:txBody>
      </p:sp>
      <p:sp>
        <p:nvSpPr>
          <p:cNvPr id="231" name="Shape 231"/>
          <p:cNvSpPr txBox="1">
            <a:spLocks noGrp="1"/>
          </p:cNvSpPr>
          <p:nvPr>
            <p:ph type="title"/>
          </p:nvPr>
        </p:nvSpPr>
        <p:spPr>
          <a:xfrm>
            <a:off x="169199" y="114026"/>
            <a:ext cx="8997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Century Gothic"/>
                <a:ea typeface="Century Gothic"/>
                <a:cs typeface="Century Gothic"/>
                <a:sym typeface="Century Gothic"/>
              </a:rPr>
              <a:t>Topic:  </a:t>
            </a:r>
            <a:r>
              <a:rPr lang="en" b="1" dirty="0">
                <a:latin typeface="Century Gothic"/>
                <a:ea typeface="Century Gothic"/>
                <a:cs typeface="Century Gothic"/>
                <a:sym typeface="Century Gothic"/>
              </a:rPr>
              <a:t>Number Talk Frequently Asked Questions</a:t>
            </a:r>
            <a:endParaRPr b="1" dirty="0">
              <a:latin typeface="Century Gothic"/>
              <a:ea typeface="Century Gothic"/>
              <a:cs typeface="Century Gothic"/>
              <a:sym typeface="Century Gothic"/>
            </a:endParaRPr>
          </a:p>
        </p:txBody>
      </p:sp>
      <p:sp>
        <p:nvSpPr>
          <p:cNvPr id="232" name="Shape 232"/>
          <p:cNvSpPr txBox="1"/>
          <p:nvPr/>
        </p:nvSpPr>
        <p:spPr>
          <a:xfrm>
            <a:off x="169199" y="4446824"/>
            <a:ext cx="7691400" cy="36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latin typeface="Century Gothic"/>
                <a:ea typeface="Century Gothic"/>
                <a:cs typeface="Century Gothic"/>
                <a:sym typeface="Century Gothic"/>
              </a:rPr>
              <a:t>Curriculum Connection:</a:t>
            </a:r>
            <a:r>
              <a:rPr lang="en" sz="1800" dirty="0">
                <a:latin typeface="Century Gothic"/>
                <a:ea typeface="Century Gothic"/>
                <a:cs typeface="Century Gothic"/>
                <a:sym typeface="Century Gothic"/>
              </a:rPr>
              <a:t>  Building Classroom Community</a:t>
            </a:r>
            <a:endParaRPr sz="1800" dirty="0">
              <a:latin typeface="Century Gothic"/>
              <a:ea typeface="Century Gothic"/>
              <a:cs typeface="Century Gothic"/>
              <a:sym typeface="Century Gothic"/>
            </a:endParaRPr>
          </a:p>
        </p:txBody>
      </p:sp>
      <p:sp>
        <p:nvSpPr>
          <p:cNvPr id="235" name="Shape 235"/>
          <p:cNvSpPr/>
          <p:nvPr/>
        </p:nvSpPr>
        <p:spPr>
          <a:xfrm>
            <a:off x="5976969" y="2610194"/>
            <a:ext cx="2961662" cy="1456579"/>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icture 1"/>
          <p:cNvPicPr>
            <a:picLocks noChangeAspect="1"/>
          </p:cNvPicPr>
          <p:nvPr/>
        </p:nvPicPr>
        <p:blipFill>
          <a:blip r:embed="rId4"/>
          <a:stretch>
            <a:fillRect/>
          </a:stretch>
        </p:blipFill>
        <p:spPr>
          <a:xfrm>
            <a:off x="6101540" y="2686707"/>
            <a:ext cx="2712519" cy="1303552"/>
          </a:xfrm>
          <a:prstGeom prst="rect">
            <a:avLst/>
          </a:prstGeom>
        </p:spPr>
      </p:pic>
    </p:spTree>
    <p:extLst>
      <p:ext uri="{BB962C8B-B14F-4D97-AF65-F5344CB8AC3E}">
        <p14:creationId xmlns:p14="http://schemas.microsoft.com/office/powerpoint/2010/main" val="3882246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902</Words>
  <Application>Microsoft Office PowerPoint</Application>
  <PresentationFormat>On-screen Show (16:9)</PresentationFormat>
  <Paragraphs>103</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Comic Sans MS</vt:lpstr>
      <vt:lpstr>Georgia</vt:lpstr>
      <vt:lpstr>Century Gothic</vt:lpstr>
      <vt:lpstr>Simple Light</vt:lpstr>
      <vt:lpstr>Second Grade Launching Number Talks</vt:lpstr>
      <vt:lpstr>PowerPoint Presentation</vt:lpstr>
      <vt:lpstr>PowerPoint Presentation</vt:lpstr>
      <vt:lpstr>Students’ Role</vt:lpstr>
      <vt:lpstr>PowerPoint Presentation</vt:lpstr>
      <vt:lpstr>PowerPoint Presentation</vt:lpstr>
      <vt:lpstr>Number Talk Articles</vt:lpstr>
      <vt:lpstr>Topic:  Tips for Gettting Started with Number Talks</vt:lpstr>
      <vt:lpstr>Topic:  Number Talk Frequently Asked Questions</vt:lpstr>
      <vt:lpstr>Topic: Making the Most Out of Number Talks in Your Classroom</vt:lpstr>
      <vt:lpstr>Resources for Launching Number Talks</vt:lpstr>
      <vt:lpstr>Topic:  Suggested Mental Math Strategies</vt:lpstr>
      <vt:lpstr>Topic:  Number Talk Planning Templates and Samples</vt:lpstr>
      <vt:lpstr>Topic:  2nd Grade Number Talks </vt:lpstr>
      <vt:lpstr>Number Talk Videos</vt:lpstr>
      <vt:lpstr>Topic:  Number Talk - Ten Frame</vt:lpstr>
      <vt:lpstr>PowerPoint Presentation</vt:lpstr>
      <vt:lpstr>Topic:  Number Talk - Alternative Recording Strategy </vt:lpstr>
      <vt:lpstr>Topic:  Number Talk – Ways to Solve 16 + 15</vt:lpstr>
      <vt:lpstr>Topic:  Number Talk - Double Ten Frames </vt:lpstr>
      <vt:lpstr>Topic:  Number Talk – Making Ten</vt:lpstr>
      <vt:lpstr>Topic: Ways to Support Number Talks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Grade Number Talks</dc:title>
  <dc:creator>mark gulledge</dc:creator>
  <cp:lastModifiedBy>Tery Gunter</cp:lastModifiedBy>
  <cp:revision>70</cp:revision>
  <dcterms:modified xsi:type="dcterms:W3CDTF">2018-09-27T12:57:23Z</dcterms:modified>
</cp:coreProperties>
</file>