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0160000" cy="8191500"/>
  <p:notesSz cx="6858000" cy="9144000"/>
  <p:embeddedFontLst>
    <p:embeddedFont>
      <p:font typeface="Comic Sans MS" pitchFamily="66" charset="0"/>
      <p:regular r:id="rId13"/>
      <p:bold r:id="rId14"/>
    </p:embeddedFont>
    <p:embeddedFont>
      <p:font typeface="Wingdings 3" pitchFamily="18" charset="2"/>
      <p:regular r:id="rId15"/>
    </p:embeddedFont>
    <p:embeddedFont>
      <p:font typeface="Trebuchet MS"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578" y="-96"/>
      </p:cViewPr>
      <p:guideLst>
        <p:guide orient="horz" pos="258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407" y="-10114"/>
            <a:ext cx="10188671" cy="821172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56217" y="2872082"/>
            <a:ext cx="6474132" cy="1966416"/>
          </a:xfrm>
        </p:spPr>
        <p:txBody>
          <a:bodyPr anchor="b">
            <a:noAutofit/>
          </a:bodyPr>
          <a:lstStyle>
            <a:lvl1pPr algn="r">
              <a:defRPr sz="60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56217" y="4838497"/>
            <a:ext cx="6474132" cy="1310185"/>
          </a:xfrm>
        </p:spPr>
        <p:txBody>
          <a:bodyPr anchor="t"/>
          <a:lstStyle>
            <a:lvl1pPr marL="0" indent="0" algn="r">
              <a:buNone/>
              <a:defRPr>
                <a:solidFill>
                  <a:schemeClr val="tx1">
                    <a:lumMod val="50000"/>
                    <a:lumOff val="5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28785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728133"/>
            <a:ext cx="7053016" cy="4065411"/>
          </a:xfrm>
        </p:spPr>
        <p:txBody>
          <a:bodyPr anchor="ctr">
            <a:normAutofit/>
          </a:bodyPr>
          <a:lstStyle>
            <a:lvl1pPr algn="l">
              <a:defRPr sz="488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3" y="5339644"/>
            <a:ext cx="7053016" cy="1876427"/>
          </a:xfrm>
        </p:spPr>
        <p:txBody>
          <a:bodyPr anchor="ctr">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28140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983" y="728133"/>
            <a:ext cx="6746869" cy="3610328"/>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223416" y="4338461"/>
            <a:ext cx="6022004" cy="455083"/>
          </a:xfrm>
        </p:spPr>
        <p:txBody>
          <a:bodyPr anchor="ctr">
            <a:noAutofit/>
          </a:bodyPr>
          <a:lstStyle>
            <a:lvl1pPr marL="0" indent="0">
              <a:buFontTx/>
              <a:buNone/>
              <a:defRPr sz="1778">
                <a:solidFill>
                  <a:schemeClr val="tx1">
                    <a:lumMod val="50000"/>
                    <a:lumOff val="50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5339644"/>
            <a:ext cx="7053017" cy="1876427"/>
          </a:xfrm>
        </p:spPr>
        <p:txBody>
          <a:bodyPr anchor="ctr">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
        <p:nvSpPr>
          <p:cNvPr id="24" name="TextBox 23"/>
          <p:cNvSpPr txBox="1"/>
          <p:nvPr/>
        </p:nvSpPr>
        <p:spPr>
          <a:xfrm>
            <a:off x="536346" y="944063"/>
            <a:ext cx="508132" cy="698482"/>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97444" y="3447831"/>
            <a:ext cx="508132" cy="698482"/>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3247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2" y="2307652"/>
            <a:ext cx="7053017" cy="3100133"/>
          </a:xfrm>
        </p:spPr>
        <p:txBody>
          <a:bodyPr anchor="b">
            <a:normAutofit/>
          </a:bodyPr>
          <a:lstStyle>
            <a:lvl1pPr algn="l">
              <a:defRPr sz="488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2" y="5407785"/>
            <a:ext cx="7053017" cy="1808286"/>
          </a:xfrm>
        </p:spPr>
        <p:txBody>
          <a:bodyPr anchor="t">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4229303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60983" y="728133"/>
            <a:ext cx="6746869" cy="3610328"/>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0" y="4793544"/>
            <a:ext cx="7053018" cy="614241"/>
          </a:xfrm>
        </p:spPr>
        <p:txBody>
          <a:bodyPr anchor="b">
            <a:noAutofit/>
          </a:bodyPr>
          <a:lstStyle>
            <a:lvl1pPr marL="0" indent="0">
              <a:buFontTx/>
              <a:buNone/>
              <a:defRPr sz="2667">
                <a:solidFill>
                  <a:schemeClr val="tx1">
                    <a:lumMod val="75000"/>
                    <a:lumOff val="2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5407785"/>
            <a:ext cx="7053017" cy="1808286"/>
          </a:xfrm>
        </p:spPr>
        <p:txBody>
          <a:bodyPr anchor="t">
            <a:normAutofit/>
          </a:bodyPr>
          <a:lstStyle>
            <a:lvl1pPr marL="0" indent="0" algn="l">
              <a:buNone/>
              <a:defRPr sz="2000">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
        <p:nvSpPr>
          <p:cNvPr id="24" name="TextBox 23"/>
          <p:cNvSpPr txBox="1"/>
          <p:nvPr/>
        </p:nvSpPr>
        <p:spPr>
          <a:xfrm>
            <a:off x="536346" y="944063"/>
            <a:ext cx="508132" cy="698482"/>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97444" y="3447831"/>
            <a:ext cx="508132" cy="698482"/>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839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76" y="728133"/>
            <a:ext cx="7046072" cy="3610328"/>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0" y="4793544"/>
            <a:ext cx="7053018" cy="614241"/>
          </a:xfrm>
        </p:spPr>
        <p:txBody>
          <a:bodyPr anchor="b">
            <a:noAutofit/>
          </a:bodyPr>
          <a:lstStyle>
            <a:lvl1pPr marL="0" indent="0">
              <a:buFontTx/>
              <a:buNone/>
              <a:defRPr sz="2667">
                <a:solidFill>
                  <a:schemeClr val="accent1"/>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5407785"/>
            <a:ext cx="7053017" cy="1808286"/>
          </a:xfrm>
        </p:spPr>
        <p:txBody>
          <a:bodyPr anchor="t">
            <a:normAutofit/>
          </a:bodyPr>
          <a:lstStyle>
            <a:lvl1pPr marL="0" indent="0" algn="l">
              <a:buNone/>
              <a:defRPr sz="2000">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388786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25922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1458" y="728134"/>
            <a:ext cx="1087569" cy="627256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2" y="728134"/>
            <a:ext cx="5772251" cy="62725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02079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61571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2" y="3226037"/>
            <a:ext cx="7053017" cy="2181750"/>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2" y="5407785"/>
            <a:ext cx="7053017" cy="1027700"/>
          </a:xfrm>
        </p:spPr>
        <p:txBody>
          <a:bodyPr anchor="t"/>
          <a:lstStyle>
            <a:lvl1pPr marL="0" indent="0" algn="l">
              <a:buNone/>
              <a:defRPr sz="2222">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25F05-956C-4EF9-8C21-420AC75F543F}"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6145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728133"/>
            <a:ext cx="7053016" cy="157762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580703"/>
            <a:ext cx="3431232" cy="4635367"/>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99116" y="2580705"/>
            <a:ext cx="3431233" cy="4635368"/>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D25F05-956C-4EF9-8C21-420AC75F543F}"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354697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3" y="728133"/>
            <a:ext cx="7053014" cy="157762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2" y="2581174"/>
            <a:ext cx="3434080" cy="688313"/>
          </a:xfrm>
        </p:spPr>
        <p:txBody>
          <a:bodyPr anchor="b">
            <a:noAutofit/>
          </a:bodyPr>
          <a:lstStyle>
            <a:lvl1pPr marL="0" indent="0">
              <a:buNone/>
              <a:defRPr sz="2667" b="0"/>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4" name="Content Placeholder 3"/>
          <p:cNvSpPr>
            <a:spLocks noGrp="1"/>
          </p:cNvSpPr>
          <p:nvPr>
            <p:ph sz="half" idx="2"/>
          </p:nvPr>
        </p:nvSpPr>
        <p:spPr>
          <a:xfrm>
            <a:off x="677332" y="3269489"/>
            <a:ext cx="3434080" cy="39465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96267" y="2581174"/>
            <a:ext cx="3434080" cy="688313"/>
          </a:xfrm>
        </p:spPr>
        <p:txBody>
          <a:bodyPr anchor="b">
            <a:noAutofit/>
          </a:bodyPr>
          <a:lstStyle>
            <a:lvl1pPr marL="0" indent="0">
              <a:buNone/>
              <a:defRPr sz="2667" b="0"/>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6" name="Content Placeholder 5"/>
          <p:cNvSpPr>
            <a:spLocks noGrp="1"/>
          </p:cNvSpPr>
          <p:nvPr>
            <p:ph sz="quarter" idx="4"/>
          </p:nvPr>
        </p:nvSpPr>
        <p:spPr>
          <a:xfrm>
            <a:off x="4296267" y="3269489"/>
            <a:ext cx="3434080" cy="39465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D25F05-956C-4EF9-8C21-420AC75F543F}" type="datetimeFigureOut">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39608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2" y="728133"/>
            <a:ext cx="7053016" cy="157762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D25F05-956C-4EF9-8C21-420AC75F543F}" type="datetimeFigureOut">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97017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25F05-956C-4EF9-8C21-420AC75F543F}" type="datetimeFigureOut">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1983881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2" y="1789999"/>
            <a:ext cx="3100202" cy="1527057"/>
          </a:xfrm>
        </p:spPr>
        <p:txBody>
          <a:bodyPr anchor="b">
            <a:normAutofit/>
          </a:bodyPr>
          <a:lstStyle>
            <a:lvl1pPr>
              <a:defRPr sz="2222"/>
            </a:lvl1pPr>
          </a:lstStyle>
          <a:p>
            <a:r>
              <a:rPr lang="en-US" smtClean="0"/>
              <a:t>Click to edit Master title style</a:t>
            </a:r>
            <a:endParaRPr lang="en-US" dirty="0"/>
          </a:p>
        </p:txBody>
      </p:sp>
      <p:sp>
        <p:nvSpPr>
          <p:cNvPr id="3" name="Content Placeholder 2"/>
          <p:cNvSpPr>
            <a:spLocks noGrp="1"/>
          </p:cNvSpPr>
          <p:nvPr>
            <p:ph idx="1"/>
          </p:nvPr>
        </p:nvSpPr>
        <p:spPr>
          <a:xfrm>
            <a:off x="3968084" y="615050"/>
            <a:ext cx="3762263" cy="66010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2" y="3317055"/>
            <a:ext cx="3100202" cy="3086981"/>
          </a:xfrm>
        </p:spPr>
        <p:txBody>
          <a:bodyPr>
            <a:normAutofit/>
          </a:bodyPr>
          <a:lstStyle>
            <a:lvl1pPr marL="0" indent="0">
              <a:buNone/>
              <a:defRPr sz="1556"/>
            </a:lvl1pPr>
            <a:lvl2pPr marL="380996" indent="0">
              <a:buNone/>
              <a:defRPr sz="1167"/>
            </a:lvl2pPr>
            <a:lvl3pPr marL="761992" indent="0">
              <a:buNone/>
              <a:defRPr sz="1000"/>
            </a:lvl3pPr>
            <a:lvl4pPr marL="1142989" indent="0">
              <a:buNone/>
              <a:defRPr sz="833"/>
            </a:lvl4pPr>
            <a:lvl5pPr marL="1523985" indent="0">
              <a:buNone/>
              <a:defRPr sz="833"/>
            </a:lvl5pPr>
            <a:lvl6pPr marL="1904981" indent="0">
              <a:buNone/>
              <a:defRPr sz="833"/>
            </a:lvl6pPr>
            <a:lvl7pPr marL="2285977" indent="0">
              <a:buNone/>
              <a:defRPr sz="833"/>
            </a:lvl7pPr>
            <a:lvl8pPr marL="2666973" indent="0">
              <a:buNone/>
              <a:defRPr sz="833"/>
            </a:lvl8pPr>
            <a:lvl9pPr marL="3047970"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25F05-956C-4EF9-8C21-420AC75F543F}"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72468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2" y="5734050"/>
            <a:ext cx="7053016" cy="676937"/>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2" y="728133"/>
            <a:ext cx="7053016" cy="4593497"/>
          </a:xfrm>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77332" y="6410987"/>
            <a:ext cx="7053016" cy="805084"/>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25F05-956C-4EF9-8C21-420AC75F543F}"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DC5E8-46BF-4AA1-B51B-7B4A303CF29D}" type="slidenum">
              <a:rPr lang="en-US" smtClean="0"/>
              <a:t>‹#›</a:t>
            </a:fld>
            <a:endParaRPr lang="en-US"/>
          </a:p>
        </p:txBody>
      </p:sp>
    </p:spTree>
    <p:extLst>
      <p:ext uri="{BB962C8B-B14F-4D97-AF65-F5344CB8AC3E}">
        <p14:creationId xmlns:p14="http://schemas.microsoft.com/office/powerpoint/2010/main" val="238332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407" y="-10114"/>
            <a:ext cx="10188672" cy="821172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3" y="728133"/>
            <a:ext cx="7053014" cy="157762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2" y="2580705"/>
            <a:ext cx="7053016" cy="46353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05842" y="7216073"/>
            <a:ext cx="760147" cy="436122"/>
          </a:xfrm>
          <a:prstGeom prst="rect">
            <a:avLst/>
          </a:prstGeom>
        </p:spPr>
        <p:txBody>
          <a:bodyPr vert="horz" lIns="91440" tIns="45720" rIns="91440" bIns="45720" rtlCol="0" anchor="ctr"/>
          <a:lstStyle>
            <a:lvl1pPr algn="r">
              <a:defRPr sz="1000">
                <a:solidFill>
                  <a:schemeClr val="tx1">
                    <a:tint val="75000"/>
                  </a:schemeClr>
                </a:solidFill>
              </a:defRPr>
            </a:lvl1pPr>
          </a:lstStyle>
          <a:p>
            <a:fld id="{C3D25F05-956C-4EF9-8C21-420AC75F543F}" type="datetimeFigureOut">
              <a:rPr lang="en-US" smtClean="0"/>
              <a:t>9/9/2018</a:t>
            </a:fld>
            <a:endParaRPr lang="en-US"/>
          </a:p>
        </p:txBody>
      </p:sp>
      <p:sp>
        <p:nvSpPr>
          <p:cNvPr id="5" name="Footer Placeholder 4"/>
          <p:cNvSpPr>
            <a:spLocks noGrp="1"/>
          </p:cNvSpPr>
          <p:nvPr>
            <p:ph type="ftr" sz="quarter" idx="3"/>
          </p:nvPr>
        </p:nvSpPr>
        <p:spPr>
          <a:xfrm>
            <a:off x="677333" y="7216073"/>
            <a:ext cx="5136637" cy="436122"/>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60751" y="7216073"/>
            <a:ext cx="569598" cy="436122"/>
          </a:xfrm>
          <a:prstGeom prst="rect">
            <a:avLst/>
          </a:prstGeom>
        </p:spPr>
        <p:txBody>
          <a:bodyPr vert="horz" lIns="91440" tIns="45720" rIns="91440" bIns="45720" rtlCol="0" anchor="ctr"/>
          <a:lstStyle>
            <a:lvl1pPr algn="r">
              <a:defRPr sz="1000">
                <a:solidFill>
                  <a:schemeClr val="accent1"/>
                </a:solidFill>
              </a:defRPr>
            </a:lvl1pPr>
          </a:lstStyle>
          <a:p>
            <a:fld id="{2E4DC5E8-46BF-4AA1-B51B-7B4A303CF29D}" type="slidenum">
              <a:rPr lang="en-US" smtClean="0"/>
              <a:t>‹#›</a:t>
            </a:fld>
            <a:endParaRPr lang="en-US"/>
          </a:p>
        </p:txBody>
      </p:sp>
    </p:spTree>
    <p:extLst>
      <p:ext uri="{BB962C8B-B14F-4D97-AF65-F5344CB8AC3E}">
        <p14:creationId xmlns:p14="http://schemas.microsoft.com/office/powerpoint/2010/main" val="3555160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507995"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825492" indent="-317497" algn="l" defTabSz="507995" rtl="0" eaLnBrk="1" latinLnBrk="0" hangingPunct="1">
        <a:spcBef>
          <a:spcPts val="1111"/>
        </a:spcBef>
        <a:spcAft>
          <a:spcPts val="0"/>
        </a:spcAft>
        <a:buClr>
          <a:schemeClr val="accent1"/>
        </a:buClr>
        <a:buSzPct val="80000"/>
        <a:buFont typeface="Wingdings 3" charset="2"/>
        <a:buChar char=""/>
        <a:defRPr sz="1778" kern="1200">
          <a:solidFill>
            <a:schemeClr val="tx1">
              <a:lumMod val="75000"/>
              <a:lumOff val="25000"/>
            </a:schemeClr>
          </a:solidFill>
          <a:latin typeface="+mn-lt"/>
          <a:ea typeface="+mn-ea"/>
          <a:cs typeface="+mn-cs"/>
        </a:defRPr>
      </a:lvl2pPr>
      <a:lvl3pPr marL="1269987" indent="-253997" algn="l" defTabSz="507995" rtl="0" eaLnBrk="1" latinLnBrk="0" hangingPunct="1">
        <a:spcBef>
          <a:spcPts val="1111"/>
        </a:spcBef>
        <a:spcAft>
          <a:spcPts val="0"/>
        </a:spcAft>
        <a:buClr>
          <a:schemeClr val="accent1"/>
        </a:buClr>
        <a:buSzPct val="80000"/>
        <a:buFont typeface="Wingdings 3" charset="2"/>
        <a:buChar char=""/>
        <a:defRPr sz="1556" kern="1200">
          <a:solidFill>
            <a:schemeClr val="tx1">
              <a:lumMod val="75000"/>
              <a:lumOff val="25000"/>
            </a:schemeClr>
          </a:solidFill>
          <a:latin typeface="+mn-lt"/>
          <a:ea typeface="+mn-ea"/>
          <a:cs typeface="+mn-cs"/>
        </a:defRPr>
      </a:lvl3pPr>
      <a:lvl4pPr marL="177798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4pPr>
      <a:lvl5pPr marL="228597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5pPr>
      <a:lvl6pPr marL="279397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6pPr>
      <a:lvl7pPr marL="330196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7pPr>
      <a:lvl8pPr marL="380996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8pPr>
      <a:lvl9pPr marL="431795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647" y="2491205"/>
            <a:ext cx="7247381" cy="2123658"/>
          </a:xfrm>
          <a:prstGeom prst="rect">
            <a:avLst/>
          </a:prstGeom>
          <a:noFill/>
        </p:spPr>
        <p:txBody>
          <a:bodyPr vert="horz" rtlCol="0">
            <a:spAutoFit/>
          </a:bodyPr>
          <a:lstStyle/>
          <a:p>
            <a:pPr algn="ctr"/>
            <a:r>
              <a:rPr lang="en-US" sz="6600" b="1" dirty="0" smtClean="0">
                <a:solidFill>
                  <a:srgbClr val="000000"/>
                </a:solidFill>
                <a:latin typeface="Comic Sans MS" panose="030F0702030302020204" pitchFamily="66" charset="0"/>
              </a:rPr>
              <a:t>Fourth Grade </a:t>
            </a:r>
          </a:p>
          <a:p>
            <a:pPr algn="ctr"/>
            <a:r>
              <a:rPr lang="en-US" sz="6600" b="1" dirty="0" smtClean="0">
                <a:solidFill>
                  <a:srgbClr val="000000"/>
                </a:solidFill>
                <a:latin typeface="Comic Sans MS" panose="030F0702030302020204" pitchFamily="66" charset="0"/>
              </a:rPr>
              <a:t>Problem Solving</a:t>
            </a:r>
            <a:endParaRPr lang="en-US" sz="6600" b="1"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23072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6700" y="457200"/>
            <a:ext cx="9753600" cy="5001369"/>
          </a:xfrm>
          <a:prstGeom prst="rect">
            <a:avLst/>
          </a:prstGeom>
          <a:noFill/>
        </p:spPr>
        <p:txBody>
          <a:bodyPr vert="horz" rtlCol="0">
            <a:spAutoFit/>
          </a:bodyPr>
          <a:lstStyle/>
          <a:p>
            <a:r>
              <a:rPr lang="en-US" sz="4400" dirty="0" smtClean="0">
                <a:solidFill>
                  <a:srgbClr val="000000"/>
                </a:solidFill>
                <a:latin typeface="Comic Sans MS" panose="030F0702030302020204" pitchFamily="66" charset="0"/>
              </a:rPr>
              <a:t>Write your own story problem.</a:t>
            </a:r>
          </a:p>
          <a:p>
            <a:endParaRPr lang="en-US" sz="3000" dirty="0" smtClean="0">
              <a:solidFill>
                <a:srgbClr val="000000"/>
              </a:solidFill>
              <a:latin typeface="Comic Sans MS" panose="030F0702030302020204" pitchFamily="66" charset="0"/>
            </a:endParaRPr>
          </a:p>
          <a:p>
            <a:endParaRPr lang="en-US" sz="3000" dirty="0" smtClean="0">
              <a:solidFill>
                <a:srgbClr val="000000"/>
              </a:solidFill>
              <a:latin typeface="Comic Sans MS" panose="030F0702030302020204" pitchFamily="66" charset="0"/>
            </a:endParaRPr>
          </a:p>
          <a:p>
            <a:r>
              <a:rPr lang="en-US" sz="3200" dirty="0" smtClean="0">
                <a:solidFill>
                  <a:srgbClr val="000000"/>
                </a:solidFill>
                <a:latin typeface="Comic Sans MS" panose="030F0702030302020204" pitchFamily="66" charset="0"/>
              </a:rPr>
              <a:t>Write a story problem where the answer </a:t>
            </a:r>
          </a:p>
          <a:p>
            <a:r>
              <a:rPr lang="en-US" sz="3200" dirty="0" smtClean="0">
                <a:solidFill>
                  <a:srgbClr val="000000"/>
                </a:solidFill>
                <a:latin typeface="Comic Sans MS" panose="030F0702030302020204" pitchFamily="66" charset="0"/>
              </a:rPr>
              <a:t>would be:</a:t>
            </a:r>
          </a:p>
          <a:p>
            <a:r>
              <a:rPr lang="en-US" sz="2200" dirty="0" smtClean="0">
                <a:solidFill>
                  <a:srgbClr val="000000"/>
                </a:solidFill>
                <a:latin typeface="Comic Sans MS" panose="030F0702030302020204" pitchFamily="66" charset="0"/>
              </a:rPr>
              <a:t>	</a:t>
            </a:r>
            <a:r>
              <a:rPr lang="en-US" sz="2100" dirty="0" smtClean="0">
                <a:solidFill>
                  <a:srgbClr val="000000"/>
                </a:solidFill>
                <a:latin typeface="Comic Sans MS" panose="030F0702030302020204" pitchFamily="66" charset="0"/>
              </a:rPr>
              <a:t>		</a:t>
            </a:r>
          </a:p>
          <a:p>
            <a:endParaRPr lang="en-US" sz="2100" dirty="0">
              <a:solidFill>
                <a:srgbClr val="000000"/>
              </a:solidFill>
              <a:latin typeface="Comic Sans MS" panose="030F0702030302020204" pitchFamily="66" charset="0"/>
            </a:endParaRPr>
          </a:p>
          <a:p>
            <a:r>
              <a:rPr lang="en-US" sz="2100" dirty="0" smtClean="0">
                <a:solidFill>
                  <a:srgbClr val="000000"/>
                </a:solidFill>
                <a:latin typeface="Comic Sans MS" panose="030F0702030302020204" pitchFamily="66" charset="0"/>
              </a:rPr>
              <a:t>	</a:t>
            </a:r>
            <a:r>
              <a:rPr lang="en-US" sz="3600" dirty="0" smtClean="0">
                <a:solidFill>
                  <a:srgbClr val="000000"/>
                </a:solidFill>
                <a:latin typeface="Comic Sans MS" panose="030F0702030302020204" pitchFamily="66" charset="0"/>
              </a:rPr>
              <a:t>21		       21 R 2</a:t>
            </a:r>
          </a:p>
          <a:p>
            <a:endParaRPr lang="en-US" sz="3600" dirty="0" smtClean="0">
              <a:solidFill>
                <a:srgbClr val="000000"/>
              </a:solidFill>
              <a:latin typeface="Comic Sans MS" panose="030F0702030302020204" pitchFamily="66" charset="0"/>
            </a:endParaRPr>
          </a:p>
          <a:p>
            <a:r>
              <a:rPr lang="en-US" sz="3600" dirty="0" smtClean="0">
                <a:solidFill>
                  <a:srgbClr val="000000"/>
                </a:solidFill>
                <a:latin typeface="Comic Sans MS" panose="030F0702030302020204" pitchFamily="66" charset="0"/>
              </a:rPr>
              <a:t>	22			21  </a:t>
            </a:r>
            <a:r>
              <a:rPr lang="en-US" sz="3600" u="sng" dirty="0" smtClean="0">
                <a:solidFill>
                  <a:srgbClr val="000000"/>
                </a:solidFill>
                <a:latin typeface="Comic Sans MS" panose="030F0702030302020204" pitchFamily="66" charset="0"/>
              </a:rPr>
              <a:t>1</a:t>
            </a:r>
            <a:r>
              <a:rPr lang="en-US" sz="3600" dirty="0" smtClean="0">
                <a:solidFill>
                  <a:srgbClr val="000000"/>
                </a:solidFill>
                <a:latin typeface="Comic Sans MS" panose="030F0702030302020204" pitchFamily="66" charset="0"/>
              </a:rPr>
              <a:t>                                           </a:t>
            </a:r>
            <a:endParaRPr lang="en-US" sz="3600" dirty="0">
              <a:solidFill>
                <a:srgbClr val="000000"/>
              </a:solidFill>
              <a:latin typeface="Comic Sans MS" panose="030F0702030302020204" pitchFamily="66" charset="0"/>
            </a:endParaRPr>
          </a:p>
        </p:txBody>
      </p:sp>
      <p:sp>
        <p:nvSpPr>
          <p:cNvPr id="3" name="TextBox 2"/>
          <p:cNvSpPr txBox="1"/>
          <p:nvPr/>
        </p:nvSpPr>
        <p:spPr>
          <a:xfrm>
            <a:off x="4644441" y="5263739"/>
            <a:ext cx="499059" cy="646331"/>
          </a:xfrm>
          <a:prstGeom prst="rect">
            <a:avLst/>
          </a:prstGeom>
          <a:noFill/>
        </p:spPr>
        <p:txBody>
          <a:bodyPr vert="horz" rtlCol="0">
            <a:spAutoFit/>
          </a:bodyPr>
          <a:lstStyle/>
          <a:p>
            <a:r>
              <a:rPr lang="en-US" sz="3600" dirty="0" smtClean="0">
                <a:solidFill>
                  <a:srgbClr val="000000"/>
                </a:solidFill>
                <a:latin typeface="Comic Sans MS" panose="030F0702030302020204" pitchFamily="66" charset="0"/>
              </a:rPr>
              <a:t>4</a:t>
            </a:r>
            <a:endParaRPr lang="en-US" sz="36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87548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494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3417636"/>
            <a:ext cx="9448800" cy="923330"/>
          </a:xfrm>
          <a:prstGeom prst="rect">
            <a:avLst/>
          </a:prstGeom>
          <a:noFill/>
        </p:spPr>
        <p:txBody>
          <a:bodyPr vert="horz" rtlCol="0">
            <a:spAutoFit/>
          </a:bodyPr>
          <a:lstStyle/>
          <a:p>
            <a:pPr algn="ctr"/>
            <a:r>
              <a:rPr lang="en-US" sz="5400" dirty="0" smtClean="0">
                <a:solidFill>
                  <a:schemeClr val="accent2"/>
                </a:solidFill>
                <a:latin typeface="Comic Sans MS" panose="030F0702030302020204" pitchFamily="66" charset="0"/>
              </a:rPr>
              <a:t>What is an invention?</a:t>
            </a:r>
            <a:endParaRPr lang="en-US" sz="5400"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395122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86526" y="154454"/>
            <a:ext cx="5061835" cy="830997"/>
          </a:xfrm>
          <a:prstGeom prst="rect">
            <a:avLst/>
          </a:prstGeom>
          <a:noFill/>
        </p:spPr>
        <p:txBody>
          <a:bodyPr vert="horz" wrap="square" rtlCol="0">
            <a:spAutoFit/>
          </a:bodyPr>
          <a:lstStyle/>
          <a:p>
            <a:r>
              <a:rPr lang="en-US" sz="4800" dirty="0" smtClean="0">
                <a:solidFill>
                  <a:srgbClr val="000000"/>
                </a:solidFill>
                <a:latin typeface="Comic Sans MS" panose="030F0702030302020204" pitchFamily="66" charset="0"/>
              </a:rPr>
              <a:t>Food Inventions</a:t>
            </a:r>
            <a:endParaRPr lang="en-US" sz="4800" dirty="0">
              <a:solidFill>
                <a:srgbClr val="000000"/>
              </a:solidFill>
              <a:latin typeface="Comic Sans MS" panose="030F0702030302020204" pitchFamily="66" charset="0"/>
            </a:endParaRPr>
          </a:p>
        </p:txBody>
      </p:sp>
      <p:sp>
        <p:nvSpPr>
          <p:cNvPr id="3" name="TextBox 2"/>
          <p:cNvSpPr txBox="1"/>
          <p:nvPr/>
        </p:nvSpPr>
        <p:spPr>
          <a:xfrm>
            <a:off x="165100" y="1130300"/>
            <a:ext cx="6438900" cy="5078313"/>
          </a:xfrm>
          <a:prstGeom prst="rect">
            <a:avLst/>
          </a:prstGeom>
          <a:noFill/>
        </p:spPr>
        <p:txBody>
          <a:bodyPr vert="horz" rtlCol="0">
            <a:spAutoFit/>
          </a:bodyPr>
          <a:lstStyle/>
          <a:p>
            <a:pPr algn="ctr"/>
            <a:r>
              <a:rPr lang="en-US" sz="3600" dirty="0" smtClean="0">
                <a:solidFill>
                  <a:srgbClr val="000000"/>
                </a:solidFill>
                <a:latin typeface="Comic Sans MS" panose="030F0702030302020204" pitchFamily="66" charset="0"/>
              </a:rPr>
              <a:t>Cotton candy was invented in 1897 by William Morrison and John Wharton, candy makers from Nashville, Tennessee. They introduced cotton candy to the world at the St. Louis World's Fair in 1904 and sold huge amounts of it for 25 cents a box</a:t>
            </a:r>
            <a:r>
              <a:rPr lang="en-US" sz="2100" dirty="0" smtClean="0">
                <a:solidFill>
                  <a:srgbClr val="000000"/>
                </a:solidFill>
                <a:latin typeface="Comic Sans MS" panose="030F0702030302020204" pitchFamily="66" charset="0"/>
              </a:rPr>
              <a:t>.</a:t>
            </a:r>
            <a:endParaRPr lang="en-US" sz="2100" dirty="0">
              <a:solidFill>
                <a:srgbClr val="000000"/>
              </a:solidFill>
              <a:latin typeface="Comic Sans MS" panose="030F0702030302020204" pitchFamily="66"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451600" y="1117600"/>
            <a:ext cx="3746500" cy="3746500"/>
          </a:xfrm>
          <a:prstGeom prst="rect">
            <a:avLst/>
          </a:prstGeom>
          <a:solidFill>
            <a:scrgbClr r="0" g="0" b="0">
              <a:alpha val="0"/>
            </a:scrgbClr>
          </a:solidFill>
        </p:spPr>
      </p:pic>
    </p:spTree>
    <p:extLst>
      <p:ext uri="{BB962C8B-B14F-4D97-AF65-F5344CB8AC3E}">
        <p14:creationId xmlns:p14="http://schemas.microsoft.com/office/powerpoint/2010/main" val="140916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45895" y="0"/>
            <a:ext cx="5013709" cy="830997"/>
          </a:xfrm>
          <a:prstGeom prst="rect">
            <a:avLst/>
          </a:prstGeom>
          <a:noFill/>
        </p:spPr>
        <p:txBody>
          <a:bodyPr vert="horz" wrap="square" rtlCol="0">
            <a:spAutoFit/>
          </a:bodyPr>
          <a:lstStyle/>
          <a:p>
            <a:r>
              <a:rPr lang="en-US" sz="4800" dirty="0" smtClean="0">
                <a:solidFill>
                  <a:srgbClr val="000000"/>
                </a:solidFill>
                <a:latin typeface="Comic Sans MS" panose="030F0702030302020204" pitchFamily="66" charset="0"/>
              </a:rPr>
              <a:t>Food Inventions</a:t>
            </a:r>
            <a:endParaRPr lang="en-US" sz="4800" dirty="0">
              <a:solidFill>
                <a:srgbClr val="000000"/>
              </a:solidFill>
              <a:latin typeface="Comic Sans MS" panose="030F0702030302020204" pitchFamily="66" charset="0"/>
            </a:endParaRPr>
          </a:p>
        </p:txBody>
      </p:sp>
      <p:sp>
        <p:nvSpPr>
          <p:cNvPr id="3" name="TextBox 2"/>
          <p:cNvSpPr txBox="1"/>
          <p:nvPr/>
        </p:nvSpPr>
        <p:spPr>
          <a:xfrm>
            <a:off x="3810000" y="990600"/>
            <a:ext cx="4612105" cy="6494085"/>
          </a:xfrm>
          <a:prstGeom prst="rect">
            <a:avLst/>
          </a:prstGeom>
          <a:noFill/>
        </p:spPr>
        <p:txBody>
          <a:bodyPr vert="horz" wrap="square" rtlCol="0">
            <a:spAutoFit/>
          </a:bodyPr>
          <a:lstStyle/>
          <a:p>
            <a:pPr algn="ctr"/>
            <a:r>
              <a:rPr lang="en-US" sz="3200" dirty="0" smtClean="0">
                <a:solidFill>
                  <a:srgbClr val="000000"/>
                </a:solidFill>
                <a:latin typeface="Comic Sans MS" panose="030F0702030302020204" pitchFamily="66" charset="0"/>
              </a:rPr>
              <a:t>The powdered drink Kool-Aid was invented in 1927 by the chemist Edwin Perkins of Nebraska. Kool-Aid was originally a liquid called "Fruit Smack" and was sold in a 4-ounce bottles. It was later renamed Kool-Aid, and sold in powdered form in packets.  </a:t>
            </a:r>
            <a:endParaRPr lang="en-US" sz="3200" dirty="0">
              <a:solidFill>
                <a:srgbClr val="000000"/>
              </a:solidFill>
              <a:latin typeface="Comic Sans MS" panose="030F0702030302020204" pitchFamily="66"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1778000"/>
            <a:ext cx="3937762" cy="3352038"/>
          </a:xfrm>
          <a:prstGeom prst="rect">
            <a:avLst/>
          </a:prstGeom>
          <a:solidFill>
            <a:scrgbClr r="0" g="0" b="0">
              <a:alpha val="0"/>
            </a:scrgbClr>
          </a:solidFill>
        </p:spPr>
      </p:pic>
    </p:spTree>
    <p:extLst>
      <p:ext uri="{BB962C8B-B14F-4D97-AF65-F5344CB8AC3E}">
        <p14:creationId xmlns:p14="http://schemas.microsoft.com/office/powerpoint/2010/main" val="354791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176337" y="-19793"/>
            <a:ext cx="4931493" cy="830997"/>
          </a:xfrm>
          <a:prstGeom prst="rect">
            <a:avLst/>
          </a:prstGeom>
          <a:noFill/>
        </p:spPr>
        <p:txBody>
          <a:bodyPr vert="horz" wrap="square" rtlCol="0">
            <a:spAutoFit/>
          </a:bodyPr>
          <a:lstStyle/>
          <a:p>
            <a:r>
              <a:rPr lang="en-US" sz="4800" dirty="0" smtClean="0">
                <a:solidFill>
                  <a:srgbClr val="000000"/>
                </a:solidFill>
                <a:latin typeface="Comic Sans MS" panose="030F0702030302020204" pitchFamily="66" charset="0"/>
              </a:rPr>
              <a:t>Food Inventions</a:t>
            </a:r>
            <a:endParaRPr lang="en-US" sz="4800" dirty="0">
              <a:solidFill>
                <a:srgbClr val="000000"/>
              </a:solidFill>
              <a:latin typeface="Comic Sans MS" panose="030F0702030302020204" pitchFamily="66" charset="0"/>
            </a:endParaRPr>
          </a:p>
        </p:txBody>
      </p:sp>
      <p:sp>
        <p:nvSpPr>
          <p:cNvPr id="3" name="TextBox 2"/>
          <p:cNvSpPr txBox="1"/>
          <p:nvPr/>
        </p:nvSpPr>
        <p:spPr>
          <a:xfrm>
            <a:off x="3810000" y="990600"/>
            <a:ext cx="4547937" cy="5693866"/>
          </a:xfrm>
          <a:prstGeom prst="rect">
            <a:avLst/>
          </a:prstGeom>
          <a:noFill/>
        </p:spPr>
        <p:txBody>
          <a:bodyPr vert="horz" wrap="square" rtlCol="0">
            <a:spAutoFit/>
          </a:bodyPr>
          <a:lstStyle/>
          <a:p>
            <a:pPr algn="ctr"/>
            <a:r>
              <a:rPr lang="en-US" sz="2800" dirty="0" smtClean="0">
                <a:solidFill>
                  <a:srgbClr val="000000"/>
                </a:solidFill>
                <a:latin typeface="Comic Sans MS" panose="030F0702030302020204" pitchFamily="66" charset="0"/>
              </a:rPr>
              <a:t>Marshmallow candy was first made by ancient Egyptians over three thousand years ago. The Egyptians made candy from the root of the marshmallow plant, a plant that grows in marshes. Today's marshmallows do not contain any mallow root - gelatin is substituted for the sweet, sticky root.  </a:t>
            </a:r>
            <a:endParaRPr lang="en-US" sz="2800" dirty="0">
              <a:solidFill>
                <a:srgbClr val="000000"/>
              </a:solidFill>
              <a:latin typeface="Comic Sans MS" panose="030F0702030302020204" pitchFamily="66"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17500" y="635000"/>
            <a:ext cx="3551047" cy="2849753"/>
          </a:xfrm>
          <a:prstGeom prst="rect">
            <a:avLst/>
          </a:prstGeom>
          <a:solidFill>
            <a:scrgbClr r="0" g="0" b="0">
              <a:alpha val="0"/>
            </a:scrgbClr>
          </a:solidFill>
        </p:spPr>
      </p:pic>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8100" y="3517900"/>
            <a:ext cx="3822319" cy="2502281"/>
          </a:xfrm>
          <a:prstGeom prst="rect">
            <a:avLst/>
          </a:prstGeom>
          <a:solidFill>
            <a:scrgbClr r="0" g="0" b="0">
              <a:alpha val="0"/>
            </a:scrgbClr>
          </a:solidFill>
        </p:spPr>
      </p:pic>
    </p:spTree>
    <p:extLst>
      <p:ext uri="{BB962C8B-B14F-4D97-AF65-F5344CB8AC3E}">
        <p14:creationId xmlns:p14="http://schemas.microsoft.com/office/powerpoint/2010/main" val="204448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23411" y="0"/>
            <a:ext cx="4995661" cy="830997"/>
          </a:xfrm>
          <a:prstGeom prst="rect">
            <a:avLst/>
          </a:prstGeom>
          <a:noFill/>
        </p:spPr>
        <p:txBody>
          <a:bodyPr vert="horz" wrap="square" rtlCol="0">
            <a:spAutoFit/>
          </a:bodyPr>
          <a:lstStyle/>
          <a:p>
            <a:r>
              <a:rPr lang="en-US" sz="4800" dirty="0" smtClean="0">
                <a:solidFill>
                  <a:srgbClr val="000000"/>
                </a:solidFill>
                <a:latin typeface="Comic Sans MS" panose="030F0702030302020204" pitchFamily="66" charset="0"/>
              </a:rPr>
              <a:t>Food Inventions</a:t>
            </a:r>
            <a:endParaRPr lang="en-US" sz="4800" dirty="0">
              <a:solidFill>
                <a:srgbClr val="000000"/>
              </a:solidFill>
              <a:latin typeface="Comic Sans MS" panose="030F0702030302020204" pitchFamily="66" charset="0"/>
            </a:endParaRPr>
          </a:p>
        </p:txBody>
      </p:sp>
      <p:sp>
        <p:nvSpPr>
          <p:cNvPr id="3" name="TextBox 2"/>
          <p:cNvSpPr txBox="1"/>
          <p:nvPr/>
        </p:nvSpPr>
        <p:spPr>
          <a:xfrm>
            <a:off x="4584700" y="1016000"/>
            <a:ext cx="3773237" cy="6494085"/>
          </a:xfrm>
          <a:prstGeom prst="rect">
            <a:avLst/>
          </a:prstGeom>
          <a:noFill/>
        </p:spPr>
        <p:txBody>
          <a:bodyPr vert="horz" wrap="square" rtlCol="0">
            <a:spAutoFit/>
          </a:bodyPr>
          <a:lstStyle/>
          <a:p>
            <a:pPr algn="ctr"/>
            <a:r>
              <a:rPr lang="en-US" sz="3200" dirty="0" smtClean="0">
                <a:solidFill>
                  <a:srgbClr val="000000"/>
                </a:solidFill>
                <a:latin typeface="Comic Sans MS" panose="030F0702030302020204" pitchFamily="66" charset="0"/>
              </a:rPr>
              <a:t>Caleb </a:t>
            </a:r>
            <a:r>
              <a:rPr lang="en-US" sz="3200" dirty="0" err="1" smtClean="0">
                <a:solidFill>
                  <a:srgbClr val="000000"/>
                </a:solidFill>
                <a:latin typeface="Comic Sans MS" panose="030F0702030302020204" pitchFamily="66" charset="0"/>
              </a:rPr>
              <a:t>Bradham</a:t>
            </a:r>
            <a:r>
              <a:rPr lang="en-US" sz="3200" dirty="0" smtClean="0">
                <a:solidFill>
                  <a:srgbClr val="000000"/>
                </a:solidFill>
                <a:latin typeface="Comic Sans MS" panose="030F0702030302020204" pitchFamily="66" charset="0"/>
              </a:rPr>
              <a:t> invented Pepsi-Cola at </a:t>
            </a:r>
            <a:r>
              <a:rPr lang="en-US" sz="3200" dirty="0" err="1" smtClean="0">
                <a:solidFill>
                  <a:srgbClr val="000000"/>
                </a:solidFill>
                <a:latin typeface="Comic Sans MS" panose="030F0702030302020204" pitchFamily="66" charset="0"/>
              </a:rPr>
              <a:t>Bradham's</a:t>
            </a:r>
            <a:r>
              <a:rPr lang="en-US" sz="3200" dirty="0" smtClean="0">
                <a:solidFill>
                  <a:srgbClr val="000000"/>
                </a:solidFill>
                <a:latin typeface="Comic Sans MS" panose="030F0702030302020204" pitchFamily="66" charset="0"/>
              </a:rPr>
              <a:t> Drug Store in New Bern, NC in 1893.  First called “Brad’s Drink,” Pepsi-Cola was made from a mix of sugar, water, caramel, lemon oil, nutmeg, and other natural additives</a:t>
            </a:r>
            <a:r>
              <a:rPr lang="en-US" sz="2100" dirty="0" smtClean="0">
                <a:solidFill>
                  <a:srgbClr val="000000"/>
                </a:solidFill>
                <a:latin typeface="Comic Sans MS" panose="030F0702030302020204" pitchFamily="66" charset="0"/>
              </a:rPr>
              <a:t>. </a:t>
            </a:r>
            <a:endParaRPr lang="en-US" sz="2100" dirty="0">
              <a:solidFill>
                <a:srgbClr val="000000"/>
              </a:solidFill>
              <a:latin typeface="Comic Sans MS" panose="030F0702030302020204" pitchFamily="66"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430169" y="3643875"/>
            <a:ext cx="3187700" cy="3187700"/>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1883410" y="1460834"/>
            <a:ext cx="2701290" cy="1991360"/>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41021" y="3129089"/>
            <a:ext cx="3413379" cy="2898521"/>
          </a:xfrm>
          <a:prstGeom prst="rect">
            <a:avLst/>
          </a:prstGeom>
          <a:solidFill>
            <a:scrgbClr r="0" g="0" b="0">
              <a:alpha val="0"/>
            </a:scrgbClr>
          </a:solidFill>
        </p:spPr>
      </p:pic>
    </p:spTree>
    <p:extLst>
      <p:ext uri="{BB962C8B-B14F-4D97-AF65-F5344CB8AC3E}">
        <p14:creationId xmlns:p14="http://schemas.microsoft.com/office/powerpoint/2010/main" val="305897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64042" y="0"/>
            <a:ext cx="4755030" cy="830997"/>
          </a:xfrm>
          <a:prstGeom prst="rect">
            <a:avLst/>
          </a:prstGeom>
          <a:noFill/>
        </p:spPr>
        <p:txBody>
          <a:bodyPr vert="horz" wrap="square" rtlCol="0">
            <a:spAutoFit/>
          </a:bodyPr>
          <a:lstStyle/>
          <a:p>
            <a:r>
              <a:rPr lang="en-US" sz="4800" dirty="0" smtClean="0">
                <a:solidFill>
                  <a:srgbClr val="000000"/>
                </a:solidFill>
                <a:latin typeface="Comic Sans MS" panose="030F0702030302020204" pitchFamily="66" charset="0"/>
              </a:rPr>
              <a:t>Food Inventions</a:t>
            </a:r>
            <a:endParaRPr lang="en-US" sz="4800" dirty="0">
              <a:solidFill>
                <a:srgbClr val="000000"/>
              </a:solidFill>
              <a:latin typeface="Comic Sans MS" panose="030F0702030302020204" pitchFamily="66" charset="0"/>
            </a:endParaRPr>
          </a:p>
        </p:txBody>
      </p:sp>
      <p:sp>
        <p:nvSpPr>
          <p:cNvPr id="3" name="TextBox 2"/>
          <p:cNvSpPr txBox="1"/>
          <p:nvPr/>
        </p:nvSpPr>
        <p:spPr>
          <a:xfrm>
            <a:off x="3590925" y="1129605"/>
            <a:ext cx="4702843" cy="3108543"/>
          </a:xfrm>
          <a:prstGeom prst="rect">
            <a:avLst/>
          </a:prstGeom>
          <a:noFill/>
        </p:spPr>
        <p:txBody>
          <a:bodyPr vert="horz" wrap="square" rtlCol="0">
            <a:spAutoFit/>
          </a:bodyPr>
          <a:lstStyle/>
          <a:p>
            <a:pPr algn="ctr"/>
            <a:r>
              <a:rPr lang="en-US" sz="2800" dirty="0" smtClean="0">
                <a:solidFill>
                  <a:srgbClr val="000000"/>
                </a:solidFill>
                <a:latin typeface="Comic Sans MS" panose="030F0702030302020204" pitchFamily="66" charset="0"/>
              </a:rPr>
              <a:t>Ruth Wakefield invented chocolate chip cookies in 1930. Wakefield ran the Toll House Inn in Massachusetts. Her new cookie invention was called the "Toll House Cookie." </a:t>
            </a:r>
            <a:endParaRPr lang="en-US" sz="2800" dirty="0">
              <a:solidFill>
                <a:srgbClr val="000000"/>
              </a:solidFill>
              <a:latin typeface="Comic Sans MS" panose="030F0702030302020204" pitchFamily="66"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50800" y="241300"/>
            <a:ext cx="3625850" cy="3625850"/>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5165559" y="4405889"/>
            <a:ext cx="3524250" cy="3524250"/>
          </a:xfrm>
          <a:prstGeom prst="rect">
            <a:avLst/>
          </a:prstGeom>
          <a:solidFill>
            <a:scrgbClr r="0" g="0" b="0">
              <a:alpha val="0"/>
            </a:scrgbClr>
          </a:solidFill>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553620" y="4950318"/>
            <a:ext cx="4445000" cy="2209800"/>
          </a:xfrm>
          <a:prstGeom prst="rect">
            <a:avLst/>
          </a:prstGeom>
          <a:solidFill>
            <a:scrgbClr r="0" g="0" b="0">
              <a:alpha val="0"/>
            </a:scrgbClr>
          </a:solidFill>
        </p:spPr>
      </p:pic>
    </p:spTree>
    <p:extLst>
      <p:ext uri="{BB962C8B-B14F-4D97-AF65-F5344CB8AC3E}">
        <p14:creationId xmlns:p14="http://schemas.microsoft.com/office/powerpoint/2010/main" val="39790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6700" y="317500"/>
            <a:ext cx="6921500" cy="4401205"/>
          </a:xfrm>
          <a:prstGeom prst="rect">
            <a:avLst/>
          </a:prstGeom>
          <a:noFill/>
        </p:spPr>
        <p:txBody>
          <a:bodyPr vert="horz" rtlCol="0">
            <a:spAutoFit/>
          </a:bodyPr>
          <a:lstStyle/>
          <a:p>
            <a:pPr algn="ctr"/>
            <a:r>
              <a:rPr lang="en-US" sz="4000" dirty="0" smtClean="0">
                <a:solidFill>
                  <a:srgbClr val="000000"/>
                </a:solidFill>
                <a:latin typeface="Comic Sans MS" panose="030F0702030302020204" pitchFamily="66" charset="0"/>
              </a:rPr>
              <a:t>Ruth's first batch of chocolate chip cookies contained 8 chocolate chips in each cookie.  If her bag of chips contained 170 chocolate chips, how many cookies did she make?</a:t>
            </a:r>
            <a:endParaRPr lang="en-US" sz="4000" dirty="0">
              <a:solidFill>
                <a:srgbClr val="000000"/>
              </a:solidFill>
              <a:latin typeface="Comic Sans MS" panose="030F0702030302020204" pitchFamily="66" charset="0"/>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553200" y="1130300"/>
            <a:ext cx="3564255" cy="2328545"/>
          </a:xfrm>
          <a:prstGeom prst="rect">
            <a:avLst/>
          </a:prstGeom>
          <a:solidFill>
            <a:scrgbClr r="0" g="0" b="0">
              <a:alpha val="0"/>
            </a:scrgbClr>
          </a:solidFill>
        </p:spPr>
      </p:pic>
    </p:spTree>
    <p:extLst>
      <p:ext uri="{BB962C8B-B14F-4D97-AF65-F5344CB8AC3E}">
        <p14:creationId xmlns:p14="http://schemas.microsoft.com/office/powerpoint/2010/main" val="183763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62527" y="2277979"/>
            <a:ext cx="3855543" cy="923330"/>
          </a:xfrm>
          <a:prstGeom prst="rect">
            <a:avLst/>
          </a:prstGeom>
          <a:noFill/>
        </p:spPr>
        <p:txBody>
          <a:bodyPr wrap="none" rtlCol="0">
            <a:spAutoFit/>
          </a:bodyPr>
          <a:lstStyle/>
          <a:p>
            <a:r>
              <a:rPr lang="en-US" sz="5400" dirty="0" smtClean="0">
                <a:latin typeface="Comic Sans MS" panose="030F0702030302020204" pitchFamily="66" charset="0"/>
                <a:cs typeface="Arial" panose="020B0604020202020204" pitchFamily="34" charset="0"/>
              </a:rPr>
              <a:t>Exit Ticket</a:t>
            </a:r>
            <a:endParaRPr lang="en-US" sz="54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692781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TotalTime>
  <Words>293</Words>
  <Application>Microsoft Office PowerPoint</Application>
  <PresentationFormat>Custom</PresentationFormat>
  <Paragraphs>26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Comic Sans MS</vt:lpstr>
      <vt:lpstr>Wingdings 3</vt:lpstr>
      <vt:lpstr>Trebuchet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Belote, Melissa</dc:creator>
  <cp:lastModifiedBy>Floyd, Ana</cp:lastModifiedBy>
  <cp:revision>5</cp:revision>
  <dcterms:created xsi:type="dcterms:W3CDTF">2018-07-10T13:37:03Z</dcterms:created>
  <dcterms:modified xsi:type="dcterms:W3CDTF">2018-09-09T23:20:13Z</dcterms:modified>
</cp:coreProperties>
</file>