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27"/>
  </p:notesMasterIdLst>
  <p:sldIdLst>
    <p:sldId id="256" r:id="rId3"/>
    <p:sldId id="263" r:id="rId4"/>
    <p:sldId id="264" r:id="rId5"/>
    <p:sldId id="258" r:id="rId6"/>
    <p:sldId id="265" r:id="rId7"/>
    <p:sldId id="266" r:id="rId8"/>
    <p:sldId id="259" r:id="rId9"/>
    <p:sldId id="260" r:id="rId10"/>
    <p:sldId id="261" r:id="rId11"/>
    <p:sldId id="267" r:id="rId12"/>
    <p:sldId id="268" r:id="rId13"/>
    <p:sldId id="269" r:id="rId14"/>
    <p:sldId id="262" r:id="rId15"/>
    <p:sldId id="270" r:id="rId16"/>
    <p:sldId id="271" r:id="rId17"/>
    <p:sldId id="272" r:id="rId18"/>
    <p:sldId id="274" r:id="rId19"/>
    <p:sldId id="273" r:id="rId20"/>
    <p:sldId id="276" r:id="rId21"/>
    <p:sldId id="277" r:id="rId22"/>
    <p:sldId id="278" r:id="rId23"/>
    <p:sldId id="279" r:id="rId24"/>
    <p:sldId id="281" r:id="rId25"/>
    <p:sldId id="280" r:id="rId2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751" autoAdjust="0"/>
  </p:normalViewPr>
  <p:slideViewPr>
    <p:cSldViewPr snapToGrid="0">
      <p:cViewPr>
        <p:scale>
          <a:sx n="76" d="100"/>
          <a:sy n="76" d="100"/>
        </p:scale>
        <p:origin x="-480" y="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792886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1f2c94133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1f2c94133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 smtClean="0"/>
              <a:t>Making Landmark</a:t>
            </a:r>
            <a:r>
              <a:rPr lang="en-AU" baseline="0" dirty="0" smtClean="0"/>
              <a:t> or Compatible Numbers: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baseline="0" dirty="0" smtClean="0"/>
              <a:t>Numbers that are one or two away from a landmark or compatible number </a:t>
            </a:r>
            <a:endParaRPr lang="en-AU" dirty="0" smtClean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408594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1f2c94133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1f2c94133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 smtClean="0"/>
              <a:t>Making Landmark</a:t>
            </a:r>
            <a:r>
              <a:rPr lang="en-AU" baseline="0" dirty="0" smtClean="0"/>
              <a:t> or Compatible Numbers: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baseline="0" dirty="0" smtClean="0"/>
              <a:t>Numbers that are one or two away from a landmark or compatible number </a:t>
            </a:r>
            <a:endParaRPr lang="en-AU" dirty="0" smtClean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465455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f2c94133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f2c94133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 smtClean="0"/>
              <a:t>Counting</a:t>
            </a:r>
            <a:r>
              <a:rPr lang="en-AU" baseline="0" dirty="0" smtClean="0"/>
              <a:t> on strategy: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baseline="0" dirty="0" smtClean="0"/>
              <a:t>The whole is a multiple of 10 or one hundred.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baseline="0" dirty="0" smtClean="0"/>
              <a:t>The subtrahend is close to a multiple of ten or a landmark number.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3480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f2c94133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f2c94133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 smtClean="0"/>
              <a:t>Counting</a:t>
            </a:r>
            <a:r>
              <a:rPr lang="en-AU" baseline="0" dirty="0" smtClean="0"/>
              <a:t> on strategy: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baseline="0" dirty="0" smtClean="0"/>
              <a:t>The whole is a multiple of 10 or one hundred.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baseline="0" dirty="0" smtClean="0"/>
              <a:t>The subtrahend is close to a multiple of ten or a landmark number.</a:t>
            </a:r>
            <a:endParaRPr lang="en-AU" dirty="0" smtClean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f2c94133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f2c94133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 smtClean="0"/>
              <a:t>Counting</a:t>
            </a:r>
            <a:r>
              <a:rPr lang="en-AU" baseline="0" dirty="0" smtClean="0"/>
              <a:t> on strategy: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baseline="0" dirty="0" smtClean="0"/>
              <a:t>The whole is a multiple of 10 or one hundred.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baseline="0" dirty="0" smtClean="0"/>
              <a:t>The subtrahend is close to a multiple of ten or a landmark number.</a:t>
            </a:r>
            <a:endParaRPr lang="en-AU" dirty="0" smtClean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676147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f2c94133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f2c94133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 smtClean="0"/>
              <a:t>Counting</a:t>
            </a:r>
            <a:r>
              <a:rPr lang="en-AU" baseline="0" dirty="0" smtClean="0"/>
              <a:t> on strategy: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baseline="0" dirty="0" smtClean="0"/>
              <a:t>The whole is a multiple of 10 or one hundred.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baseline="0" dirty="0" smtClean="0"/>
              <a:t>The subtrahend is close to a multiple of ten or a landmark number.</a:t>
            </a:r>
            <a:endParaRPr lang="en-AU" dirty="0" smtClean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509958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f2c94133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f2c94133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22658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f2c94133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f2c94133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AU" dirty="0" smtClean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606265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f2c94133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f2c94133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AU" dirty="0" smtClean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929501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f2c94133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f2c94133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 smtClean="0"/>
              <a:t>Removal Strategy: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 smtClean="0"/>
              <a:t>Two-digit numbers that do</a:t>
            </a:r>
            <a:r>
              <a:rPr lang="en-AU" baseline="0" dirty="0" smtClean="0"/>
              <a:t> not require regrouping or decomposing.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4962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on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100" dirty="0" smtClean="0"/>
              <a:t>Strategy- Making tens</a:t>
            </a:r>
            <a:endParaRPr sz="1100" dirty="0"/>
          </a:p>
        </p:txBody>
      </p:sp>
      <p:sp>
        <p:nvSpPr>
          <p:cNvPr id="175" name="Google Shape;17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79456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f2c94133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f2c94133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 smtClean="0"/>
              <a:t>Removal Strategy: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 smtClean="0"/>
              <a:t>Two-digit numbers that do</a:t>
            </a:r>
            <a:r>
              <a:rPr lang="en-AU" baseline="0" dirty="0" smtClean="0"/>
              <a:t> not require regrouping or decomposing.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856863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f2c94133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f2c94133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 smtClean="0"/>
              <a:t>Removal Strategy: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 smtClean="0"/>
              <a:t>Two-digit numbers that </a:t>
            </a:r>
            <a:r>
              <a:rPr lang="en-AU" baseline="0" dirty="0" smtClean="0"/>
              <a:t>require regrouping or decomposing.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72161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f2c94133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f2c94133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54901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f2c94133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f2c94133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 smtClean="0"/>
              <a:t>Adjusting a number: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 smtClean="0"/>
              <a:t>Adjust the whole or the minuend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21981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f2c94133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f2c94133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 smtClean="0"/>
              <a:t>Adjusting a number: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 smtClean="0"/>
              <a:t>Adjust the whole or the minuend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5109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100" dirty="0" smtClean="0"/>
              <a:t>Making tens</a:t>
            </a:r>
            <a:endParaRPr sz="1100" dirty="0"/>
          </a:p>
        </p:txBody>
      </p:sp>
      <p:sp>
        <p:nvSpPr>
          <p:cNvPr id="175" name="Google Shape;17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796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100" dirty="0" smtClean="0"/>
              <a:t>Making</a:t>
            </a:r>
            <a:r>
              <a:rPr lang="en-AU" sz="1100" baseline="0" dirty="0" smtClean="0"/>
              <a:t> tens by decomposing at least one number</a:t>
            </a:r>
            <a:endParaRPr sz="1100" dirty="0"/>
          </a:p>
        </p:txBody>
      </p:sp>
      <p:sp>
        <p:nvSpPr>
          <p:cNvPr id="175" name="Google Shape;17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100" dirty="0" smtClean="0"/>
              <a:t>Making tens</a:t>
            </a:r>
          </a:p>
        </p:txBody>
      </p:sp>
      <p:sp>
        <p:nvSpPr>
          <p:cNvPr id="175" name="Google Shape;17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4012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100" dirty="0" smtClean="0"/>
              <a:t>Making Tens: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100" dirty="0" smtClean="0"/>
              <a:t>Two pairs</a:t>
            </a:r>
            <a:r>
              <a:rPr lang="en-AU" sz="1100" baseline="0" dirty="0" smtClean="0"/>
              <a:t> of numbers that make ten</a:t>
            </a:r>
            <a:endParaRPr sz="1100" dirty="0"/>
          </a:p>
        </p:txBody>
      </p:sp>
      <p:sp>
        <p:nvSpPr>
          <p:cNvPr id="175" name="Google Shape;17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2282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f2c94133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1f2c94133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 smtClean="0"/>
              <a:t>Making Landmark</a:t>
            </a:r>
            <a:r>
              <a:rPr lang="en-AU" baseline="0" dirty="0" smtClean="0"/>
              <a:t> or Compatible Numbers: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baseline="0" dirty="0" smtClean="0"/>
              <a:t>Numbers that are one or two away from a landmark or compatible number </a:t>
            </a: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f2c94133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1f2c94133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 smtClean="0"/>
              <a:t>Making Landmark</a:t>
            </a:r>
            <a:r>
              <a:rPr lang="en-AU" baseline="0" dirty="0" smtClean="0"/>
              <a:t> or Compatible Numbers: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baseline="0" dirty="0" smtClean="0"/>
              <a:t>Numbers that are one or two away from a landmark or compatible number </a:t>
            </a:r>
            <a:endParaRPr lang="en-AU" dirty="0" smtClean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1f2c94133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1f2c94133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 smtClean="0"/>
              <a:t>Making Landmark</a:t>
            </a:r>
            <a:r>
              <a:rPr lang="en-AU" baseline="0" dirty="0" smtClean="0"/>
              <a:t> or Compatible Numbers: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AU" baseline="0" dirty="0" smtClean="0"/>
              <a:t>Numbers that are one or two away from a landmark or compatible number </a:t>
            </a:r>
            <a:endParaRPr lang="en-AU" dirty="0" smtClean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3" name="Google Shape;13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436471" y="108239"/>
            <a:ext cx="4894730" cy="378229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" name="Google Shape;14;p2"/>
          <p:cNvGrpSpPr/>
          <p:nvPr/>
        </p:nvGrpSpPr>
        <p:grpSpPr>
          <a:xfrm>
            <a:off x="673100" y="5157788"/>
            <a:ext cx="1581150" cy="1246187"/>
            <a:chOff x="673100" y="5157788"/>
            <a:chExt cx="1581150" cy="1246187"/>
          </a:xfrm>
        </p:grpSpPr>
        <p:sp>
          <p:nvSpPr>
            <p:cNvPr id="15" name="Google Shape;15;p2"/>
            <p:cNvSpPr/>
            <p:nvPr/>
          </p:nvSpPr>
          <p:spPr>
            <a:xfrm>
              <a:off x="673100" y="5905500"/>
              <a:ext cx="533400" cy="495300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27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187450" y="5899150"/>
              <a:ext cx="533400" cy="495300"/>
            </a:xfrm>
            <a:prstGeom prst="cube">
              <a:avLst>
                <a:gd name="adj" fmla="val 25000"/>
              </a:avLst>
            </a:prstGeom>
            <a:solidFill>
              <a:srgbClr val="002060"/>
            </a:solidFill>
            <a:ln w="127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939800" y="5524500"/>
              <a:ext cx="533400" cy="495300"/>
            </a:xfrm>
            <a:prstGeom prst="cube">
              <a:avLst>
                <a:gd name="adj" fmla="val 25000"/>
              </a:avLst>
            </a:prstGeom>
            <a:solidFill>
              <a:srgbClr val="52F925"/>
            </a:solidFill>
            <a:ln w="127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720850" y="5908675"/>
              <a:ext cx="533400" cy="4953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127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492250" y="5524500"/>
              <a:ext cx="533400" cy="495300"/>
            </a:xfrm>
            <a:prstGeom prst="cube">
              <a:avLst>
                <a:gd name="adj" fmla="val 25000"/>
              </a:avLst>
            </a:prstGeom>
            <a:solidFill>
              <a:srgbClr val="F75E09"/>
            </a:solidFill>
            <a:ln w="127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87450" y="5157788"/>
              <a:ext cx="533400" cy="495300"/>
            </a:xfrm>
            <a:prstGeom prst="cube">
              <a:avLst>
                <a:gd name="adj" fmla="val 25000"/>
              </a:avLst>
            </a:prstGeom>
            <a:solidFill>
              <a:srgbClr val="C757CA"/>
            </a:solidFill>
            <a:ln w="127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9395768" y="4934158"/>
            <a:ext cx="2554935" cy="1745999"/>
            <a:chOff x="9395768" y="4934158"/>
            <a:chExt cx="2554935" cy="1745999"/>
          </a:xfrm>
        </p:grpSpPr>
        <p:sp>
          <p:nvSpPr>
            <p:cNvPr id="22" name="Google Shape;22;p2"/>
            <p:cNvSpPr/>
            <p:nvPr/>
          </p:nvSpPr>
          <p:spPr>
            <a:xfrm>
              <a:off x="10115551" y="5431841"/>
              <a:ext cx="1079500" cy="995362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FF00"/>
            </a:solidFill>
            <a:ln w="12700" cap="flat" cmpd="sng">
              <a:solidFill>
                <a:srgbClr val="42719B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0382251" y="4934158"/>
              <a:ext cx="546100" cy="503238"/>
            </a:xfrm>
            <a:prstGeom prst="triangle">
              <a:avLst>
                <a:gd name="adj" fmla="val 52000"/>
              </a:avLst>
            </a:prstGeom>
            <a:solidFill>
              <a:srgbClr val="5BC35B"/>
            </a:solidFill>
            <a:ln w="12700" cap="flat" cmpd="sng">
              <a:solidFill>
                <a:srgbClr val="42719B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 rot="-3370914">
              <a:off x="9691943" y="5661003"/>
              <a:ext cx="558800" cy="1011238"/>
            </a:xfrm>
            <a:prstGeom prst="flowChartDecision">
              <a:avLst/>
            </a:prstGeom>
            <a:solidFill>
              <a:srgbClr val="0070C0"/>
            </a:solidFill>
            <a:ln w="12700" cap="flat" cmpd="sng">
              <a:solidFill>
                <a:srgbClr val="42719B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 rot="3398353">
              <a:off x="11095353" y="5661003"/>
              <a:ext cx="558800" cy="1011238"/>
            </a:xfrm>
            <a:prstGeom prst="flowChartDecision">
              <a:avLst/>
            </a:prstGeom>
            <a:solidFill>
              <a:srgbClr val="0070C0"/>
            </a:solidFill>
            <a:ln w="12700" cap="flat" cmpd="sng">
              <a:solidFill>
                <a:srgbClr val="42719B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Google Shape;11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Google Shape;125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6" name="Google Shape;126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0" name="Google Shape;130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Google Shape;134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5" name="Google Shape;135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Google Shape;14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1" name="Google Shape;14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2" name="Google Shape;14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9" name="Google Shape;29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94471" y="5591031"/>
            <a:ext cx="1516529" cy="117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5" name="Google Shape;145;p2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6" name="Google Shape;146;p2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7" name="Google Shape;147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8" name="Google Shape;148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9" name="Google Shape;149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2" name="Google Shape;152;p2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3" name="Google Shape;15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Google Shape;15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5" name="Google Shape;15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8" name="Google Shape;158;p2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9" name="Google Shape;159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0" name="Google Shape;160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1" name="Google Shape;161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dirty="0"/>
              <a:t>Number Talks for 3rd Grade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dirty="0"/>
              <a:t>Cluster </a:t>
            </a:r>
            <a:r>
              <a:rPr lang="en-US" dirty="0" smtClean="0"/>
              <a:t>3</a:t>
            </a:r>
          </a:p>
          <a:p>
            <a:pPr>
              <a:spcBef>
                <a:spcPts val="0"/>
              </a:spcBef>
            </a:pPr>
            <a:r>
              <a:rPr lang="en-US" sz="3600" dirty="0"/>
              <a:t>Created by 3</a:t>
            </a:r>
            <a:r>
              <a:rPr lang="en-US" sz="3600" baseline="30000" dirty="0"/>
              <a:t>rd</a:t>
            </a:r>
            <a:r>
              <a:rPr lang="en-US" sz="3600" dirty="0"/>
              <a:t> Grade Tools For Teachers Pilot Teachers in Kannapolis City Schools and Richmond County Schools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Number Talk </a:t>
            </a:r>
            <a:r>
              <a:rPr lang="en-US" dirty="0" smtClean="0"/>
              <a:t>- Addition</a:t>
            </a:r>
            <a:endParaRPr dirty="0"/>
          </a:p>
        </p:txBody>
      </p:sp>
      <p:sp>
        <p:nvSpPr>
          <p:cNvPr id="196" name="Google Shape;196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AU" dirty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98 + 6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98 + 12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98 + 31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98 + 53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596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Number Talk </a:t>
            </a:r>
            <a:r>
              <a:rPr lang="en-US" dirty="0" smtClean="0"/>
              <a:t>- Addition</a:t>
            </a:r>
            <a:endParaRPr dirty="0"/>
          </a:p>
        </p:txBody>
      </p:sp>
      <p:sp>
        <p:nvSpPr>
          <p:cNvPr id="196" name="Google Shape;196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AU" dirty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46 + 8 + 46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46 + 49 + 5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96 + 95 + 9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99 + 98 + 97 + 5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285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Number </a:t>
            </a:r>
            <a:r>
              <a:rPr lang="en-US" dirty="0" smtClean="0"/>
              <a:t>Talk - Subtraction</a:t>
            </a:r>
            <a:endParaRPr dirty="0"/>
          </a:p>
        </p:txBody>
      </p:sp>
      <p:sp>
        <p:nvSpPr>
          <p:cNvPr id="202" name="Google Shape;202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60 – 49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60 – 39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60 – 29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60 - 19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04163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Number </a:t>
            </a:r>
            <a:r>
              <a:rPr lang="en-US" dirty="0" smtClean="0"/>
              <a:t>Talk - Subtraction</a:t>
            </a:r>
            <a:endParaRPr dirty="0"/>
          </a:p>
        </p:txBody>
      </p:sp>
      <p:sp>
        <p:nvSpPr>
          <p:cNvPr id="202" name="Google Shape;202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228600" lvl="0" indent="0" algn="ctr">
              <a:buNone/>
            </a:pPr>
            <a:r>
              <a:rPr lang="en-AU" dirty="0"/>
              <a:t>100 – 50</a:t>
            </a:r>
          </a:p>
          <a:p>
            <a:pPr marL="228600" lvl="0" indent="0" algn="ctr">
              <a:buNone/>
            </a:pPr>
            <a:r>
              <a:rPr lang="en-AU" dirty="0" smtClean="0"/>
              <a:t>100 </a:t>
            </a:r>
            <a:r>
              <a:rPr lang="en-AU" dirty="0"/>
              <a:t>– </a:t>
            </a:r>
            <a:r>
              <a:rPr lang="en-AU" dirty="0" smtClean="0"/>
              <a:t>49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100 – 79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100 - 78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Number </a:t>
            </a:r>
            <a:r>
              <a:rPr lang="en-US" dirty="0" smtClean="0"/>
              <a:t>Talk - Subtraction</a:t>
            </a:r>
            <a:endParaRPr dirty="0"/>
          </a:p>
        </p:txBody>
      </p:sp>
      <p:sp>
        <p:nvSpPr>
          <p:cNvPr id="202" name="Google Shape;202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200 – 140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200 – 139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200 – 114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200 - 89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4099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Number </a:t>
            </a:r>
            <a:r>
              <a:rPr lang="en-US" dirty="0" smtClean="0"/>
              <a:t>Talk - Subtraction</a:t>
            </a:r>
            <a:endParaRPr dirty="0"/>
          </a:p>
        </p:txBody>
      </p:sp>
      <p:sp>
        <p:nvSpPr>
          <p:cNvPr id="202" name="Google Shape;202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1000 – 800</a:t>
            </a:r>
          </a:p>
          <a:p>
            <a:pPr marL="228600" indent="0" algn="ctr">
              <a:buNone/>
            </a:pPr>
            <a:r>
              <a:rPr lang="en-AU" dirty="0" smtClean="0"/>
              <a:t>1000 – </a:t>
            </a:r>
            <a:r>
              <a:rPr lang="en-AU" dirty="0"/>
              <a:t>799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1000 – 599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1000 - 399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8656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Number </a:t>
            </a:r>
            <a:r>
              <a:rPr lang="en-US" dirty="0" smtClean="0"/>
              <a:t>Talk - Subtraction</a:t>
            </a:r>
            <a:endParaRPr dirty="0"/>
          </a:p>
        </p:txBody>
      </p:sp>
      <p:sp>
        <p:nvSpPr>
          <p:cNvPr id="202" name="Google Shape;202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100 – 65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120 – 65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125 – 65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125 - 73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AU" dirty="0" smtClean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502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Number </a:t>
            </a:r>
            <a:r>
              <a:rPr lang="en-US" dirty="0" smtClean="0"/>
              <a:t>Talk - Subtraction</a:t>
            </a:r>
            <a:endParaRPr dirty="0"/>
          </a:p>
        </p:txBody>
      </p:sp>
      <p:sp>
        <p:nvSpPr>
          <p:cNvPr id="202" name="Google Shape;202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100 – 70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150 – 70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156 – 70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156 – 79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AU" dirty="0" smtClean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9168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Number </a:t>
            </a:r>
            <a:r>
              <a:rPr lang="en-US" dirty="0" smtClean="0"/>
              <a:t>Talk- Subtraction</a:t>
            </a:r>
            <a:endParaRPr dirty="0"/>
          </a:p>
        </p:txBody>
      </p:sp>
      <p:sp>
        <p:nvSpPr>
          <p:cNvPr id="202" name="Google Shape;202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200 – 139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250 – 139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200 – 185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250 – 185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19146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Number </a:t>
            </a:r>
            <a:r>
              <a:rPr lang="en-US" dirty="0" smtClean="0"/>
              <a:t>Talk - Subtraction</a:t>
            </a:r>
            <a:endParaRPr dirty="0"/>
          </a:p>
        </p:txBody>
      </p:sp>
      <p:sp>
        <p:nvSpPr>
          <p:cNvPr id="202" name="Google Shape;202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67 – 20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67 – 26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67 – 40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67 – 46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AU" dirty="0" smtClean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94134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r>
              <a:rPr lang="en-US" dirty="0"/>
              <a:t>Number Talk </a:t>
            </a:r>
            <a:r>
              <a:rPr lang="en-US" dirty="0" smtClean="0"/>
              <a:t>- </a:t>
            </a:r>
            <a:r>
              <a:rPr lang="en-US" dirty="0"/>
              <a:t>Addition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>
              <a:buNone/>
            </a:pPr>
            <a:endParaRPr lang="en-US" dirty="0" smtClean="0"/>
          </a:p>
          <a:p>
            <a:pPr marL="228600" lvl="0" indent="0" algn="ctr">
              <a:buNone/>
            </a:pPr>
            <a:r>
              <a:rPr lang="en-US" dirty="0" smtClean="0"/>
              <a:t>8 + 2</a:t>
            </a:r>
          </a:p>
          <a:p>
            <a:pPr marL="228600" lvl="0" indent="0" algn="ctr">
              <a:buNone/>
            </a:pPr>
            <a:r>
              <a:rPr lang="en-US" dirty="0" smtClean="0"/>
              <a:t>2 + 5 + 8</a:t>
            </a:r>
          </a:p>
          <a:p>
            <a:pPr marL="228600" lvl="0" indent="0" algn="ctr">
              <a:buNone/>
            </a:pPr>
            <a:r>
              <a:rPr lang="en-US" dirty="0" smtClean="0"/>
              <a:t>8 + 6 + 2</a:t>
            </a:r>
            <a:endParaRPr lang="en-US" dirty="0"/>
          </a:p>
          <a:p>
            <a:pPr marL="22860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0814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Number </a:t>
            </a:r>
            <a:r>
              <a:rPr lang="en-US" dirty="0" smtClean="0"/>
              <a:t>Talk - Subtraction</a:t>
            </a:r>
            <a:endParaRPr dirty="0"/>
          </a:p>
        </p:txBody>
      </p:sp>
      <p:sp>
        <p:nvSpPr>
          <p:cNvPr id="202" name="Google Shape;202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97 – 50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97 – 55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97 – 70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97 - 75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AU" dirty="0" smtClean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80801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Number </a:t>
            </a:r>
            <a:r>
              <a:rPr lang="en-US" dirty="0" smtClean="0"/>
              <a:t>Talk - Subtraction</a:t>
            </a:r>
            <a:endParaRPr dirty="0"/>
          </a:p>
        </p:txBody>
      </p:sp>
      <p:sp>
        <p:nvSpPr>
          <p:cNvPr id="202" name="Google Shape;202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61 – 30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61 – 31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65 – 20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65 - 25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AU" dirty="0" smtClean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327186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Number </a:t>
            </a:r>
            <a:r>
              <a:rPr lang="en-US" dirty="0" smtClean="0"/>
              <a:t>Talk - Subtraction</a:t>
            </a:r>
            <a:endParaRPr dirty="0"/>
          </a:p>
        </p:txBody>
      </p:sp>
      <p:sp>
        <p:nvSpPr>
          <p:cNvPr id="202" name="Google Shape;202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92 – 60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92 – 63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95 – 50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95 – 56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AU" dirty="0" smtClean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AU" dirty="0" smtClean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34979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Number </a:t>
            </a:r>
            <a:r>
              <a:rPr lang="en-US" dirty="0" smtClean="0"/>
              <a:t>Talk - Subtraction</a:t>
            </a:r>
            <a:endParaRPr dirty="0"/>
          </a:p>
        </p:txBody>
      </p:sp>
      <p:sp>
        <p:nvSpPr>
          <p:cNvPr id="202" name="Google Shape;202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37 – 17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38 – 17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44 – 26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45 - 26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AU" dirty="0" smtClean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AU" dirty="0" smtClean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AU" dirty="0" smtClean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26675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Number </a:t>
            </a:r>
            <a:r>
              <a:rPr lang="en-US" dirty="0" smtClean="0"/>
              <a:t>Talk - Subtraction</a:t>
            </a:r>
            <a:endParaRPr dirty="0"/>
          </a:p>
        </p:txBody>
      </p:sp>
      <p:sp>
        <p:nvSpPr>
          <p:cNvPr id="202" name="Google Shape;202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228600" lvl="0" indent="0" algn="ctr">
              <a:buNone/>
            </a:pPr>
            <a:r>
              <a:rPr lang="en-AU" dirty="0"/>
              <a:t>89 – </a:t>
            </a:r>
            <a:r>
              <a:rPr lang="en-AU" dirty="0" smtClean="0"/>
              <a:t>70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89 – 72</a:t>
            </a:r>
          </a:p>
          <a:p>
            <a:pPr marL="228600" lvl="0" indent="0" algn="ctr">
              <a:buNone/>
            </a:pPr>
            <a:r>
              <a:rPr lang="en-AU" dirty="0" smtClean="0"/>
              <a:t>99 </a:t>
            </a:r>
            <a:r>
              <a:rPr lang="en-AU" dirty="0"/>
              <a:t>–</a:t>
            </a:r>
            <a:r>
              <a:rPr lang="en-AU" dirty="0" smtClean="0"/>
              <a:t> 72</a:t>
            </a:r>
            <a:endParaRPr lang="en-AU" dirty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100 – 72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AU" dirty="0" smtClean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AU" dirty="0" smtClean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5767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r>
              <a:rPr lang="en-US" dirty="0"/>
              <a:t>Number Talk </a:t>
            </a:r>
            <a:r>
              <a:rPr lang="en-US" dirty="0" smtClean="0"/>
              <a:t>- </a:t>
            </a:r>
            <a:r>
              <a:rPr lang="en-US" dirty="0"/>
              <a:t>Addition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>
              <a:buNone/>
            </a:pPr>
            <a:endParaRPr lang="en-US" dirty="0" smtClean="0"/>
          </a:p>
          <a:p>
            <a:pPr marL="228600" lvl="0" indent="0" algn="ctr">
              <a:buNone/>
            </a:pPr>
            <a:r>
              <a:rPr lang="en-US" dirty="0" smtClean="0"/>
              <a:t>8 + 3 + 2</a:t>
            </a:r>
          </a:p>
          <a:p>
            <a:pPr marL="228600" lvl="0" indent="0" algn="ctr">
              <a:buNone/>
            </a:pPr>
            <a:r>
              <a:rPr lang="en-US" dirty="0" smtClean="0"/>
              <a:t>4 + 8 + 6</a:t>
            </a:r>
          </a:p>
          <a:p>
            <a:pPr marL="228600" lvl="0" indent="0" algn="ctr">
              <a:buNone/>
            </a:pPr>
            <a:r>
              <a:rPr lang="en-US" dirty="0" smtClean="0"/>
              <a:t>5 + 4 + 6</a:t>
            </a:r>
          </a:p>
          <a:p>
            <a:pPr marL="228600" lvl="0" indent="0" algn="ctr">
              <a:buNone/>
            </a:pPr>
            <a:r>
              <a:rPr lang="en-US" dirty="0" smtClean="0"/>
              <a:t>3 + 5 + 7</a:t>
            </a:r>
            <a:endParaRPr lang="en-US" dirty="0"/>
          </a:p>
          <a:p>
            <a:pPr marL="22860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3945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r>
              <a:rPr lang="en-US" dirty="0"/>
              <a:t>Number Talk </a:t>
            </a:r>
            <a:r>
              <a:rPr lang="en-US" dirty="0" smtClean="0"/>
              <a:t>- </a:t>
            </a:r>
            <a:r>
              <a:rPr lang="en-US" dirty="0"/>
              <a:t>Addition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>
              <a:buNone/>
            </a:pPr>
            <a:endParaRPr lang="en-US" dirty="0" smtClean="0"/>
          </a:p>
          <a:p>
            <a:pPr marL="228600" lvl="0" indent="0" algn="ctr">
              <a:buNone/>
            </a:pPr>
            <a:r>
              <a:rPr lang="en-US" dirty="0" smtClean="0"/>
              <a:t>9 </a:t>
            </a:r>
            <a:r>
              <a:rPr lang="en-US" dirty="0"/>
              <a:t>+ 7</a:t>
            </a:r>
          </a:p>
          <a:p>
            <a:pPr marL="228600" lvl="0" indent="0" algn="ctr">
              <a:buNone/>
            </a:pPr>
            <a:r>
              <a:rPr lang="en-US" dirty="0"/>
              <a:t>19 + 4</a:t>
            </a:r>
          </a:p>
          <a:p>
            <a:pPr marL="228600" lvl="0" indent="0" algn="ctr">
              <a:buNone/>
            </a:pPr>
            <a:r>
              <a:rPr lang="en-US" dirty="0"/>
              <a:t>9 + 27</a:t>
            </a:r>
          </a:p>
          <a:p>
            <a:pPr marL="228600" lvl="0" indent="0" algn="ctr">
              <a:buNone/>
            </a:pPr>
            <a:r>
              <a:rPr lang="en-US" dirty="0"/>
              <a:t>16 + 18</a:t>
            </a:r>
          </a:p>
          <a:p>
            <a:pPr marL="22860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r>
              <a:rPr lang="en-US" dirty="0"/>
              <a:t>Number Talk </a:t>
            </a:r>
            <a:r>
              <a:rPr lang="en-US" dirty="0" smtClean="0"/>
              <a:t>- </a:t>
            </a:r>
            <a:r>
              <a:rPr lang="en-US" dirty="0"/>
              <a:t>Addition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>
              <a:buNone/>
            </a:pPr>
            <a:endParaRPr lang="en-US" dirty="0" smtClean="0"/>
          </a:p>
          <a:p>
            <a:pPr marL="228600" lvl="0" indent="0" algn="ctr">
              <a:buNone/>
            </a:pPr>
            <a:r>
              <a:rPr lang="en-US" dirty="0" smtClean="0"/>
              <a:t>6 + 2 + 4 + 8</a:t>
            </a:r>
            <a:endParaRPr lang="en-US" dirty="0"/>
          </a:p>
          <a:p>
            <a:pPr marL="228600" lvl="0" indent="0" algn="ctr">
              <a:buNone/>
            </a:pPr>
            <a:r>
              <a:rPr lang="en-US" dirty="0" smtClean="0"/>
              <a:t>2 + 2 + 8 + 8</a:t>
            </a:r>
            <a:endParaRPr lang="en-US" dirty="0"/>
          </a:p>
          <a:p>
            <a:pPr marL="228600" lvl="0" indent="0" algn="ctr">
              <a:buNone/>
            </a:pPr>
            <a:r>
              <a:rPr lang="en-US" dirty="0" smtClean="0"/>
              <a:t>4 + 3 + 7 + 6</a:t>
            </a:r>
            <a:endParaRPr lang="en-US" dirty="0"/>
          </a:p>
          <a:p>
            <a:pPr marL="228600" lvl="0" indent="0" algn="ctr">
              <a:buNone/>
            </a:pPr>
            <a:r>
              <a:rPr lang="en-US" dirty="0" smtClean="0"/>
              <a:t>8 + 1 + 2 + 9</a:t>
            </a:r>
            <a:endParaRPr lang="en-US" dirty="0"/>
          </a:p>
          <a:p>
            <a:pPr marL="22860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1993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r>
              <a:rPr lang="en-US" dirty="0"/>
              <a:t>Number Talk </a:t>
            </a:r>
            <a:r>
              <a:rPr lang="en-US" dirty="0" smtClean="0"/>
              <a:t>- </a:t>
            </a:r>
            <a:r>
              <a:rPr lang="en-US" dirty="0"/>
              <a:t>Addition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>
              <a:buNone/>
            </a:pPr>
            <a:endParaRPr lang="en-US" dirty="0" smtClean="0"/>
          </a:p>
          <a:p>
            <a:pPr marL="228600" lvl="0" indent="0" algn="ctr">
              <a:buNone/>
            </a:pPr>
            <a:r>
              <a:rPr lang="en-US" dirty="0" smtClean="0"/>
              <a:t>4 + 3 + 8 + 6 + 2</a:t>
            </a:r>
            <a:endParaRPr lang="en-US" dirty="0"/>
          </a:p>
          <a:p>
            <a:pPr marL="228600" lvl="0" indent="0" algn="ctr">
              <a:buNone/>
            </a:pPr>
            <a:r>
              <a:rPr lang="en-US" dirty="0" smtClean="0"/>
              <a:t>1 + 5 + 3 + 9 + 5</a:t>
            </a:r>
            <a:endParaRPr lang="en-US" dirty="0"/>
          </a:p>
          <a:p>
            <a:pPr marL="228600" lvl="0" indent="0" algn="ctr">
              <a:buNone/>
            </a:pPr>
            <a:r>
              <a:rPr lang="en-US" dirty="0" smtClean="0"/>
              <a:t>6 + 7 + 3 + 9 + 4 </a:t>
            </a:r>
            <a:endParaRPr lang="en-US" dirty="0"/>
          </a:p>
          <a:p>
            <a:pPr marL="228600" lvl="0" indent="0" algn="ctr">
              <a:buNone/>
            </a:pPr>
            <a:r>
              <a:rPr lang="en-US" dirty="0" smtClean="0"/>
              <a:t>2 + 9 + 8 + 3 + 7</a:t>
            </a:r>
            <a:endParaRPr lang="en-US" dirty="0"/>
          </a:p>
          <a:p>
            <a:pPr marL="22860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148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Number Talk </a:t>
            </a:r>
            <a:r>
              <a:rPr lang="en-US" dirty="0" smtClean="0"/>
              <a:t>- </a:t>
            </a:r>
            <a:r>
              <a:rPr lang="en-US" dirty="0"/>
              <a:t>Addition</a:t>
            </a:r>
            <a:endParaRPr dirty="0"/>
          </a:p>
        </p:txBody>
      </p:sp>
      <p:sp>
        <p:nvSpPr>
          <p:cNvPr id="184" name="Google Shape;184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 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25 + 25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26 + 25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25 + 27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27 + 48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Number Talk </a:t>
            </a:r>
            <a:r>
              <a:rPr lang="en-US" dirty="0" smtClean="0"/>
              <a:t>- Addition</a:t>
            </a:r>
            <a:endParaRPr dirty="0"/>
          </a:p>
        </p:txBody>
      </p:sp>
      <p:sp>
        <p:nvSpPr>
          <p:cNvPr id="190" name="Google Shape;190;p2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99 + 7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99 + 17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99 + 28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99 + 52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Number Talk </a:t>
            </a:r>
            <a:r>
              <a:rPr lang="en-US" dirty="0" smtClean="0"/>
              <a:t>- Addition</a:t>
            </a:r>
            <a:endParaRPr dirty="0"/>
          </a:p>
        </p:txBody>
      </p:sp>
      <p:sp>
        <p:nvSpPr>
          <p:cNvPr id="196" name="Google Shape;196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AU" dirty="0"/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8 + 6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8 + 14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18 + 24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AU" dirty="0" smtClean="0"/>
              <a:t>28 + 34</a:t>
            </a:r>
          </a:p>
          <a:p>
            <a:pPr marL="2286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782</Words>
  <Application>Microsoft Office PowerPoint</Application>
  <PresentationFormat>Custom</PresentationFormat>
  <Paragraphs>185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Custom Design</vt:lpstr>
      <vt:lpstr>PowerPoint Presentation</vt:lpstr>
      <vt:lpstr>Number Talk - Addition</vt:lpstr>
      <vt:lpstr>Number Talk - Addition</vt:lpstr>
      <vt:lpstr>Number Talk - Addition</vt:lpstr>
      <vt:lpstr>Number Talk - Addition</vt:lpstr>
      <vt:lpstr>Number Talk - Addition</vt:lpstr>
      <vt:lpstr>Number Talk - Addition</vt:lpstr>
      <vt:lpstr>Number Talk - Addition</vt:lpstr>
      <vt:lpstr>Number Talk - Addition</vt:lpstr>
      <vt:lpstr>Number Talk - Addition</vt:lpstr>
      <vt:lpstr>Number Talk - Addition</vt:lpstr>
      <vt:lpstr>Number Talk - Subtraction</vt:lpstr>
      <vt:lpstr>Number Talk - Subtraction</vt:lpstr>
      <vt:lpstr>Number Talk - Subtraction</vt:lpstr>
      <vt:lpstr>Number Talk - Subtraction</vt:lpstr>
      <vt:lpstr>Number Talk - Subtraction</vt:lpstr>
      <vt:lpstr>Number Talk - Subtraction</vt:lpstr>
      <vt:lpstr>Number Talk- Subtraction</vt:lpstr>
      <vt:lpstr>Number Talk - Subtraction</vt:lpstr>
      <vt:lpstr>Number Talk - Subtraction</vt:lpstr>
      <vt:lpstr>Number Talk - Subtraction</vt:lpstr>
      <vt:lpstr>Number Talk - Subtraction</vt:lpstr>
      <vt:lpstr>Number Talk - Subtraction</vt:lpstr>
      <vt:lpstr>Number Talk - Subtraction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Griggs</dc:creator>
  <cp:lastModifiedBy>Leanne Daughtry</cp:lastModifiedBy>
  <cp:revision>14</cp:revision>
  <dcterms:modified xsi:type="dcterms:W3CDTF">2018-08-07T02:59:51Z</dcterms:modified>
</cp:coreProperties>
</file>