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utive" panose="020B0604020202020204" charset="0"/>
      <p:regular r:id="rId17"/>
    </p:embeddedFont>
    <p:embeddedFont>
      <p:font typeface="Old Standard TT" panose="020B0604020202020204" charset="0"/>
      <p:regular r:id="rId18"/>
      <p:bold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4" autoAdjust="0"/>
  </p:normalViewPr>
  <p:slideViewPr>
    <p:cSldViewPr>
      <p:cViewPr varScale="1">
        <p:scale>
          <a:sx n="61" d="100"/>
          <a:sy n="61" d="100"/>
        </p:scale>
        <p:origin x="302"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201540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61ec2b7ad_3_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Google Shape;61;g261ec2b7ad_3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dd8a462a0_0_1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Google Shape;117;g3dd8a462a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61f28c66a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261f28c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next slide is a number talk so let teacher know that you will be beginning with a number talk followed by mental math.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61ec2b7ad_3_10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261ec2b7ad_3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Module 5:</a:t>
            </a:r>
            <a:endParaRPr/>
          </a:p>
          <a:p>
            <a:pPr marL="0" lvl="0" indent="0">
              <a:spcBef>
                <a:spcPts val="0"/>
              </a:spcBef>
              <a:spcAft>
                <a:spcPts val="0"/>
              </a:spcAft>
              <a:buClr>
                <a:schemeClr val="dk1"/>
              </a:buClr>
              <a:buSzPts val="1100"/>
              <a:buFont typeface="Arial"/>
              <a:buNone/>
            </a:pPr>
            <a:r>
              <a:rPr lang="en">
                <a:solidFill>
                  <a:schemeClr val="dk1"/>
                </a:solidFill>
              </a:rPr>
              <a:t>These 4 problems are set to appear one at a time. Reveal the first problem, give participants time to come up with a solution.</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What strategies are students making use of in this string?</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What strategies does this string promote?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How do the numbers invite students to consider decomposing or paying attention to place or creating new problems?</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1ec2b7ad_3_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Google Shape;79;g261ec2b7ad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Explain to teachers that they are going to be engaging in mental math for the next two slides.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1ec2b7ad_3_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Google Shape;85;g261ec2b7ad_3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Solve the problem mentally and collect strategies. Be sure to collect predictions quickly and ask teachers what a student would have to pay attention to answer the estimation question. </a:t>
            </a:r>
            <a:endParaRPr/>
          </a:p>
          <a:p>
            <a:pPr marL="0" lvl="0" indent="0">
              <a:spcBef>
                <a:spcPts val="0"/>
              </a:spcBef>
              <a:spcAft>
                <a:spcPts val="0"/>
              </a:spcAft>
              <a:buNone/>
            </a:pPr>
            <a:endParaRPr/>
          </a:p>
          <a:p>
            <a:pPr marL="0" lvl="0" indent="0">
              <a:spcBef>
                <a:spcPts val="0"/>
              </a:spcBef>
              <a:spcAft>
                <a:spcPts val="0"/>
              </a:spcAft>
              <a:buNone/>
            </a:pPr>
            <a:r>
              <a:rPr lang="en"/>
              <a:t>Decomposing and adding by place</a:t>
            </a:r>
            <a:endParaRPr/>
          </a:p>
          <a:p>
            <a:pPr marL="0" lvl="0" indent="0">
              <a:spcBef>
                <a:spcPts val="0"/>
              </a:spcBef>
              <a:spcAft>
                <a:spcPts val="0"/>
              </a:spcAft>
              <a:buNone/>
            </a:pPr>
            <a:r>
              <a:rPr lang="en"/>
              <a:t>(100 + 40 + 8) + (50 + 7)= </a:t>
            </a:r>
            <a:endParaRPr/>
          </a:p>
          <a:p>
            <a:pPr marL="0" lvl="0" indent="0">
              <a:spcBef>
                <a:spcPts val="0"/>
              </a:spcBef>
              <a:spcAft>
                <a:spcPts val="0"/>
              </a:spcAft>
              <a:buNone/>
            </a:pPr>
            <a:r>
              <a:rPr lang="en"/>
              <a:t>100 + 90 + 15</a:t>
            </a:r>
            <a:endParaRPr/>
          </a:p>
          <a:p>
            <a:pPr marL="0" lvl="0" indent="0">
              <a:spcBef>
                <a:spcPts val="0"/>
              </a:spcBef>
              <a:spcAft>
                <a:spcPts val="0"/>
              </a:spcAft>
              <a:buNone/>
            </a:pPr>
            <a:r>
              <a:rPr lang="en"/>
              <a:t>190 + 15 = 205</a:t>
            </a:r>
            <a:endParaRPr/>
          </a:p>
          <a:p>
            <a:pPr marL="0" lvl="0" indent="0">
              <a:spcBef>
                <a:spcPts val="0"/>
              </a:spcBef>
              <a:spcAft>
                <a:spcPts val="0"/>
              </a:spcAft>
              <a:buNone/>
            </a:pPr>
            <a:endParaRPr/>
          </a:p>
          <a:p>
            <a:pPr marL="0" lvl="0" indent="0">
              <a:spcBef>
                <a:spcPts val="0"/>
              </a:spcBef>
              <a:spcAft>
                <a:spcPts val="0"/>
              </a:spcAft>
              <a:buNone/>
            </a:pPr>
            <a:r>
              <a:rPr lang="en"/>
              <a:t>Adjusting the problem:</a:t>
            </a:r>
            <a:endParaRPr/>
          </a:p>
          <a:p>
            <a:pPr marL="0" lvl="0" indent="0">
              <a:spcBef>
                <a:spcPts val="0"/>
              </a:spcBef>
              <a:spcAft>
                <a:spcPts val="0"/>
              </a:spcAft>
              <a:buNone/>
            </a:pPr>
            <a:endParaRPr/>
          </a:p>
          <a:p>
            <a:pPr marL="0" lvl="0" indent="0">
              <a:spcBef>
                <a:spcPts val="0"/>
              </a:spcBef>
              <a:spcAft>
                <a:spcPts val="0"/>
              </a:spcAft>
              <a:buNone/>
            </a:pPr>
            <a:r>
              <a:rPr lang="en"/>
              <a:t>148 (+2) + 57 =</a:t>
            </a:r>
            <a:endParaRPr/>
          </a:p>
          <a:p>
            <a:pPr marL="0" lvl="0" indent="0">
              <a:spcBef>
                <a:spcPts val="0"/>
              </a:spcBef>
              <a:spcAft>
                <a:spcPts val="0"/>
              </a:spcAft>
              <a:buNone/>
            </a:pPr>
            <a:r>
              <a:rPr lang="en"/>
              <a:t>150 + 57 = 207 (subtract the 2 extra you added for 205)</a:t>
            </a:r>
            <a:endParaRPr/>
          </a:p>
          <a:p>
            <a:pPr marL="0" lvl="0" indent="0">
              <a:spcBef>
                <a:spcPts val="0"/>
              </a:spcBef>
              <a:spcAft>
                <a:spcPts val="0"/>
              </a:spcAft>
              <a:buNone/>
            </a:pPr>
            <a:endParaRPr/>
          </a:p>
          <a:p>
            <a:pPr marL="0" lvl="0" indent="0">
              <a:spcBef>
                <a:spcPts val="0"/>
              </a:spcBef>
              <a:spcAft>
                <a:spcPts val="0"/>
              </a:spcAft>
              <a:buNone/>
            </a:pPr>
            <a:r>
              <a:rPr lang="en"/>
              <a:t>Making an equivalent problem:</a:t>
            </a:r>
            <a:endParaRPr/>
          </a:p>
          <a:p>
            <a:pPr marL="0" lvl="0" indent="0">
              <a:spcBef>
                <a:spcPts val="0"/>
              </a:spcBef>
              <a:spcAft>
                <a:spcPts val="0"/>
              </a:spcAft>
              <a:buNone/>
            </a:pPr>
            <a:r>
              <a:rPr lang="en"/>
              <a:t>148 (+2)  + 57 (-2) =</a:t>
            </a:r>
            <a:endParaRPr/>
          </a:p>
          <a:p>
            <a:pPr marL="0" lvl="0" indent="0">
              <a:spcBef>
                <a:spcPts val="0"/>
              </a:spcBef>
              <a:spcAft>
                <a:spcPts val="0"/>
              </a:spcAft>
              <a:buNone/>
            </a:pPr>
            <a:r>
              <a:rPr lang="en"/>
              <a:t>150 + 55 = 205</a:t>
            </a:r>
            <a:endParaRPr/>
          </a:p>
          <a:p>
            <a:pPr marL="0" lvl="0" indent="0">
              <a:spcBef>
                <a:spcPts val="0"/>
              </a:spcBef>
              <a:spcAft>
                <a:spcPts val="0"/>
              </a:spcAft>
              <a:buNone/>
            </a:pPr>
            <a:endParaRPr/>
          </a:p>
          <a:p>
            <a:pPr marL="0" lvl="0" indent="0">
              <a:spcBef>
                <a:spcPts val="0"/>
              </a:spcBef>
              <a:spcAft>
                <a:spcPts val="0"/>
              </a:spcAft>
              <a:buNone/>
            </a:pPr>
            <a:r>
              <a:rPr lang="en"/>
              <a:t>Adding up to reach landmark numbers</a:t>
            </a:r>
            <a:endParaRPr/>
          </a:p>
          <a:p>
            <a:pPr marL="0" lvl="0" indent="0">
              <a:spcBef>
                <a:spcPts val="0"/>
              </a:spcBef>
              <a:spcAft>
                <a:spcPts val="0"/>
              </a:spcAft>
              <a:buNone/>
            </a:pPr>
            <a:r>
              <a:rPr lang="en"/>
              <a:t>148 + 2 = 150</a:t>
            </a:r>
            <a:endParaRPr/>
          </a:p>
          <a:p>
            <a:pPr marL="0" lvl="0" indent="0">
              <a:spcBef>
                <a:spcPts val="0"/>
              </a:spcBef>
              <a:spcAft>
                <a:spcPts val="0"/>
              </a:spcAft>
              <a:buNone/>
            </a:pPr>
            <a:r>
              <a:rPr lang="en"/>
              <a:t>150 + 5 = 155</a:t>
            </a:r>
            <a:endParaRPr/>
          </a:p>
          <a:p>
            <a:pPr marL="0" lvl="0" indent="0">
              <a:spcBef>
                <a:spcPts val="0"/>
              </a:spcBef>
              <a:spcAft>
                <a:spcPts val="0"/>
              </a:spcAft>
              <a:buNone/>
            </a:pPr>
            <a:r>
              <a:rPr lang="en"/>
              <a:t>155 + 50 = 205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1ec2b7ad_3_6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261ec2b7ad_3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Allow teachers to solve mentally and ask for strategies. Once teachers have found one way of solving ask them for another. Be sure to list each strategy and which ideas are used in each. Label each strategy that comes up as follows:</a:t>
            </a:r>
            <a:endParaRPr/>
          </a:p>
          <a:p>
            <a:pPr marL="0" lvl="0" indent="0">
              <a:spcBef>
                <a:spcPts val="0"/>
              </a:spcBef>
              <a:spcAft>
                <a:spcPts val="0"/>
              </a:spcAft>
              <a:buNone/>
            </a:pPr>
            <a:r>
              <a:rPr lang="en"/>
              <a:t> Changing 147 to 150 and subtracting 29 in parts</a:t>
            </a:r>
            <a:endParaRPr/>
          </a:p>
          <a:p>
            <a:pPr marL="0" lvl="0" indent="0">
              <a:spcBef>
                <a:spcPts val="0"/>
              </a:spcBef>
              <a:spcAft>
                <a:spcPts val="0"/>
              </a:spcAft>
              <a:buNone/>
            </a:pPr>
            <a:endParaRPr/>
          </a:p>
          <a:p>
            <a:pPr marL="0" lvl="0" indent="0">
              <a:spcBef>
                <a:spcPts val="0"/>
              </a:spcBef>
              <a:spcAft>
                <a:spcPts val="0"/>
              </a:spcAft>
              <a:buNone/>
            </a:pPr>
            <a:r>
              <a:rPr lang="en"/>
              <a:t>Keeping one number whole and subtracting in parts</a:t>
            </a:r>
            <a:endParaRPr/>
          </a:p>
          <a:p>
            <a:pPr marL="0" lvl="0" indent="0">
              <a:spcBef>
                <a:spcPts val="0"/>
              </a:spcBef>
              <a:spcAft>
                <a:spcPts val="0"/>
              </a:spcAft>
              <a:buNone/>
            </a:pPr>
            <a:r>
              <a:rPr lang="en"/>
              <a:t>147 - (20 + 9) </a:t>
            </a:r>
            <a:endParaRPr/>
          </a:p>
          <a:p>
            <a:pPr marL="0" lvl="0" indent="0">
              <a:spcBef>
                <a:spcPts val="0"/>
              </a:spcBef>
              <a:spcAft>
                <a:spcPts val="0"/>
              </a:spcAft>
              <a:buNone/>
            </a:pPr>
            <a:r>
              <a:rPr lang="en"/>
              <a:t>147 - 20 = 127</a:t>
            </a:r>
            <a:endParaRPr/>
          </a:p>
          <a:p>
            <a:pPr marL="0" lvl="0" indent="0">
              <a:spcBef>
                <a:spcPts val="0"/>
              </a:spcBef>
              <a:spcAft>
                <a:spcPts val="0"/>
              </a:spcAft>
              <a:buNone/>
            </a:pPr>
            <a:r>
              <a:rPr lang="en"/>
              <a:t>127 - (7 + 2)</a:t>
            </a:r>
            <a:endParaRPr/>
          </a:p>
          <a:p>
            <a:pPr marL="0" lvl="0" indent="0">
              <a:spcBef>
                <a:spcPts val="0"/>
              </a:spcBef>
              <a:spcAft>
                <a:spcPts val="0"/>
              </a:spcAft>
              <a:buNone/>
            </a:pPr>
            <a:r>
              <a:rPr lang="en"/>
              <a:t>127 - 7 = 120</a:t>
            </a:r>
            <a:endParaRPr/>
          </a:p>
          <a:p>
            <a:pPr marL="0" lvl="0" indent="0">
              <a:spcBef>
                <a:spcPts val="0"/>
              </a:spcBef>
              <a:spcAft>
                <a:spcPts val="0"/>
              </a:spcAft>
              <a:buNone/>
            </a:pPr>
            <a:r>
              <a:rPr lang="en"/>
              <a:t>120 - 2= 118</a:t>
            </a:r>
            <a:endParaRPr/>
          </a:p>
          <a:p>
            <a:pPr marL="0" lvl="0" indent="0">
              <a:spcBef>
                <a:spcPts val="0"/>
              </a:spcBef>
              <a:spcAft>
                <a:spcPts val="0"/>
              </a:spcAft>
              <a:buNone/>
            </a:pPr>
            <a:endParaRPr/>
          </a:p>
          <a:p>
            <a:pPr marL="0" lvl="0" indent="0">
              <a:spcBef>
                <a:spcPts val="0"/>
              </a:spcBef>
              <a:spcAft>
                <a:spcPts val="0"/>
              </a:spcAft>
              <a:buNone/>
            </a:pPr>
            <a:r>
              <a:rPr lang="en"/>
              <a:t>Changing 147 - 29 to 147-30 and adding the 1 back on at the end.</a:t>
            </a:r>
            <a:endParaRPr/>
          </a:p>
          <a:p>
            <a:pPr marL="0" lvl="0" indent="0">
              <a:spcBef>
                <a:spcPts val="0"/>
              </a:spcBef>
              <a:spcAft>
                <a:spcPts val="0"/>
              </a:spcAft>
              <a:buNone/>
            </a:pPr>
            <a:r>
              <a:rPr lang="en"/>
              <a:t>147 - 30 = 117</a:t>
            </a:r>
            <a:endParaRPr/>
          </a:p>
          <a:p>
            <a:pPr marL="0" lvl="0" indent="0">
              <a:spcBef>
                <a:spcPts val="0"/>
              </a:spcBef>
              <a:spcAft>
                <a:spcPts val="0"/>
              </a:spcAft>
              <a:buNone/>
            </a:pPr>
            <a:r>
              <a:rPr lang="en"/>
              <a:t>117 + 1 = 118</a:t>
            </a:r>
            <a:endParaRPr/>
          </a:p>
          <a:p>
            <a:pPr marL="0" lvl="0" indent="0">
              <a:spcBef>
                <a:spcPts val="0"/>
              </a:spcBef>
              <a:spcAft>
                <a:spcPts val="0"/>
              </a:spcAft>
              <a:buNone/>
            </a:pPr>
            <a:endParaRPr/>
          </a:p>
          <a:p>
            <a:pPr marL="0" lvl="0" indent="0">
              <a:spcBef>
                <a:spcPts val="0"/>
              </a:spcBef>
              <a:spcAft>
                <a:spcPts val="0"/>
              </a:spcAft>
              <a:buNone/>
            </a:pPr>
            <a:r>
              <a:rPr lang="en"/>
              <a:t>Creating a new problem:</a:t>
            </a:r>
            <a:endParaRPr/>
          </a:p>
          <a:p>
            <a:pPr marL="0" lvl="0" indent="0">
              <a:spcBef>
                <a:spcPts val="0"/>
              </a:spcBef>
              <a:spcAft>
                <a:spcPts val="0"/>
              </a:spcAft>
              <a:buNone/>
            </a:pPr>
            <a:r>
              <a:rPr lang="en"/>
              <a:t>147 (+1) - 39 (+1) =</a:t>
            </a:r>
            <a:endParaRPr/>
          </a:p>
          <a:p>
            <a:pPr marL="0" lvl="0" indent="0">
              <a:spcBef>
                <a:spcPts val="0"/>
              </a:spcBef>
              <a:spcAft>
                <a:spcPts val="0"/>
              </a:spcAft>
              <a:buNone/>
            </a:pPr>
            <a:endParaRPr/>
          </a:p>
          <a:p>
            <a:pPr marL="0" lvl="0" indent="0" rtl="0">
              <a:spcBef>
                <a:spcPts val="0"/>
              </a:spcBef>
              <a:spcAft>
                <a:spcPts val="0"/>
              </a:spcAft>
              <a:buNone/>
            </a:pPr>
            <a:r>
              <a:rPr lang="en"/>
              <a:t>148 - 40= 118</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1f28c66a_0_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Google Shape;95;g261f28c66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As you watch the video take note on the ideas that come just before those at your grade level and those that come just after. Make note of anything surprising to you or representations that you are noticing for the first time.</a:t>
            </a:r>
          </a:p>
          <a:p>
            <a:pPr marL="0" lvl="0" indent="0">
              <a:spcBef>
                <a:spcPts val="0"/>
              </a:spcBef>
              <a:spcAft>
                <a:spcPts val="0"/>
              </a:spcAft>
              <a:buNone/>
            </a:pPr>
            <a:endParaRPr lang="en" dirty="0"/>
          </a:p>
          <a:p>
            <a:pPr marL="0" lvl="0" indent="0">
              <a:spcBef>
                <a:spcPts val="0"/>
              </a:spcBef>
              <a:spcAft>
                <a:spcPts val="0"/>
              </a:spcAft>
              <a:buNone/>
            </a:pPr>
            <a:r>
              <a:rPr lang="en" dirty="0"/>
              <a:t>The video</a:t>
            </a:r>
            <a:r>
              <a:rPr lang="en" baseline="0" dirty="0"/>
              <a:t> should work if you click on the black rectangle in presentation mode.  If not, here is the link to the YouTube video: </a:t>
            </a:r>
            <a:r>
              <a:rPr lang="en-US" baseline="0" dirty="0"/>
              <a:t>https://youtu.be/nRGZSc1Qvng</a:t>
            </a:r>
          </a:p>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1ec2b7ad_2_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Google Shape;101;g261ec2b7ad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Provide teachers with the task that was created by the grade three team. Allow teachers a chance to work on the task. When finished have groups of teachers share and compare strategies and discuss what they imagine students might do to solve the task. After sharing ideas go on to do the same with the next task. The idea here is that teachers would experience both and select one task to give to students and to collect student work for to discuss as a team.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1ec2b7ad_2_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Google Shape;109;g261ec2b7ad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73844"/>
            <a:ext cx="7886700" cy="994200"/>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3000"/>
              <a:buFont typeface="Calibri"/>
              <a:buNone/>
              <a:defRPr sz="3300" b="0" i="0" u="none" strike="noStrike" cap="none">
                <a:solidFill>
                  <a:schemeClr val="lt1"/>
                </a:solidFill>
                <a:latin typeface="Calibri"/>
                <a:ea typeface="Calibri"/>
                <a:cs typeface="Calibri"/>
                <a:sym typeface="Calibri"/>
              </a:defRPr>
            </a:lvl1pPr>
            <a:lvl2pPr lvl="1" indent="0" rtl="0">
              <a:spcBef>
                <a:spcPts val="0"/>
              </a:spcBef>
              <a:spcAft>
                <a:spcPts val="0"/>
              </a:spcAft>
              <a:buSzPts val="3000"/>
              <a:buNone/>
              <a:defRPr sz="1400"/>
            </a:lvl2pPr>
            <a:lvl3pPr lvl="2" indent="0" rtl="0">
              <a:spcBef>
                <a:spcPts val="0"/>
              </a:spcBef>
              <a:spcAft>
                <a:spcPts val="0"/>
              </a:spcAft>
              <a:buSzPts val="3000"/>
              <a:buNone/>
              <a:defRPr sz="1400"/>
            </a:lvl3pPr>
            <a:lvl4pPr lvl="3" indent="0" rtl="0">
              <a:spcBef>
                <a:spcPts val="0"/>
              </a:spcBef>
              <a:spcAft>
                <a:spcPts val="0"/>
              </a:spcAft>
              <a:buSzPts val="3000"/>
              <a:buNone/>
              <a:defRPr sz="1400"/>
            </a:lvl4pPr>
            <a:lvl5pPr lvl="4" indent="0" rtl="0">
              <a:spcBef>
                <a:spcPts val="0"/>
              </a:spcBef>
              <a:spcAft>
                <a:spcPts val="0"/>
              </a:spcAft>
              <a:buSzPts val="3000"/>
              <a:buNone/>
              <a:defRPr sz="1400"/>
            </a:lvl5pPr>
            <a:lvl6pPr lvl="5" indent="0" rtl="0">
              <a:spcBef>
                <a:spcPts val="0"/>
              </a:spcBef>
              <a:spcAft>
                <a:spcPts val="0"/>
              </a:spcAft>
              <a:buSzPts val="3000"/>
              <a:buNone/>
              <a:defRPr sz="1400"/>
            </a:lvl6pPr>
            <a:lvl7pPr lvl="6" indent="0" rtl="0">
              <a:spcBef>
                <a:spcPts val="0"/>
              </a:spcBef>
              <a:spcAft>
                <a:spcPts val="0"/>
              </a:spcAft>
              <a:buSzPts val="3000"/>
              <a:buNone/>
              <a:defRPr sz="1400"/>
            </a:lvl7pPr>
            <a:lvl8pPr lvl="7" indent="0" rtl="0">
              <a:spcBef>
                <a:spcPts val="0"/>
              </a:spcBef>
              <a:spcAft>
                <a:spcPts val="0"/>
              </a:spcAft>
              <a:buSzPts val="3000"/>
              <a:buNone/>
              <a:defRPr sz="1400"/>
            </a:lvl8pPr>
            <a:lvl9pPr lvl="8" indent="0" rtl="0">
              <a:spcBef>
                <a:spcPts val="0"/>
              </a:spcBef>
              <a:spcAft>
                <a:spcPts val="0"/>
              </a:spcAft>
              <a:buSzPts val="3000"/>
              <a:buNone/>
              <a:defRPr sz="1400"/>
            </a:lvl9pPr>
          </a:lstStyle>
          <a:p>
            <a:endParaRPr/>
          </a:p>
        </p:txBody>
      </p:sp>
      <p:sp>
        <p:nvSpPr>
          <p:cNvPr id="57" name="Google Shape;57;p13"/>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58" name="Google Shape;58;p13"/>
          <p:cNvPicPr preferRelativeResize="0"/>
          <p:nvPr/>
        </p:nvPicPr>
        <p:blipFill rotWithShape="1">
          <a:blip r:embed="rId2">
            <a:alphaModFix/>
          </a:blip>
          <a:srcRect/>
          <a:stretch/>
        </p:blipFill>
        <p:spPr>
          <a:xfrm>
            <a:off x="7720853" y="4193273"/>
            <a:ext cx="1137300" cy="878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0BxphqAPa-03UQ0hyUm5TTnlOcWs/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open?id=0B3EIgFdmlVuycnVMUVE3dEkybT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open?id=0B3EIgFdmlVuyVUgzY25kdEVTZ1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Addition and Subtraction Strategies PD for Teachers</a:t>
            </a:r>
            <a:endParaRPr dirty="0"/>
          </a:p>
        </p:txBody>
      </p:sp>
      <p:sp>
        <p:nvSpPr>
          <p:cNvPr id="2" name="Subtitle 1"/>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Next Steps:</a:t>
            </a:r>
            <a:endParaRPr/>
          </a:p>
        </p:txBody>
      </p:sp>
      <p:sp>
        <p:nvSpPr>
          <p:cNvPr id="120" name="Google Shape;120;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AutoNum type="arabicPeriod"/>
            </a:pPr>
            <a:r>
              <a:rPr lang="en" sz="2400"/>
              <a:t>Give one of the two tasks to your students as a team. </a:t>
            </a:r>
            <a:endParaRPr sz="2400"/>
          </a:p>
          <a:p>
            <a:pPr marL="457200" lvl="0" indent="-381000" rtl="0">
              <a:spcBef>
                <a:spcPts val="0"/>
              </a:spcBef>
              <a:spcAft>
                <a:spcPts val="0"/>
              </a:spcAft>
              <a:buSzPts val="2400"/>
              <a:buAutoNum type="arabicPeriod"/>
            </a:pPr>
            <a:r>
              <a:rPr lang="en" sz="2400"/>
              <a:t>Compare student strategies for the selected task.</a:t>
            </a:r>
            <a:endParaRPr sz="2400"/>
          </a:p>
          <a:p>
            <a:pPr marL="457200" lvl="0" indent="-381000" rtl="0">
              <a:spcBef>
                <a:spcPts val="0"/>
              </a:spcBef>
              <a:spcAft>
                <a:spcPts val="0"/>
              </a:spcAft>
              <a:buSzPts val="2400"/>
              <a:buAutoNum type="arabicPeriod"/>
            </a:pPr>
            <a:r>
              <a:rPr lang="en" sz="2400"/>
              <a:t>Discuss next steps as a result of the strategies that arise.</a:t>
            </a:r>
            <a:endParaRPr sz="2400"/>
          </a:p>
          <a:p>
            <a:pPr marL="457200" lvl="0" indent="-381000">
              <a:spcBef>
                <a:spcPts val="0"/>
              </a:spcBef>
              <a:spcAft>
                <a:spcPts val="0"/>
              </a:spcAft>
              <a:buSzPts val="2400"/>
              <a:buAutoNum type="arabicPeriod"/>
            </a:pPr>
            <a:r>
              <a:rPr lang="en" sz="2400"/>
              <a:t>Identify and enact number talks to develop mental strategies rarely used in student work samples.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latin typeface="Cutive"/>
                <a:ea typeface="Cutive"/>
                <a:cs typeface="Cutive"/>
                <a:sym typeface="Cutive"/>
              </a:rPr>
              <a:t>Goals for the session:</a:t>
            </a:r>
            <a:endParaRPr sz="3000">
              <a:latin typeface="Cutive"/>
              <a:ea typeface="Cutive"/>
              <a:cs typeface="Cutive"/>
              <a:sym typeface="Cutive"/>
            </a:endParaRPr>
          </a:p>
        </p:txBody>
      </p:sp>
      <p:sp>
        <p:nvSpPr>
          <p:cNvPr id="70" name="Google Shape;70;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SzPts val="3000"/>
              <a:buChar char="●"/>
            </a:pPr>
            <a:r>
              <a:rPr lang="en" sz="3000"/>
              <a:t>Analyze common strategies for adding and subtracting </a:t>
            </a:r>
            <a:endParaRPr sz="3000"/>
          </a:p>
          <a:p>
            <a:pPr marL="457200" lvl="0" indent="-419100" rtl="0">
              <a:spcBef>
                <a:spcPts val="0"/>
              </a:spcBef>
              <a:spcAft>
                <a:spcPts val="0"/>
              </a:spcAft>
              <a:buSzPts val="3000"/>
              <a:buChar char="●"/>
            </a:pPr>
            <a:r>
              <a:rPr lang="en" sz="3000"/>
              <a:t>Set Goal/Anticipate addition and subtraction strategies</a:t>
            </a:r>
            <a:endParaRPr sz="3000"/>
          </a:p>
          <a:p>
            <a:pPr marL="0" lvl="0" indent="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628650" y="273844"/>
            <a:ext cx="7886700" cy="99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Number Talk Subtraction</a:t>
            </a:r>
            <a:endParaRPr/>
          </a:p>
        </p:txBody>
      </p:sp>
      <p:sp>
        <p:nvSpPr>
          <p:cNvPr id="76" name="Google Shape;76;p16"/>
          <p:cNvSpPr txBox="1">
            <a:spLocks noGrp="1"/>
          </p:cNvSpPr>
          <p:nvPr>
            <p:ph type="body" idx="1"/>
          </p:nvPr>
        </p:nvSpPr>
        <p:spPr>
          <a:xfrm>
            <a:off x="628650" y="1369219"/>
            <a:ext cx="7886700" cy="3263400"/>
          </a:xfrm>
          <a:prstGeom prst="rect">
            <a:avLst/>
          </a:prstGeom>
        </p:spPr>
        <p:txBody>
          <a:bodyPr spcFirstLastPara="1" wrap="square" lIns="91425" tIns="91425" rIns="91425" bIns="91425" anchor="t" anchorCtr="0">
            <a:noAutofit/>
          </a:bodyPr>
          <a:lstStyle/>
          <a:p>
            <a:pPr marL="177800" lvl="0" indent="0" algn="ctr" rtl="0">
              <a:spcBef>
                <a:spcPts val="800"/>
              </a:spcBef>
              <a:spcAft>
                <a:spcPts val="0"/>
              </a:spcAft>
              <a:buNone/>
            </a:pPr>
            <a:r>
              <a:rPr lang="en"/>
              <a:t>42 - 20</a:t>
            </a:r>
            <a:endParaRPr/>
          </a:p>
          <a:p>
            <a:pPr marL="177800" lvl="0" indent="0" algn="ctr" rtl="0">
              <a:spcBef>
                <a:spcPts val="1600"/>
              </a:spcBef>
              <a:spcAft>
                <a:spcPts val="0"/>
              </a:spcAft>
              <a:buNone/>
            </a:pPr>
            <a:r>
              <a:rPr lang="en"/>
              <a:t>39 - 17</a:t>
            </a:r>
            <a:endParaRPr/>
          </a:p>
          <a:p>
            <a:pPr marL="177800" lvl="0" indent="0" algn="ctr" rtl="0">
              <a:spcBef>
                <a:spcPts val="1600"/>
              </a:spcBef>
              <a:spcAft>
                <a:spcPts val="0"/>
              </a:spcAft>
              <a:buNone/>
            </a:pPr>
            <a:r>
              <a:rPr lang="en"/>
              <a:t>41 - 19</a:t>
            </a:r>
            <a:endParaRPr/>
          </a:p>
          <a:p>
            <a:pPr marL="177800" lvl="0" indent="0" algn="ctr" rtl="0">
              <a:spcBef>
                <a:spcPts val="1600"/>
              </a:spcBef>
              <a:spcAft>
                <a:spcPts val="1600"/>
              </a:spcAft>
              <a:buNone/>
            </a:pPr>
            <a:r>
              <a:rPr lang="en"/>
              <a:t>51 - 19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793900" y="1257250"/>
            <a:ext cx="5915800" cy="2951725"/>
          </a:xfrm>
          <a:prstGeom prst="rect">
            <a:avLst/>
          </a:prstGeom>
          <a:noFill/>
          <a:ln w="76200" cap="flat" cmpd="sng">
            <a:solidFill>
              <a:schemeClr val="dk2"/>
            </a:solidFill>
            <a:prstDash val="solid"/>
            <a:round/>
            <a:headEnd type="none" w="sm" len="sm"/>
            <a:tailEnd type="none" w="sm" len="sm"/>
          </a:ln>
        </p:spPr>
      </p:pic>
      <p:sp>
        <p:nvSpPr>
          <p:cNvPr id="82" name="Google Shape;82;p17"/>
          <p:cNvSpPr txBox="1"/>
          <p:nvPr/>
        </p:nvSpPr>
        <p:spPr>
          <a:xfrm>
            <a:off x="1315300" y="220975"/>
            <a:ext cx="6608100" cy="620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000" b="1"/>
              <a:t>Mental Math</a:t>
            </a:r>
            <a:endParaRPr sz="3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258675"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4800"/>
          </a:p>
          <a:p>
            <a:pPr marL="0" lvl="0" indent="0" algn="ctr" rtl="0">
              <a:spcBef>
                <a:spcPts val="1600"/>
              </a:spcBef>
              <a:spcAft>
                <a:spcPts val="0"/>
              </a:spcAft>
              <a:buNone/>
            </a:pPr>
            <a:r>
              <a:rPr lang="en" sz="6000"/>
              <a:t>148 + 57</a:t>
            </a:r>
            <a:endParaRPr sz="6000"/>
          </a:p>
          <a:p>
            <a:pPr marL="0" lvl="0" indent="0" algn="ctr" rtl="0">
              <a:spcBef>
                <a:spcPts val="1600"/>
              </a:spcBef>
              <a:spcAft>
                <a:spcPts val="0"/>
              </a:spcAft>
              <a:buNone/>
            </a:pPr>
            <a:r>
              <a:rPr lang="en" sz="4800"/>
              <a:t>More or less than 200?</a:t>
            </a:r>
            <a:endParaRPr sz="4800"/>
          </a:p>
          <a:p>
            <a:pPr marL="0" lvl="0" indent="0" algn="ctr">
              <a:spcBef>
                <a:spcPts val="1600"/>
              </a:spcBef>
              <a:spcAft>
                <a:spcPts val="1600"/>
              </a:spcAft>
              <a:buNone/>
            </a:pP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body" idx="1"/>
          </p:nvPr>
        </p:nvSpPr>
        <p:spPr>
          <a:xfrm>
            <a:off x="269275" y="66462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6000"/>
          </a:p>
          <a:p>
            <a:pPr marL="0" lvl="0" indent="0" algn="ctr" rtl="0">
              <a:spcBef>
                <a:spcPts val="1600"/>
              </a:spcBef>
              <a:spcAft>
                <a:spcPts val="1600"/>
              </a:spcAft>
              <a:buNone/>
            </a:pPr>
            <a:r>
              <a:rPr lang="en" sz="6000"/>
              <a:t>147 - 29</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Progression of Addition &amp; Subtraction</a:t>
            </a:r>
            <a:endParaRPr/>
          </a:p>
        </p:txBody>
      </p:sp>
      <p:pic>
        <p:nvPicPr>
          <p:cNvPr id="98" name="Google Shape;98;p20" title="The Progression of Addition and Subtraction.mp4">
            <a:hlinkClick r:id="rId3"/>
          </p:cNvPr>
          <p:cNvPicPr preferRelativeResize="0"/>
          <p:nvPr/>
        </p:nvPicPr>
        <p:blipFill>
          <a:blip r:embed="rId4">
            <a:alphaModFix/>
          </a:blip>
          <a:stretch>
            <a:fillRect/>
          </a:stretch>
        </p:blipFill>
        <p:spPr>
          <a:xfrm>
            <a:off x="2286000" y="145650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NC.3.NBT.2 Lesson:  </a:t>
            </a:r>
            <a:r>
              <a:rPr lang="en" u="sng">
                <a:solidFill>
                  <a:schemeClr val="hlink"/>
                </a:solidFill>
                <a:hlinkClick r:id="rId3"/>
              </a:rPr>
              <a:t>Summer Vacation</a:t>
            </a:r>
            <a:endParaRPr/>
          </a:p>
        </p:txBody>
      </p:sp>
      <p:sp>
        <p:nvSpPr>
          <p:cNvPr id="104" name="Google Shape;104;p21"/>
          <p:cNvSpPr txBox="1">
            <a:spLocks noGrp="1"/>
          </p:cNvSpPr>
          <p:nvPr>
            <p:ph type="body" idx="1"/>
          </p:nvPr>
        </p:nvSpPr>
        <p:spPr>
          <a:xfrm>
            <a:off x="3777500" y="1152475"/>
            <a:ext cx="50547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a:solidFill>
                  <a:schemeClr val="dk1"/>
                </a:solidFill>
                <a:latin typeface="Times New Roman"/>
                <a:ea typeface="Times New Roman"/>
                <a:cs typeface="Times New Roman"/>
                <a:sym typeface="Times New Roman"/>
              </a:rPr>
              <a:t>In this lesson, students explore the relationship between addition and subtraction by solving distance problems with a vacation context.  </a:t>
            </a:r>
            <a:endParaRPr sz="3000"/>
          </a:p>
        </p:txBody>
      </p:sp>
      <p:pic>
        <p:nvPicPr>
          <p:cNvPr id="105" name="Google Shape;105;p21"/>
          <p:cNvPicPr preferRelativeResize="0"/>
          <p:nvPr/>
        </p:nvPicPr>
        <p:blipFill>
          <a:blip r:embed="rId4">
            <a:alphaModFix/>
          </a:blip>
          <a:stretch>
            <a:fillRect/>
          </a:stretch>
        </p:blipFill>
        <p:spPr>
          <a:xfrm>
            <a:off x="518929" y="1186513"/>
            <a:ext cx="2767525" cy="3348324"/>
          </a:xfrm>
          <a:prstGeom prst="rect">
            <a:avLst/>
          </a:prstGeom>
          <a:noFill/>
          <a:ln>
            <a:noFill/>
          </a:ln>
        </p:spPr>
      </p:pic>
      <p:pic>
        <p:nvPicPr>
          <p:cNvPr id="106" name="Google Shape;106;p21"/>
          <p:cNvPicPr preferRelativeResize="0"/>
          <p:nvPr/>
        </p:nvPicPr>
        <p:blipFill>
          <a:blip r:embed="rId5">
            <a:alphaModFix/>
          </a:blip>
          <a:stretch>
            <a:fillRect/>
          </a:stretch>
        </p:blipFill>
        <p:spPr>
          <a:xfrm>
            <a:off x="6860552" y="3464502"/>
            <a:ext cx="1831250" cy="1354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898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NC.3.NBT.2 Task:</a:t>
            </a:r>
            <a:endParaRPr/>
          </a:p>
          <a:p>
            <a:pPr marL="0" lvl="0" indent="0">
              <a:spcBef>
                <a:spcPts val="0"/>
              </a:spcBef>
              <a:spcAft>
                <a:spcPts val="0"/>
              </a:spcAft>
              <a:buNone/>
            </a:pPr>
            <a:r>
              <a:rPr lang="en" u="sng">
                <a:solidFill>
                  <a:schemeClr val="hlink"/>
                </a:solidFill>
                <a:hlinkClick r:id="rId3"/>
              </a:rPr>
              <a:t>Students at ABC Elementary School</a:t>
            </a:r>
            <a:endParaRPr/>
          </a:p>
        </p:txBody>
      </p:sp>
      <p:sp>
        <p:nvSpPr>
          <p:cNvPr id="112" name="Google Shape;112;p22"/>
          <p:cNvSpPr txBox="1">
            <a:spLocks noGrp="1"/>
          </p:cNvSpPr>
          <p:nvPr>
            <p:ph type="body" idx="1"/>
          </p:nvPr>
        </p:nvSpPr>
        <p:spPr>
          <a:xfrm>
            <a:off x="4143800" y="1610200"/>
            <a:ext cx="4688400" cy="295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t>Students add and subtract whole numbers up to and including 1,000 to:</a:t>
            </a:r>
            <a:endParaRPr sz="2000"/>
          </a:p>
          <a:p>
            <a:pPr marL="457200" lvl="0" indent="-330200" rtl="0">
              <a:spcBef>
                <a:spcPts val="1600"/>
              </a:spcBef>
              <a:spcAft>
                <a:spcPts val="0"/>
              </a:spcAft>
              <a:buSzPts val="1600"/>
              <a:buChar char="●"/>
            </a:pPr>
            <a:r>
              <a:rPr lang="en" sz="1600"/>
              <a:t>Figure out how many students are in each grade at ABC Elementary School.</a:t>
            </a:r>
            <a:endParaRPr sz="1600"/>
          </a:p>
          <a:p>
            <a:pPr marL="457200" lvl="0" indent="-330200" rtl="0">
              <a:spcBef>
                <a:spcPts val="0"/>
              </a:spcBef>
              <a:spcAft>
                <a:spcPts val="0"/>
              </a:spcAft>
              <a:buSzPts val="1600"/>
              <a:buChar char="●"/>
            </a:pPr>
            <a:r>
              <a:rPr lang="en" sz="1600"/>
              <a:t>Find the total number of students in ABC Elementary school.</a:t>
            </a:r>
            <a:endParaRPr sz="1600"/>
          </a:p>
          <a:p>
            <a:pPr marL="457200" lvl="0" indent="-330200" rtl="0">
              <a:spcBef>
                <a:spcPts val="0"/>
              </a:spcBef>
              <a:spcAft>
                <a:spcPts val="0"/>
              </a:spcAft>
              <a:buSzPts val="1600"/>
              <a:buChar char="●"/>
            </a:pPr>
            <a:r>
              <a:rPr lang="en" sz="1600"/>
              <a:t>Compare the total number of students in their school to the total number of students at ABC Elementary School.</a:t>
            </a:r>
            <a:endParaRPr sz="1600"/>
          </a:p>
        </p:txBody>
      </p:sp>
      <p:pic>
        <p:nvPicPr>
          <p:cNvPr id="113" name="Google Shape;113;p22"/>
          <p:cNvPicPr preferRelativeResize="0"/>
          <p:nvPr/>
        </p:nvPicPr>
        <p:blipFill>
          <a:blip r:embed="rId4">
            <a:alphaModFix/>
          </a:blip>
          <a:stretch>
            <a:fillRect/>
          </a:stretch>
        </p:blipFill>
        <p:spPr>
          <a:xfrm>
            <a:off x="7216069" y="75794"/>
            <a:ext cx="845700" cy="1534400"/>
          </a:xfrm>
          <a:prstGeom prst="rect">
            <a:avLst/>
          </a:prstGeom>
          <a:noFill/>
          <a:ln>
            <a:noFill/>
          </a:ln>
        </p:spPr>
      </p:pic>
      <p:pic>
        <p:nvPicPr>
          <p:cNvPr id="114" name="Google Shape;114;p22"/>
          <p:cNvPicPr preferRelativeResize="0"/>
          <p:nvPr/>
        </p:nvPicPr>
        <p:blipFill>
          <a:blip r:embed="rId5">
            <a:alphaModFix/>
          </a:blip>
          <a:stretch>
            <a:fillRect/>
          </a:stretch>
        </p:blipFill>
        <p:spPr>
          <a:xfrm>
            <a:off x="609600" y="1495625"/>
            <a:ext cx="2841776" cy="349547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761</Words>
  <Application>Microsoft Office PowerPoint</Application>
  <PresentationFormat>On-screen Show (16:9)</PresentationFormat>
  <Paragraphs>79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Old Standard TT</vt:lpstr>
      <vt:lpstr>Times New Roman</vt:lpstr>
      <vt:lpstr>Arial</vt:lpstr>
      <vt:lpstr>Cutive</vt:lpstr>
      <vt:lpstr>Calibri</vt:lpstr>
      <vt:lpstr>Paperback</vt:lpstr>
      <vt:lpstr>Addition and Subtraction Strategies PD for Teachers</vt:lpstr>
      <vt:lpstr>Goals for the session:</vt:lpstr>
      <vt:lpstr>Number Talk Subtraction</vt:lpstr>
      <vt:lpstr>PowerPoint Presentation</vt:lpstr>
      <vt:lpstr>PowerPoint Presentation</vt:lpstr>
      <vt:lpstr>PowerPoint Presentation</vt:lpstr>
      <vt:lpstr>Progression of Addition &amp; Subtraction</vt:lpstr>
      <vt:lpstr>NC.3.NBT.2 Lesson:  Summer Vacation</vt:lpstr>
      <vt:lpstr>NC.3.NBT.2 Task: Students at ABC Elementary School</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Leanne Daughtry</dc:creator>
  <cp:lastModifiedBy>Wendy Rich</cp:lastModifiedBy>
  <cp:revision>2</cp:revision>
  <dcterms:modified xsi:type="dcterms:W3CDTF">2018-10-15T18:09:22Z</dcterms:modified>
</cp:coreProperties>
</file>